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tags/tag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6.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7.xml" ContentType="application/vnd.openxmlformats-officedocument.presentationml.tags+xml"/>
  <Override PartName="/ppt/notesSlides/notesSlide50.xml" ContentType="application/vnd.openxmlformats-officedocument.presentationml.notesSlide+xml"/>
  <Override PartName="/ppt/tags/tag8.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9" r:id="rId2"/>
    <p:sldId id="275" r:id="rId3"/>
    <p:sldId id="264" r:id="rId4"/>
    <p:sldId id="260" r:id="rId5"/>
    <p:sldId id="261" r:id="rId6"/>
    <p:sldId id="262" r:id="rId7"/>
    <p:sldId id="315" r:id="rId8"/>
    <p:sldId id="263" r:id="rId9"/>
    <p:sldId id="272" r:id="rId10"/>
    <p:sldId id="271" r:id="rId11"/>
    <p:sldId id="270" r:id="rId12"/>
    <p:sldId id="269" r:id="rId13"/>
    <p:sldId id="268" r:id="rId14"/>
    <p:sldId id="267" r:id="rId15"/>
    <p:sldId id="266" r:id="rId16"/>
    <p:sldId id="280" r:id="rId17"/>
    <p:sldId id="286" r:id="rId18"/>
    <p:sldId id="287" r:id="rId19"/>
    <p:sldId id="288" r:id="rId20"/>
    <p:sldId id="289" r:id="rId21"/>
    <p:sldId id="316" r:id="rId22"/>
    <p:sldId id="292" r:id="rId23"/>
    <p:sldId id="293" r:id="rId24"/>
    <p:sldId id="257" r:id="rId25"/>
    <p:sldId id="277" r:id="rId26"/>
    <p:sldId id="281" r:id="rId27"/>
    <p:sldId id="258" r:id="rId28"/>
    <p:sldId id="282" r:id="rId29"/>
    <p:sldId id="284" r:id="rId30"/>
    <p:sldId id="285" r:id="rId31"/>
    <p:sldId id="296" r:id="rId32"/>
    <p:sldId id="297" r:id="rId33"/>
    <p:sldId id="299" r:id="rId34"/>
    <p:sldId id="298" r:id="rId35"/>
    <p:sldId id="300" r:id="rId36"/>
    <p:sldId id="304" r:id="rId37"/>
    <p:sldId id="301" r:id="rId38"/>
    <p:sldId id="306" r:id="rId39"/>
    <p:sldId id="302" r:id="rId40"/>
    <p:sldId id="303" r:id="rId41"/>
    <p:sldId id="307" r:id="rId42"/>
    <p:sldId id="308" r:id="rId43"/>
    <p:sldId id="309" r:id="rId44"/>
    <p:sldId id="310" r:id="rId45"/>
    <p:sldId id="311" r:id="rId46"/>
    <p:sldId id="312" r:id="rId47"/>
    <p:sldId id="313" r:id="rId48"/>
    <p:sldId id="290" r:id="rId49"/>
    <p:sldId id="295" r:id="rId50"/>
    <p:sldId id="291" r:id="rId51"/>
    <p:sldId id="314" r:id="rId52"/>
    <p:sldId id="29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5FAB64-89D5-0C4E-BB6D-C82DA6360BBA}">
          <p14:sldIdLst>
            <p14:sldId id="259"/>
          </p14:sldIdLst>
        </p14:section>
        <p14:section name="Software engineering" id="{7FB69C59-9B06-5743-B785-990A139CA139}">
          <p14:sldIdLst>
            <p14:sldId id="275"/>
            <p14:sldId id="264"/>
            <p14:sldId id="260"/>
            <p14:sldId id="261"/>
            <p14:sldId id="262"/>
            <p14:sldId id="315"/>
          </p14:sldIdLst>
        </p14:section>
        <p14:section name="Software development" id="{0EBBFD3E-DD23-CC4C-9509-1580E4696BAA}">
          <p14:sldIdLst>
            <p14:sldId id="263"/>
            <p14:sldId id="272"/>
            <p14:sldId id="271"/>
            <p14:sldId id="270"/>
            <p14:sldId id="269"/>
            <p14:sldId id="268"/>
            <p14:sldId id="267"/>
            <p14:sldId id="266"/>
            <p14:sldId id="280"/>
            <p14:sldId id="286"/>
            <p14:sldId id="287"/>
            <p14:sldId id="288"/>
            <p14:sldId id="289"/>
            <p14:sldId id="316"/>
          </p14:sldIdLst>
        </p14:section>
        <p14:section name="Lightspeed intro" id="{46B78EFD-70EA-574B-85A4-1BAAB20A2747}">
          <p14:sldIdLst>
            <p14:sldId id="292"/>
            <p14:sldId id="293"/>
          </p14:sldIdLst>
        </p14:section>
        <p14:section name="domain driven request" id="{9B03918D-B336-4E4C-9E0E-B971218F98E4}">
          <p14:sldIdLst>
            <p14:sldId id="257"/>
          </p14:sldIdLst>
        </p14:section>
        <p14:section name="Template driven language" id="{08F13185-D645-3F47-9ED1-3E3F68D7010B}">
          <p14:sldIdLst>
            <p14:sldId id="277"/>
            <p14:sldId id="281"/>
            <p14:sldId id="258"/>
            <p14:sldId id="282"/>
            <p14:sldId id="284"/>
            <p14:sldId id="285"/>
            <p14:sldId id="296"/>
            <p14:sldId id="297"/>
          </p14:sldIdLst>
        </p14:section>
        <p14:section name="swap animation" id="{98F281E2-7BB6-284E-AEFE-A21774193436}">
          <p14:sldIdLst>
            <p14:sldId id="299"/>
            <p14:sldId id="298"/>
            <p14:sldId id="300"/>
            <p14:sldId id="304"/>
            <p14:sldId id="301"/>
            <p14:sldId id="306"/>
            <p14:sldId id="302"/>
            <p14:sldId id="303"/>
            <p14:sldId id="307"/>
            <p14:sldId id="308"/>
            <p14:sldId id="309"/>
            <p14:sldId id="310"/>
            <p14:sldId id="311"/>
            <p14:sldId id="312"/>
            <p14:sldId id="313"/>
          </p14:sldIdLst>
        </p14:section>
        <p14:section name="advantages" id="{1823F845-F4E2-344B-9ACE-A490A77CC792}">
          <p14:sldIdLst>
            <p14:sldId id="290"/>
          </p14:sldIdLst>
        </p14:section>
        <p14:section name="disadvantages" id="{502B73FC-44B5-E24E-B310-C13026E9BE52}">
          <p14:sldIdLst>
            <p14:sldId id="295"/>
            <p14:sldId id="291"/>
            <p14:sldId id="314"/>
          </p14:sldIdLst>
        </p14:section>
        <p14:section name="the end" id="{CF95E4B6-55C4-4B42-A358-FB6D682CE678}">
          <p14:sldIdLst>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451A5"/>
    <a:srgbClr val="EE502F"/>
    <a:srgbClr val="3A77B8"/>
    <a:srgbClr val="A315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23" autoAdjust="0"/>
    <p:restoredTop sz="85525"/>
  </p:normalViewPr>
  <p:slideViewPr>
    <p:cSldViewPr snapToGrid="0">
      <p:cViewPr varScale="1">
        <p:scale>
          <a:sx n="123" d="100"/>
          <a:sy n="123" d="100"/>
        </p:scale>
        <p:origin x="1488" y="19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F11432-19BC-3B4C-8D6D-4B62EC23DE21}" type="datetimeFigureOut">
              <a:rPr lang="en-BE" smtClean="0"/>
              <a:t>24/03/2024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9E27CE-E055-0A49-AF93-7E030F563BA6}" type="slidenum">
              <a:rPr lang="en-BE" smtClean="0"/>
              <a:t>‹#›</a:t>
            </a:fld>
            <a:endParaRPr lang="en-BE"/>
          </a:p>
        </p:txBody>
      </p:sp>
    </p:spTree>
    <p:extLst>
      <p:ext uri="{BB962C8B-B14F-4D97-AF65-F5344CB8AC3E}">
        <p14:creationId xmlns:p14="http://schemas.microsoft.com/office/powerpoint/2010/main" val="2882564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As a software engineer, you would typically start solving a problem by understading the functional requirements </a:t>
            </a:r>
          </a:p>
          <a:p>
            <a:r>
              <a:rPr lang="en-BE" dirty="0"/>
              <a:t>{next}</a:t>
            </a:r>
          </a:p>
        </p:txBody>
      </p:sp>
      <p:sp>
        <p:nvSpPr>
          <p:cNvPr id="4" name="Slide Number Placeholder 3"/>
          <p:cNvSpPr>
            <a:spLocks noGrp="1"/>
          </p:cNvSpPr>
          <p:nvPr>
            <p:ph type="sldNum" sz="quarter" idx="5"/>
          </p:nvPr>
        </p:nvSpPr>
        <p:spPr/>
        <p:txBody>
          <a:bodyPr/>
          <a:lstStyle/>
          <a:p>
            <a:fld id="{9E9E27CE-E055-0A49-AF93-7E030F563BA6}" type="slidenum">
              <a:rPr lang="en-BE" smtClean="0"/>
              <a:t>1</a:t>
            </a:fld>
            <a:endParaRPr lang="en-BE"/>
          </a:p>
        </p:txBody>
      </p:sp>
    </p:spTree>
    <p:extLst>
      <p:ext uri="{BB962C8B-B14F-4D97-AF65-F5344CB8AC3E}">
        <p14:creationId xmlns:p14="http://schemas.microsoft.com/office/powerpoint/2010/main" val="1908707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creating the tables to persist your entities</a:t>
            </a:r>
          </a:p>
        </p:txBody>
      </p:sp>
      <p:sp>
        <p:nvSpPr>
          <p:cNvPr id="4" name="Slide Number Placeholder 3"/>
          <p:cNvSpPr>
            <a:spLocks noGrp="1"/>
          </p:cNvSpPr>
          <p:nvPr>
            <p:ph type="sldNum" sz="quarter" idx="5"/>
          </p:nvPr>
        </p:nvSpPr>
        <p:spPr/>
        <p:txBody>
          <a:bodyPr/>
          <a:lstStyle/>
          <a:p>
            <a:fld id="{9E9E27CE-E055-0A49-AF93-7E030F563BA6}" type="slidenum">
              <a:rPr lang="en-BE" smtClean="0"/>
              <a:t>10</a:t>
            </a:fld>
            <a:endParaRPr lang="en-BE"/>
          </a:p>
        </p:txBody>
      </p:sp>
    </p:spTree>
    <p:extLst>
      <p:ext uri="{BB962C8B-B14F-4D97-AF65-F5344CB8AC3E}">
        <p14:creationId xmlns:p14="http://schemas.microsoft.com/office/powerpoint/2010/main" val="101689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Create the constraints and indexes that you might need to filter the entities</a:t>
            </a:r>
          </a:p>
        </p:txBody>
      </p:sp>
      <p:sp>
        <p:nvSpPr>
          <p:cNvPr id="4" name="Slide Number Placeholder 3"/>
          <p:cNvSpPr>
            <a:spLocks noGrp="1"/>
          </p:cNvSpPr>
          <p:nvPr>
            <p:ph type="sldNum" sz="quarter" idx="5"/>
          </p:nvPr>
        </p:nvSpPr>
        <p:spPr/>
        <p:txBody>
          <a:bodyPr/>
          <a:lstStyle/>
          <a:p>
            <a:fld id="{9E9E27CE-E055-0A49-AF93-7E030F563BA6}" type="slidenum">
              <a:rPr lang="en-BE" smtClean="0"/>
              <a:t>11</a:t>
            </a:fld>
            <a:endParaRPr lang="en-BE"/>
          </a:p>
        </p:txBody>
      </p:sp>
    </p:spTree>
    <p:extLst>
      <p:ext uri="{BB962C8B-B14F-4D97-AF65-F5344CB8AC3E}">
        <p14:creationId xmlns:p14="http://schemas.microsoft.com/office/powerpoint/2010/main" val="314939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BE" dirty="0"/>
              <a:t>nd then perhaps you would go to the application layer and create the appropriate encapsulation for your entities</a:t>
            </a:r>
          </a:p>
        </p:txBody>
      </p:sp>
      <p:sp>
        <p:nvSpPr>
          <p:cNvPr id="4" name="Slide Number Placeholder 3"/>
          <p:cNvSpPr>
            <a:spLocks noGrp="1"/>
          </p:cNvSpPr>
          <p:nvPr>
            <p:ph type="sldNum" sz="quarter" idx="5"/>
          </p:nvPr>
        </p:nvSpPr>
        <p:spPr/>
        <p:txBody>
          <a:bodyPr/>
          <a:lstStyle/>
          <a:p>
            <a:fld id="{9E9E27CE-E055-0A49-AF93-7E030F563BA6}" type="slidenum">
              <a:rPr lang="en-BE" smtClean="0"/>
              <a:t>12</a:t>
            </a:fld>
            <a:endParaRPr lang="en-BE"/>
          </a:p>
        </p:txBody>
      </p:sp>
    </p:spTree>
    <p:extLst>
      <p:ext uri="{BB962C8B-B14F-4D97-AF65-F5344CB8AC3E}">
        <p14:creationId xmlns:p14="http://schemas.microsoft.com/office/powerpoint/2010/main" val="1431135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BE" dirty="0"/>
              <a:t>fter that you might create the program API</a:t>
            </a:r>
          </a:p>
        </p:txBody>
      </p:sp>
      <p:sp>
        <p:nvSpPr>
          <p:cNvPr id="4" name="Slide Number Placeholder 3"/>
          <p:cNvSpPr>
            <a:spLocks noGrp="1"/>
          </p:cNvSpPr>
          <p:nvPr>
            <p:ph type="sldNum" sz="quarter" idx="5"/>
          </p:nvPr>
        </p:nvSpPr>
        <p:spPr/>
        <p:txBody>
          <a:bodyPr/>
          <a:lstStyle/>
          <a:p>
            <a:fld id="{9E9E27CE-E055-0A49-AF93-7E030F563BA6}" type="slidenum">
              <a:rPr lang="en-BE" smtClean="0"/>
              <a:t>13</a:t>
            </a:fld>
            <a:endParaRPr lang="en-BE"/>
          </a:p>
        </p:txBody>
      </p:sp>
    </p:spTree>
    <p:extLst>
      <p:ext uri="{BB962C8B-B14F-4D97-AF65-F5344CB8AC3E}">
        <p14:creationId xmlns:p14="http://schemas.microsoft.com/office/powerpoint/2010/main" val="2343810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BE" dirty="0"/>
              <a:t>nd you might add the problem constraints to the application layer in order to produce some useful errors</a:t>
            </a:r>
          </a:p>
        </p:txBody>
      </p:sp>
      <p:sp>
        <p:nvSpPr>
          <p:cNvPr id="4" name="Slide Number Placeholder 3"/>
          <p:cNvSpPr>
            <a:spLocks noGrp="1"/>
          </p:cNvSpPr>
          <p:nvPr>
            <p:ph type="sldNum" sz="quarter" idx="5"/>
          </p:nvPr>
        </p:nvSpPr>
        <p:spPr/>
        <p:txBody>
          <a:bodyPr/>
          <a:lstStyle/>
          <a:p>
            <a:fld id="{9E9E27CE-E055-0A49-AF93-7E030F563BA6}" type="slidenum">
              <a:rPr lang="en-BE" smtClean="0"/>
              <a:t>14</a:t>
            </a:fld>
            <a:endParaRPr lang="en-BE"/>
          </a:p>
        </p:txBody>
      </p:sp>
    </p:spTree>
    <p:extLst>
      <p:ext uri="{BB962C8B-B14F-4D97-AF65-F5344CB8AC3E}">
        <p14:creationId xmlns:p14="http://schemas.microsoft.com/office/powerpoint/2010/main" val="2194244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and then you would write the queries you need to modify and retrieve the entities from the database</a:t>
            </a:r>
          </a:p>
        </p:txBody>
      </p:sp>
      <p:sp>
        <p:nvSpPr>
          <p:cNvPr id="4" name="Slide Number Placeholder 3"/>
          <p:cNvSpPr>
            <a:spLocks noGrp="1"/>
          </p:cNvSpPr>
          <p:nvPr>
            <p:ph type="sldNum" sz="quarter" idx="5"/>
          </p:nvPr>
        </p:nvSpPr>
        <p:spPr/>
        <p:txBody>
          <a:bodyPr/>
          <a:lstStyle/>
          <a:p>
            <a:fld id="{9E9E27CE-E055-0A49-AF93-7E030F563BA6}" type="slidenum">
              <a:rPr lang="en-BE" smtClean="0"/>
              <a:t>15</a:t>
            </a:fld>
            <a:endParaRPr lang="en-BE"/>
          </a:p>
        </p:txBody>
      </p:sp>
    </p:spTree>
    <p:extLst>
      <p:ext uri="{BB962C8B-B14F-4D97-AF65-F5344CB8AC3E}">
        <p14:creationId xmlns:p14="http://schemas.microsoft.com/office/powerpoint/2010/main" val="1715043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BE" dirty="0"/>
              <a:t>nd then you would write the controller and service functions and abstractions that will validate and orchestrate the whole service</a:t>
            </a:r>
          </a:p>
        </p:txBody>
      </p:sp>
      <p:sp>
        <p:nvSpPr>
          <p:cNvPr id="4" name="Slide Number Placeholder 3"/>
          <p:cNvSpPr>
            <a:spLocks noGrp="1"/>
          </p:cNvSpPr>
          <p:nvPr>
            <p:ph type="sldNum" sz="quarter" idx="5"/>
          </p:nvPr>
        </p:nvSpPr>
        <p:spPr/>
        <p:txBody>
          <a:bodyPr/>
          <a:lstStyle/>
          <a:p>
            <a:fld id="{9E9E27CE-E055-0A49-AF93-7E030F563BA6}" type="slidenum">
              <a:rPr lang="en-BE" smtClean="0"/>
              <a:t>16</a:t>
            </a:fld>
            <a:endParaRPr lang="en-BE"/>
          </a:p>
        </p:txBody>
      </p:sp>
    </p:spTree>
    <p:extLst>
      <p:ext uri="{BB962C8B-B14F-4D97-AF65-F5344CB8AC3E}">
        <p14:creationId xmlns:p14="http://schemas.microsoft.com/office/powerpoint/2010/main" val="1547568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BE" dirty="0"/>
              <a:t>nd you would keep writing more CRUD functions</a:t>
            </a:r>
          </a:p>
        </p:txBody>
      </p:sp>
      <p:sp>
        <p:nvSpPr>
          <p:cNvPr id="4" name="Slide Number Placeholder 3"/>
          <p:cNvSpPr>
            <a:spLocks noGrp="1"/>
          </p:cNvSpPr>
          <p:nvPr>
            <p:ph type="sldNum" sz="quarter" idx="5"/>
          </p:nvPr>
        </p:nvSpPr>
        <p:spPr/>
        <p:txBody>
          <a:bodyPr/>
          <a:lstStyle/>
          <a:p>
            <a:fld id="{9E9E27CE-E055-0A49-AF93-7E030F563BA6}" type="slidenum">
              <a:rPr lang="en-BE" smtClean="0"/>
              <a:t>17</a:t>
            </a:fld>
            <a:endParaRPr lang="en-BE"/>
          </a:p>
        </p:txBody>
      </p:sp>
    </p:spTree>
    <p:extLst>
      <p:ext uri="{BB962C8B-B14F-4D97-AF65-F5344CB8AC3E}">
        <p14:creationId xmlns:p14="http://schemas.microsoft.com/office/powerpoint/2010/main" val="623394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BE" dirty="0"/>
              <a:t>nd you would keep writing more CRUD functions</a:t>
            </a:r>
          </a:p>
        </p:txBody>
      </p:sp>
      <p:sp>
        <p:nvSpPr>
          <p:cNvPr id="4" name="Slide Number Placeholder 3"/>
          <p:cNvSpPr>
            <a:spLocks noGrp="1"/>
          </p:cNvSpPr>
          <p:nvPr>
            <p:ph type="sldNum" sz="quarter" idx="5"/>
          </p:nvPr>
        </p:nvSpPr>
        <p:spPr/>
        <p:txBody>
          <a:bodyPr/>
          <a:lstStyle/>
          <a:p>
            <a:fld id="{9E9E27CE-E055-0A49-AF93-7E030F563BA6}" type="slidenum">
              <a:rPr lang="en-BE" smtClean="0"/>
              <a:t>18</a:t>
            </a:fld>
            <a:endParaRPr lang="en-BE"/>
          </a:p>
        </p:txBody>
      </p:sp>
    </p:spTree>
    <p:extLst>
      <p:ext uri="{BB962C8B-B14F-4D97-AF65-F5344CB8AC3E}">
        <p14:creationId xmlns:p14="http://schemas.microsoft.com/office/powerpoint/2010/main" val="1009732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and more crud functions</a:t>
            </a:r>
          </a:p>
        </p:txBody>
      </p:sp>
      <p:sp>
        <p:nvSpPr>
          <p:cNvPr id="4" name="Slide Number Placeholder 3"/>
          <p:cNvSpPr>
            <a:spLocks noGrp="1"/>
          </p:cNvSpPr>
          <p:nvPr>
            <p:ph type="sldNum" sz="quarter" idx="5"/>
          </p:nvPr>
        </p:nvSpPr>
        <p:spPr/>
        <p:txBody>
          <a:bodyPr/>
          <a:lstStyle/>
          <a:p>
            <a:fld id="{9E9E27CE-E055-0A49-AF93-7E030F563BA6}" type="slidenum">
              <a:rPr lang="en-BE" smtClean="0"/>
              <a:t>19</a:t>
            </a:fld>
            <a:endParaRPr lang="en-BE"/>
          </a:p>
        </p:txBody>
      </p:sp>
    </p:spTree>
    <p:extLst>
      <p:ext uri="{BB962C8B-B14F-4D97-AF65-F5344CB8AC3E}">
        <p14:creationId xmlns:p14="http://schemas.microsoft.com/office/powerpoint/2010/main" val="2255211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and the problem description that {next} domain experts provide to you. </a:t>
            </a:r>
          </a:p>
        </p:txBody>
      </p:sp>
      <p:sp>
        <p:nvSpPr>
          <p:cNvPr id="4" name="Slide Number Placeholder 3"/>
          <p:cNvSpPr>
            <a:spLocks noGrp="1"/>
          </p:cNvSpPr>
          <p:nvPr>
            <p:ph type="sldNum" sz="quarter" idx="5"/>
          </p:nvPr>
        </p:nvSpPr>
        <p:spPr/>
        <p:txBody>
          <a:bodyPr/>
          <a:lstStyle/>
          <a:p>
            <a:fld id="{9E9E27CE-E055-0A49-AF93-7E030F563BA6}" type="slidenum">
              <a:rPr lang="en-BE" smtClean="0"/>
              <a:t>2</a:t>
            </a:fld>
            <a:endParaRPr lang="en-BE"/>
          </a:p>
        </p:txBody>
      </p:sp>
    </p:spTree>
    <p:extLst>
      <p:ext uri="{BB962C8B-B14F-4D97-AF65-F5344CB8AC3E}">
        <p14:creationId xmlns:p14="http://schemas.microsoft.com/office/powerpoint/2010/main" val="3166839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until your head explodes, or until the sprint comes to an end and you still did not start working on the actual complex problem. </a:t>
            </a:r>
          </a:p>
        </p:txBody>
      </p:sp>
      <p:sp>
        <p:nvSpPr>
          <p:cNvPr id="4" name="Slide Number Placeholder 3"/>
          <p:cNvSpPr>
            <a:spLocks noGrp="1"/>
          </p:cNvSpPr>
          <p:nvPr>
            <p:ph type="sldNum" sz="quarter" idx="5"/>
          </p:nvPr>
        </p:nvSpPr>
        <p:spPr/>
        <p:txBody>
          <a:bodyPr/>
          <a:lstStyle/>
          <a:p>
            <a:fld id="{9E9E27CE-E055-0A49-AF93-7E030F563BA6}" type="slidenum">
              <a:rPr lang="en-BE" smtClean="0"/>
              <a:t>20</a:t>
            </a:fld>
            <a:endParaRPr lang="en-BE"/>
          </a:p>
        </p:txBody>
      </p:sp>
    </p:spTree>
    <p:extLst>
      <p:ext uri="{BB962C8B-B14F-4D97-AF65-F5344CB8AC3E}">
        <p14:creationId xmlns:p14="http://schemas.microsoft.com/office/powerpoint/2010/main" val="3186851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And if there is a small bug somewhere under this pile of code, you might waste hours or days trying to find it.</a:t>
            </a:r>
          </a:p>
          <a:p>
            <a:endParaRPr lang="en-BE" dirty="0"/>
          </a:p>
          <a:p>
            <a:r>
              <a:rPr lang="en-BE" dirty="0"/>
              <a:t>Surely, there must be a better way to do this</a:t>
            </a:r>
          </a:p>
          <a:p>
            <a:endParaRPr lang="en-BE" dirty="0"/>
          </a:p>
          <a:p>
            <a:r>
              <a:rPr lang="en-BE" dirty="0"/>
              <a:t>This why I would like to present to you an open source proof of concept, {next}</a:t>
            </a:r>
          </a:p>
          <a:p>
            <a:endParaRPr lang="en-BE" dirty="0"/>
          </a:p>
        </p:txBody>
      </p:sp>
      <p:sp>
        <p:nvSpPr>
          <p:cNvPr id="4" name="Slide Number Placeholder 3"/>
          <p:cNvSpPr>
            <a:spLocks noGrp="1"/>
          </p:cNvSpPr>
          <p:nvPr>
            <p:ph type="sldNum" sz="quarter" idx="5"/>
          </p:nvPr>
        </p:nvSpPr>
        <p:spPr/>
        <p:txBody>
          <a:bodyPr/>
          <a:lstStyle/>
          <a:p>
            <a:fld id="{9E9E27CE-E055-0A49-AF93-7E030F563BA6}" type="slidenum">
              <a:rPr lang="en-BE" smtClean="0"/>
              <a:t>21</a:t>
            </a:fld>
            <a:endParaRPr lang="en-BE"/>
          </a:p>
        </p:txBody>
      </p:sp>
    </p:spTree>
    <p:extLst>
      <p:ext uri="{BB962C8B-B14F-4D97-AF65-F5344CB8AC3E}">
        <p14:creationId xmlns:p14="http://schemas.microsoft.com/office/powerpoint/2010/main" val="2424490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called Lightspeed. Wouldnt it be useful for software engineers to generate all these CRUD operations that always have the same structure? It might help them focus more on the complex problems, instead of writing crud operations the whole time.</a:t>
            </a:r>
          </a:p>
          <a:p>
            <a:endParaRPr lang="en-BE" dirty="0"/>
          </a:p>
          <a:p>
            <a:r>
              <a:rPr lang="en-BE" dirty="0"/>
              <a:t>But Hold on a second, I hear you say. We already have model-driven architecture that kinda does this, right? You create a UML model, and generate a program from that model.</a:t>
            </a:r>
          </a:p>
          <a:p>
            <a:endParaRPr lang="en-BE" dirty="0"/>
          </a:p>
          <a:p>
            <a:r>
              <a:rPr lang="en-BE" dirty="0"/>
              <a:t>You are not wrong, while the idea of model-driven architecture does this, it has some downsides. You are a bit limited in the technical options that you have. A lot of those model driven generators are too coupled to {next} certain technologies, patterns and standards, and they may significantly restrict your abilities and capabilities as a programmer. Imagine trying to create a reactive or an event driven microservice from these model driven generators.</a:t>
            </a:r>
          </a:p>
          <a:p>
            <a:endParaRPr lang="en-BE" dirty="0"/>
          </a:p>
          <a:p>
            <a:r>
              <a:rPr lang="en-BE" dirty="0"/>
              <a:t>This is what lightspeed does differently. </a:t>
            </a:r>
          </a:p>
        </p:txBody>
      </p:sp>
      <p:sp>
        <p:nvSpPr>
          <p:cNvPr id="4" name="Slide Number Placeholder 3"/>
          <p:cNvSpPr>
            <a:spLocks noGrp="1"/>
          </p:cNvSpPr>
          <p:nvPr>
            <p:ph type="sldNum" sz="quarter" idx="5"/>
          </p:nvPr>
        </p:nvSpPr>
        <p:spPr/>
        <p:txBody>
          <a:bodyPr/>
          <a:lstStyle/>
          <a:p>
            <a:fld id="{9E9E27CE-E055-0A49-AF93-7E030F563BA6}" type="slidenum">
              <a:rPr lang="en-BE" smtClean="0"/>
              <a:t>22</a:t>
            </a:fld>
            <a:endParaRPr lang="en-BE"/>
          </a:p>
        </p:txBody>
      </p:sp>
    </p:spTree>
    <p:extLst>
      <p:ext uri="{BB962C8B-B14F-4D97-AF65-F5344CB8AC3E}">
        <p14:creationId xmlns:p14="http://schemas.microsoft.com/office/powerpoint/2010/main" val="3192447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 idea is not to restrict the technologies or the architecture to several choices, but to instead let the developer define a service or a program as a template, and provide the domain description in a certain well defined format that we will talk about in a second. The domain description should also be decoupled from any technologies. If I want to have an interactive user interface for instance to create a new service instead of a diagram, it should be possible for me to do so.</a:t>
            </a:r>
          </a:p>
          <a:p>
            <a:endParaRPr lang="en-BE" dirty="0"/>
          </a:p>
          <a:p>
            <a:r>
              <a:rPr lang="en-BE" dirty="0"/>
              <a:t>Lightspeed will then produce a new service with the service insfrastructure and the CRUD operations already defined for you. Notice that I emphesise that the generated service is mainly intended to have the service foundations in a maintainable and readible way for the developer. The developer should still have full ownership over the generated service. They should still be able to work on the code and expand the code as if they have written the code themselves. It is not the point to {next} replace the developers, but rather to empower them and save them time by generating the boring stuff for them </a:t>
            </a:r>
          </a:p>
        </p:txBody>
      </p:sp>
      <p:sp>
        <p:nvSpPr>
          <p:cNvPr id="4" name="Slide Number Placeholder 3"/>
          <p:cNvSpPr>
            <a:spLocks noGrp="1"/>
          </p:cNvSpPr>
          <p:nvPr>
            <p:ph type="sldNum" sz="quarter" idx="5"/>
          </p:nvPr>
        </p:nvSpPr>
        <p:spPr/>
        <p:txBody>
          <a:bodyPr/>
          <a:lstStyle/>
          <a:p>
            <a:fld id="{9E9E27CE-E055-0A49-AF93-7E030F563BA6}" type="slidenum">
              <a:rPr lang="en-BE" smtClean="0"/>
              <a:t>23</a:t>
            </a:fld>
            <a:endParaRPr lang="en-BE"/>
          </a:p>
        </p:txBody>
      </p:sp>
    </p:spTree>
    <p:extLst>
      <p:ext uri="{BB962C8B-B14F-4D97-AF65-F5344CB8AC3E}">
        <p14:creationId xmlns:p14="http://schemas.microsoft.com/office/powerpoint/2010/main" val="2630224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If we go back to our example, we can generate {next} a domain description in a JSON format that describes our model and might also contain some information that the model does not have, for example the attributes that can be used to filter the entities.</a:t>
            </a:r>
          </a:p>
        </p:txBody>
      </p:sp>
      <p:sp>
        <p:nvSpPr>
          <p:cNvPr id="4" name="Slide Number Placeholder 3"/>
          <p:cNvSpPr>
            <a:spLocks noGrp="1"/>
          </p:cNvSpPr>
          <p:nvPr>
            <p:ph type="sldNum" sz="quarter" idx="5"/>
          </p:nvPr>
        </p:nvSpPr>
        <p:spPr/>
        <p:txBody>
          <a:bodyPr/>
          <a:lstStyle/>
          <a:p>
            <a:fld id="{9E9E27CE-E055-0A49-AF93-7E030F563BA6}" type="slidenum">
              <a:rPr lang="en-BE" smtClean="0"/>
              <a:t>24</a:t>
            </a:fld>
            <a:endParaRPr lang="en-BE"/>
          </a:p>
        </p:txBody>
      </p:sp>
    </p:spTree>
    <p:extLst>
      <p:ext uri="{BB962C8B-B14F-4D97-AF65-F5344CB8AC3E}">
        <p14:creationId xmlns:p14="http://schemas.microsoft.com/office/powerpoint/2010/main" val="2299130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We can now look at the other side of the equation, which is the template. Let’s imagine that we are trying to encapsulate the entities in the application layer, and the application is written in Rust</a:t>
            </a:r>
          </a:p>
          <a:p>
            <a:endParaRPr lang="en-BE" dirty="0"/>
          </a:p>
          <a:p>
            <a:r>
              <a:rPr lang="en-BE" dirty="0"/>
              <a:t>we can define a template using a well defined templating language</a:t>
            </a:r>
          </a:p>
        </p:txBody>
      </p:sp>
      <p:sp>
        <p:nvSpPr>
          <p:cNvPr id="4" name="Slide Number Placeholder 3"/>
          <p:cNvSpPr>
            <a:spLocks noGrp="1"/>
          </p:cNvSpPr>
          <p:nvPr>
            <p:ph type="sldNum" sz="quarter" idx="5"/>
          </p:nvPr>
        </p:nvSpPr>
        <p:spPr/>
        <p:txBody>
          <a:bodyPr/>
          <a:lstStyle/>
          <a:p>
            <a:fld id="{9E9E27CE-E055-0A49-AF93-7E030F563BA6}" type="slidenum">
              <a:rPr lang="en-BE" smtClean="0"/>
              <a:t>25</a:t>
            </a:fld>
            <a:endParaRPr lang="en-BE"/>
          </a:p>
        </p:txBody>
      </p:sp>
    </p:spTree>
    <p:extLst>
      <p:ext uri="{BB962C8B-B14F-4D97-AF65-F5344CB8AC3E}">
        <p14:creationId xmlns:p14="http://schemas.microsoft.com/office/powerpoint/2010/main" val="2678133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Lightspeed can generate the encapsulation from the domain description and from the provided template</a:t>
            </a:r>
          </a:p>
        </p:txBody>
      </p:sp>
      <p:sp>
        <p:nvSpPr>
          <p:cNvPr id="4" name="Slide Number Placeholder 3"/>
          <p:cNvSpPr>
            <a:spLocks noGrp="1"/>
          </p:cNvSpPr>
          <p:nvPr>
            <p:ph type="sldNum" sz="quarter" idx="5"/>
          </p:nvPr>
        </p:nvSpPr>
        <p:spPr/>
        <p:txBody>
          <a:bodyPr/>
          <a:lstStyle/>
          <a:p>
            <a:fld id="{9E9E27CE-E055-0A49-AF93-7E030F563BA6}" type="slidenum">
              <a:rPr lang="en-BE" smtClean="0"/>
              <a:t>26</a:t>
            </a:fld>
            <a:endParaRPr lang="en-BE"/>
          </a:p>
        </p:txBody>
      </p:sp>
    </p:spTree>
    <p:extLst>
      <p:ext uri="{BB962C8B-B14F-4D97-AF65-F5344CB8AC3E}">
        <p14:creationId xmlns:p14="http://schemas.microsoft.com/office/powerpoint/2010/main" val="1502641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We can also do the same in the application infrastructure, if we want to define the docker compose that will spin up the database container for instance, we can define a template, and lightspeed can generate the infrastructure for us</a:t>
            </a:r>
          </a:p>
        </p:txBody>
      </p:sp>
      <p:sp>
        <p:nvSpPr>
          <p:cNvPr id="4" name="Slide Number Placeholder 3"/>
          <p:cNvSpPr>
            <a:spLocks noGrp="1"/>
          </p:cNvSpPr>
          <p:nvPr>
            <p:ph type="sldNum" sz="quarter" idx="5"/>
          </p:nvPr>
        </p:nvSpPr>
        <p:spPr/>
        <p:txBody>
          <a:bodyPr/>
          <a:lstStyle/>
          <a:p>
            <a:fld id="{9E9E27CE-E055-0A49-AF93-7E030F563BA6}" type="slidenum">
              <a:rPr lang="en-BE" smtClean="0"/>
              <a:t>27</a:t>
            </a:fld>
            <a:endParaRPr lang="en-BE"/>
          </a:p>
        </p:txBody>
      </p:sp>
    </p:spTree>
    <p:extLst>
      <p:ext uri="{BB962C8B-B14F-4D97-AF65-F5344CB8AC3E}">
        <p14:creationId xmlns:p14="http://schemas.microsoft.com/office/powerpoint/2010/main" val="741410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E9E27CE-E055-0A49-AF93-7E030F563BA6}" type="slidenum">
              <a:rPr lang="en-BE" smtClean="0"/>
              <a:t>28</a:t>
            </a:fld>
            <a:endParaRPr lang="en-BE"/>
          </a:p>
        </p:txBody>
      </p:sp>
    </p:spTree>
    <p:extLst>
      <p:ext uri="{BB962C8B-B14F-4D97-AF65-F5344CB8AC3E}">
        <p14:creationId xmlns:p14="http://schemas.microsoft.com/office/powerpoint/2010/main" val="6012306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We can also generate the queries that we need to modify or retrieve the entities from the database, by providing the template for the queries, lightspeed will use the provided domain driven description and generate the queries</a:t>
            </a:r>
          </a:p>
        </p:txBody>
      </p:sp>
      <p:sp>
        <p:nvSpPr>
          <p:cNvPr id="4" name="Slide Number Placeholder 3"/>
          <p:cNvSpPr>
            <a:spLocks noGrp="1"/>
          </p:cNvSpPr>
          <p:nvPr>
            <p:ph type="sldNum" sz="quarter" idx="5"/>
          </p:nvPr>
        </p:nvSpPr>
        <p:spPr/>
        <p:txBody>
          <a:bodyPr/>
          <a:lstStyle/>
          <a:p>
            <a:fld id="{9E9E27CE-E055-0A49-AF93-7E030F563BA6}" type="slidenum">
              <a:rPr lang="en-BE" smtClean="0"/>
              <a:t>29</a:t>
            </a:fld>
            <a:endParaRPr lang="en-BE"/>
          </a:p>
        </p:txBody>
      </p:sp>
    </p:spTree>
    <p:extLst>
      <p:ext uri="{BB962C8B-B14F-4D97-AF65-F5344CB8AC3E}">
        <p14:creationId xmlns:p14="http://schemas.microsoft.com/office/powerpoint/2010/main" val="2033106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After that, you might start abstracting the problem a little bit, by creating entities for example</a:t>
            </a:r>
          </a:p>
        </p:txBody>
      </p:sp>
      <p:sp>
        <p:nvSpPr>
          <p:cNvPr id="4" name="Slide Number Placeholder 3"/>
          <p:cNvSpPr>
            <a:spLocks noGrp="1"/>
          </p:cNvSpPr>
          <p:nvPr>
            <p:ph type="sldNum" sz="quarter" idx="5"/>
          </p:nvPr>
        </p:nvSpPr>
        <p:spPr/>
        <p:txBody>
          <a:bodyPr/>
          <a:lstStyle/>
          <a:p>
            <a:fld id="{9E9E27CE-E055-0A49-AF93-7E030F563BA6}" type="slidenum">
              <a:rPr lang="en-BE" smtClean="0"/>
              <a:t>3</a:t>
            </a:fld>
            <a:endParaRPr lang="en-BE"/>
          </a:p>
        </p:txBody>
      </p:sp>
    </p:spTree>
    <p:extLst>
      <p:ext uri="{BB962C8B-B14F-4D97-AF65-F5344CB8AC3E}">
        <p14:creationId xmlns:p14="http://schemas.microsoft.com/office/powerpoint/2010/main" val="24566533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After that, we can </a:t>
            </a:r>
            <a:r>
              <a:rPr lang="en-BE" dirty="0"/>
              <a:t>inject the generated queries to the application layer where they are needed. </a:t>
            </a:r>
          </a:p>
        </p:txBody>
      </p:sp>
      <p:sp>
        <p:nvSpPr>
          <p:cNvPr id="4" name="Slide Number Placeholder 3"/>
          <p:cNvSpPr>
            <a:spLocks noGrp="1"/>
          </p:cNvSpPr>
          <p:nvPr>
            <p:ph type="sldNum" sz="quarter" idx="5"/>
          </p:nvPr>
        </p:nvSpPr>
        <p:spPr/>
        <p:txBody>
          <a:bodyPr/>
          <a:lstStyle/>
          <a:p>
            <a:fld id="{9E9E27CE-E055-0A49-AF93-7E030F563BA6}" type="slidenum">
              <a:rPr lang="en-BE" smtClean="0"/>
              <a:t>30</a:t>
            </a:fld>
            <a:endParaRPr lang="en-BE"/>
          </a:p>
        </p:txBody>
      </p:sp>
    </p:spTree>
    <p:extLst>
      <p:ext uri="{BB962C8B-B14F-4D97-AF65-F5344CB8AC3E}">
        <p14:creationId xmlns:p14="http://schemas.microsoft.com/office/powerpoint/2010/main" val="2877746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BE" dirty="0"/>
              <a:t>nd we can keep doing generating the foundations for the CRUD operations. the controller layer can now also be generated, and it is all originating from the domain driven description and from the defined templates</a:t>
            </a:r>
          </a:p>
        </p:txBody>
      </p:sp>
      <p:sp>
        <p:nvSpPr>
          <p:cNvPr id="4" name="Slide Number Placeholder 3"/>
          <p:cNvSpPr>
            <a:spLocks noGrp="1"/>
          </p:cNvSpPr>
          <p:nvPr>
            <p:ph type="sldNum" sz="quarter" idx="5"/>
          </p:nvPr>
        </p:nvSpPr>
        <p:spPr/>
        <p:txBody>
          <a:bodyPr/>
          <a:lstStyle/>
          <a:p>
            <a:fld id="{9E9E27CE-E055-0A49-AF93-7E030F563BA6}" type="slidenum">
              <a:rPr lang="en-BE" smtClean="0"/>
              <a:t>31</a:t>
            </a:fld>
            <a:endParaRPr lang="en-BE"/>
          </a:p>
        </p:txBody>
      </p:sp>
    </p:spTree>
    <p:extLst>
      <p:ext uri="{BB962C8B-B14F-4D97-AF65-F5344CB8AC3E}">
        <p14:creationId xmlns:p14="http://schemas.microsoft.com/office/powerpoint/2010/main" val="38214967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After that we can generate the API. And we can keep doing this iteratively and generate the CRUD opreations for all the domain entities. all originating from the domain driven description that we provide along with the template.</a:t>
            </a:r>
            <a:r>
              <a:rPr lang="en-BE" dirty="0"/>
              <a:t> Sounds pretty convenient, right? and it might save us a lot of time</a:t>
            </a:r>
          </a:p>
        </p:txBody>
      </p:sp>
      <p:sp>
        <p:nvSpPr>
          <p:cNvPr id="4" name="Slide Number Placeholder 3"/>
          <p:cNvSpPr>
            <a:spLocks noGrp="1"/>
          </p:cNvSpPr>
          <p:nvPr>
            <p:ph type="sldNum" sz="quarter" idx="5"/>
          </p:nvPr>
        </p:nvSpPr>
        <p:spPr/>
        <p:txBody>
          <a:bodyPr/>
          <a:lstStyle/>
          <a:p>
            <a:fld id="{9E9E27CE-E055-0A49-AF93-7E030F563BA6}" type="slidenum">
              <a:rPr lang="en-BE" smtClean="0"/>
              <a:t>32</a:t>
            </a:fld>
            <a:endParaRPr lang="en-BE"/>
          </a:p>
        </p:txBody>
      </p:sp>
    </p:spTree>
    <p:extLst>
      <p:ext uri="{BB962C8B-B14F-4D97-AF65-F5344CB8AC3E}">
        <p14:creationId xmlns:p14="http://schemas.microsoft.com/office/powerpoint/2010/main" val="19247631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It would also be nice if we can have the templates implemented in a modular fashion. Like little legos, we can swap out the templates we have for certain components and technologies and replace them with new one or alternatives. Wouldnt that be great for reusability?</a:t>
            </a: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 </a:t>
            </a:r>
            <a:endParaRPr lang="en-BE" dirty="0"/>
          </a:p>
          <a:p>
            <a:endParaRPr lang="en-BE" dirty="0"/>
          </a:p>
        </p:txBody>
      </p:sp>
      <p:sp>
        <p:nvSpPr>
          <p:cNvPr id="4" name="Slide Number Placeholder 3"/>
          <p:cNvSpPr>
            <a:spLocks noGrp="1"/>
          </p:cNvSpPr>
          <p:nvPr>
            <p:ph type="sldNum" sz="quarter" idx="5"/>
          </p:nvPr>
        </p:nvSpPr>
        <p:spPr/>
        <p:txBody>
          <a:bodyPr/>
          <a:lstStyle/>
          <a:p>
            <a:fld id="{9E9E27CE-E055-0A49-AF93-7E030F563BA6}" type="slidenum">
              <a:rPr lang="en-BE" smtClean="0"/>
              <a:t>33</a:t>
            </a:fld>
            <a:endParaRPr lang="en-BE"/>
          </a:p>
        </p:txBody>
      </p:sp>
    </p:spTree>
    <p:extLst>
      <p:ext uri="{BB962C8B-B14F-4D97-AF65-F5344CB8AC3E}">
        <p14:creationId xmlns:p14="http://schemas.microsoft.com/office/powerpoint/2010/main" val="10878314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It would also be nice if we can have the templates implemented in a modular fashion. Like little legos, we can swap out the templates we have for certain components and technologies and replace them with new one or alternatives. Wouldnt that be great for reusability?</a:t>
            </a:r>
            <a:endParaRPr lang="en-BE" dirty="0"/>
          </a:p>
          <a:p>
            <a:endParaRPr lang="en-BE" dirty="0"/>
          </a:p>
        </p:txBody>
      </p:sp>
      <p:sp>
        <p:nvSpPr>
          <p:cNvPr id="4" name="Slide Number Placeholder 3"/>
          <p:cNvSpPr>
            <a:spLocks noGrp="1"/>
          </p:cNvSpPr>
          <p:nvPr>
            <p:ph type="sldNum" sz="quarter" idx="5"/>
          </p:nvPr>
        </p:nvSpPr>
        <p:spPr/>
        <p:txBody>
          <a:bodyPr/>
          <a:lstStyle/>
          <a:p>
            <a:fld id="{9E9E27CE-E055-0A49-AF93-7E030F563BA6}" type="slidenum">
              <a:rPr lang="en-BE" smtClean="0"/>
              <a:t>34</a:t>
            </a:fld>
            <a:endParaRPr lang="en-BE"/>
          </a:p>
        </p:txBody>
      </p:sp>
    </p:spTree>
    <p:extLst>
      <p:ext uri="{BB962C8B-B14F-4D97-AF65-F5344CB8AC3E}">
        <p14:creationId xmlns:p14="http://schemas.microsoft.com/office/powerpoint/2010/main" val="26124348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It would also be nice if we can have the templates implemented in a modular fashion. Like little legos, we can swap out the templates we have for certain components and technologies and replace them with new one or alternatives. Wouldnt that be great for reusability?</a:t>
            </a:r>
            <a:endParaRPr lang="en-BE" dirty="0"/>
          </a:p>
          <a:p>
            <a:endParaRPr lang="en-BE" dirty="0"/>
          </a:p>
        </p:txBody>
      </p:sp>
      <p:sp>
        <p:nvSpPr>
          <p:cNvPr id="4" name="Slide Number Placeholder 3"/>
          <p:cNvSpPr>
            <a:spLocks noGrp="1"/>
          </p:cNvSpPr>
          <p:nvPr>
            <p:ph type="sldNum" sz="quarter" idx="5"/>
          </p:nvPr>
        </p:nvSpPr>
        <p:spPr/>
        <p:txBody>
          <a:bodyPr/>
          <a:lstStyle/>
          <a:p>
            <a:fld id="{9E9E27CE-E055-0A49-AF93-7E030F563BA6}" type="slidenum">
              <a:rPr lang="en-BE" smtClean="0"/>
              <a:t>35</a:t>
            </a:fld>
            <a:endParaRPr lang="en-BE"/>
          </a:p>
        </p:txBody>
      </p:sp>
    </p:spTree>
    <p:extLst>
      <p:ext uri="{BB962C8B-B14F-4D97-AF65-F5344CB8AC3E}">
        <p14:creationId xmlns:p14="http://schemas.microsoft.com/office/powerpoint/2010/main" val="3688694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It would also be nice if we can have the templates implemented in a modular fashion. Like little legos, we can swap out the templates we have for certain components and technologies and replace them with new one or alternatives. Wouldnt that be great for reusability?</a:t>
            </a:r>
            <a:endParaRPr lang="en-BE" dirty="0"/>
          </a:p>
        </p:txBody>
      </p:sp>
      <p:sp>
        <p:nvSpPr>
          <p:cNvPr id="4" name="Slide Number Placeholder 3"/>
          <p:cNvSpPr>
            <a:spLocks noGrp="1"/>
          </p:cNvSpPr>
          <p:nvPr>
            <p:ph type="sldNum" sz="quarter" idx="5"/>
          </p:nvPr>
        </p:nvSpPr>
        <p:spPr/>
        <p:txBody>
          <a:bodyPr/>
          <a:lstStyle/>
          <a:p>
            <a:fld id="{9E9E27CE-E055-0A49-AF93-7E030F563BA6}" type="slidenum">
              <a:rPr lang="en-BE" smtClean="0"/>
              <a:t>36</a:t>
            </a:fld>
            <a:endParaRPr lang="en-BE"/>
          </a:p>
        </p:txBody>
      </p:sp>
    </p:spTree>
    <p:extLst>
      <p:ext uri="{BB962C8B-B14F-4D97-AF65-F5344CB8AC3E}">
        <p14:creationId xmlns:p14="http://schemas.microsoft.com/office/powerpoint/2010/main" val="41274551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It would also be nice if we can have the templates implemented in a modular fashion. Like little legos, we can swap out the templates we have for certain components and technologies and replace them with new one or alternatives. Wouldnt that be great for reusability?</a:t>
            </a:r>
            <a:endParaRPr lang="en-BE" dirty="0"/>
          </a:p>
          <a:p>
            <a:endParaRPr lang="en-BE" dirty="0"/>
          </a:p>
        </p:txBody>
      </p:sp>
      <p:sp>
        <p:nvSpPr>
          <p:cNvPr id="4" name="Slide Number Placeholder 3"/>
          <p:cNvSpPr>
            <a:spLocks noGrp="1"/>
          </p:cNvSpPr>
          <p:nvPr>
            <p:ph type="sldNum" sz="quarter" idx="5"/>
          </p:nvPr>
        </p:nvSpPr>
        <p:spPr/>
        <p:txBody>
          <a:bodyPr/>
          <a:lstStyle/>
          <a:p>
            <a:fld id="{9E9E27CE-E055-0A49-AF93-7E030F563BA6}" type="slidenum">
              <a:rPr lang="en-BE" smtClean="0"/>
              <a:t>37</a:t>
            </a:fld>
            <a:endParaRPr lang="en-BE"/>
          </a:p>
        </p:txBody>
      </p:sp>
    </p:spTree>
    <p:extLst>
      <p:ext uri="{BB962C8B-B14F-4D97-AF65-F5344CB8AC3E}">
        <p14:creationId xmlns:p14="http://schemas.microsoft.com/office/powerpoint/2010/main" val="3944459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It would also be nice if we can have the templates implemented in a modular fashion. Like little legos, we can swap out the templates we have for certain components and technologies and replace them with new one or alternatives. Wouldnt that be great for reusability?</a:t>
            </a:r>
            <a:endParaRPr lang="en-BE" dirty="0"/>
          </a:p>
        </p:txBody>
      </p:sp>
      <p:sp>
        <p:nvSpPr>
          <p:cNvPr id="4" name="Slide Number Placeholder 3"/>
          <p:cNvSpPr>
            <a:spLocks noGrp="1"/>
          </p:cNvSpPr>
          <p:nvPr>
            <p:ph type="sldNum" sz="quarter" idx="5"/>
          </p:nvPr>
        </p:nvSpPr>
        <p:spPr/>
        <p:txBody>
          <a:bodyPr/>
          <a:lstStyle/>
          <a:p>
            <a:fld id="{9E9E27CE-E055-0A49-AF93-7E030F563BA6}" type="slidenum">
              <a:rPr lang="en-BE" smtClean="0"/>
              <a:t>38</a:t>
            </a:fld>
            <a:endParaRPr lang="en-BE"/>
          </a:p>
        </p:txBody>
      </p:sp>
    </p:spTree>
    <p:extLst>
      <p:ext uri="{BB962C8B-B14F-4D97-AF65-F5344CB8AC3E}">
        <p14:creationId xmlns:p14="http://schemas.microsoft.com/office/powerpoint/2010/main" val="34599406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It would also be nice if we can have the templates implemented in a modular fashion. Like little legos, we can swap out the templates we have for certain components and technologies and replace them with new one or alternatives. Wouldnt that be great for reusability?</a:t>
            </a:r>
            <a:endParaRPr lang="en-BE" dirty="0"/>
          </a:p>
          <a:p>
            <a:endParaRPr lang="en-BE" dirty="0"/>
          </a:p>
        </p:txBody>
      </p:sp>
      <p:sp>
        <p:nvSpPr>
          <p:cNvPr id="4" name="Slide Number Placeholder 3"/>
          <p:cNvSpPr>
            <a:spLocks noGrp="1"/>
          </p:cNvSpPr>
          <p:nvPr>
            <p:ph type="sldNum" sz="quarter" idx="5"/>
          </p:nvPr>
        </p:nvSpPr>
        <p:spPr/>
        <p:txBody>
          <a:bodyPr/>
          <a:lstStyle/>
          <a:p>
            <a:fld id="{9E9E27CE-E055-0A49-AF93-7E030F563BA6}" type="slidenum">
              <a:rPr lang="en-BE" smtClean="0"/>
              <a:t>39</a:t>
            </a:fld>
            <a:endParaRPr lang="en-BE"/>
          </a:p>
        </p:txBody>
      </p:sp>
    </p:spTree>
    <p:extLst>
      <p:ext uri="{BB962C8B-B14F-4D97-AF65-F5344CB8AC3E}">
        <p14:creationId xmlns:p14="http://schemas.microsoft.com/office/powerpoint/2010/main" val="2291454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These entities can have several properties and attributes. </a:t>
            </a:r>
          </a:p>
        </p:txBody>
      </p:sp>
      <p:sp>
        <p:nvSpPr>
          <p:cNvPr id="4" name="Slide Number Placeholder 3"/>
          <p:cNvSpPr>
            <a:spLocks noGrp="1"/>
          </p:cNvSpPr>
          <p:nvPr>
            <p:ph type="sldNum" sz="quarter" idx="5"/>
          </p:nvPr>
        </p:nvSpPr>
        <p:spPr/>
        <p:txBody>
          <a:bodyPr/>
          <a:lstStyle/>
          <a:p>
            <a:fld id="{9E9E27CE-E055-0A49-AF93-7E030F563BA6}" type="slidenum">
              <a:rPr lang="en-BE" smtClean="0"/>
              <a:t>4</a:t>
            </a:fld>
            <a:endParaRPr lang="en-BE"/>
          </a:p>
        </p:txBody>
      </p:sp>
    </p:spTree>
    <p:extLst>
      <p:ext uri="{BB962C8B-B14F-4D97-AF65-F5344CB8AC3E}">
        <p14:creationId xmlns:p14="http://schemas.microsoft.com/office/powerpoint/2010/main" val="37991523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It would also be nice if we can have the templates implemented in a modular fashion. Like little legos, we can swap out the templates we have for certain components and technologies and replace them with new one or alternatives. Wouldnt that be great for reusability?</a:t>
            </a:r>
            <a:endParaRPr lang="en-BE" dirty="0"/>
          </a:p>
        </p:txBody>
      </p:sp>
      <p:sp>
        <p:nvSpPr>
          <p:cNvPr id="4" name="Slide Number Placeholder 3"/>
          <p:cNvSpPr>
            <a:spLocks noGrp="1"/>
          </p:cNvSpPr>
          <p:nvPr>
            <p:ph type="sldNum" sz="quarter" idx="5"/>
          </p:nvPr>
        </p:nvSpPr>
        <p:spPr/>
        <p:txBody>
          <a:bodyPr/>
          <a:lstStyle/>
          <a:p>
            <a:fld id="{9E9E27CE-E055-0A49-AF93-7E030F563BA6}" type="slidenum">
              <a:rPr lang="en-BE" smtClean="0"/>
              <a:t>40</a:t>
            </a:fld>
            <a:endParaRPr lang="en-BE"/>
          </a:p>
        </p:txBody>
      </p:sp>
    </p:spTree>
    <p:extLst>
      <p:ext uri="{BB962C8B-B14F-4D97-AF65-F5344CB8AC3E}">
        <p14:creationId xmlns:p14="http://schemas.microsoft.com/office/powerpoint/2010/main" val="31550636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It would also be nice if we can have the templates implemented in a modular fashion. Like little legos, we can swap out the templates we have for certain components and technologies and replace them with new one or alternatives. Wouldnt that be great for reusability?</a:t>
            </a:r>
            <a:endParaRPr lang="en-BE" dirty="0"/>
          </a:p>
        </p:txBody>
      </p:sp>
      <p:sp>
        <p:nvSpPr>
          <p:cNvPr id="4" name="Slide Number Placeholder 3"/>
          <p:cNvSpPr>
            <a:spLocks noGrp="1"/>
          </p:cNvSpPr>
          <p:nvPr>
            <p:ph type="sldNum" sz="quarter" idx="5"/>
          </p:nvPr>
        </p:nvSpPr>
        <p:spPr/>
        <p:txBody>
          <a:bodyPr/>
          <a:lstStyle/>
          <a:p>
            <a:fld id="{9E9E27CE-E055-0A49-AF93-7E030F563BA6}" type="slidenum">
              <a:rPr lang="en-BE" smtClean="0"/>
              <a:t>41</a:t>
            </a:fld>
            <a:endParaRPr lang="en-BE"/>
          </a:p>
        </p:txBody>
      </p:sp>
    </p:spTree>
    <p:extLst>
      <p:ext uri="{BB962C8B-B14F-4D97-AF65-F5344CB8AC3E}">
        <p14:creationId xmlns:p14="http://schemas.microsoft.com/office/powerpoint/2010/main" val="4171057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It would also be nice if we can have the templates implemented in a modular fashion. Like little legos, we can swap out the templates we have for certain components and technologies and replace them with new one or alternatives. Wouldnt that be great for reusability?</a:t>
            </a:r>
            <a:endParaRPr lang="en-BE" dirty="0"/>
          </a:p>
        </p:txBody>
      </p:sp>
      <p:sp>
        <p:nvSpPr>
          <p:cNvPr id="4" name="Slide Number Placeholder 3"/>
          <p:cNvSpPr>
            <a:spLocks noGrp="1"/>
          </p:cNvSpPr>
          <p:nvPr>
            <p:ph type="sldNum" sz="quarter" idx="5"/>
          </p:nvPr>
        </p:nvSpPr>
        <p:spPr/>
        <p:txBody>
          <a:bodyPr/>
          <a:lstStyle/>
          <a:p>
            <a:fld id="{9E9E27CE-E055-0A49-AF93-7E030F563BA6}" type="slidenum">
              <a:rPr lang="en-BE" smtClean="0"/>
              <a:t>42</a:t>
            </a:fld>
            <a:endParaRPr lang="en-BE"/>
          </a:p>
        </p:txBody>
      </p:sp>
    </p:spTree>
    <p:extLst>
      <p:ext uri="{BB962C8B-B14F-4D97-AF65-F5344CB8AC3E}">
        <p14:creationId xmlns:p14="http://schemas.microsoft.com/office/powerpoint/2010/main" val="39863456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It would also be nice if we can have the templates implemented in a modular fashion. Like little legos, we can swap out the templates we have for certain components and technologies and replace them with new one or alternatives. Wouldnt that be great for reusability?</a:t>
            </a:r>
            <a:endParaRPr lang="en-BE" dirty="0"/>
          </a:p>
        </p:txBody>
      </p:sp>
      <p:sp>
        <p:nvSpPr>
          <p:cNvPr id="4" name="Slide Number Placeholder 3"/>
          <p:cNvSpPr>
            <a:spLocks noGrp="1"/>
          </p:cNvSpPr>
          <p:nvPr>
            <p:ph type="sldNum" sz="quarter" idx="5"/>
          </p:nvPr>
        </p:nvSpPr>
        <p:spPr/>
        <p:txBody>
          <a:bodyPr/>
          <a:lstStyle/>
          <a:p>
            <a:fld id="{9E9E27CE-E055-0A49-AF93-7E030F563BA6}" type="slidenum">
              <a:rPr lang="en-BE" smtClean="0"/>
              <a:t>43</a:t>
            </a:fld>
            <a:endParaRPr lang="en-BE"/>
          </a:p>
        </p:txBody>
      </p:sp>
    </p:spTree>
    <p:extLst>
      <p:ext uri="{BB962C8B-B14F-4D97-AF65-F5344CB8AC3E}">
        <p14:creationId xmlns:p14="http://schemas.microsoft.com/office/powerpoint/2010/main" val="14177424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It would also be nice if we can have the templates implemented in a modular fashion. Like little legos, we can swap out the templates we have for certain components and technologies and replace them with new one or alternatives. Wouldnt that be great for reusability?</a:t>
            </a:r>
            <a:endParaRPr lang="en-BE" dirty="0"/>
          </a:p>
        </p:txBody>
      </p:sp>
      <p:sp>
        <p:nvSpPr>
          <p:cNvPr id="4" name="Slide Number Placeholder 3"/>
          <p:cNvSpPr>
            <a:spLocks noGrp="1"/>
          </p:cNvSpPr>
          <p:nvPr>
            <p:ph type="sldNum" sz="quarter" idx="5"/>
          </p:nvPr>
        </p:nvSpPr>
        <p:spPr/>
        <p:txBody>
          <a:bodyPr/>
          <a:lstStyle/>
          <a:p>
            <a:fld id="{9E9E27CE-E055-0A49-AF93-7E030F563BA6}" type="slidenum">
              <a:rPr lang="en-BE" smtClean="0"/>
              <a:t>44</a:t>
            </a:fld>
            <a:endParaRPr lang="en-BE"/>
          </a:p>
        </p:txBody>
      </p:sp>
    </p:spTree>
    <p:extLst>
      <p:ext uri="{BB962C8B-B14F-4D97-AF65-F5344CB8AC3E}">
        <p14:creationId xmlns:p14="http://schemas.microsoft.com/office/powerpoint/2010/main" val="37230218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It would also be nice if we can have the templates implemented in a modular fashion. Like little legos, we can swap out the templates we have for certain components and technologies and replace them with new one or alternatives. Wouldnt that be great for reusability?</a:t>
            </a:r>
            <a:endParaRPr lang="en-BE" dirty="0"/>
          </a:p>
        </p:txBody>
      </p:sp>
      <p:sp>
        <p:nvSpPr>
          <p:cNvPr id="4" name="Slide Number Placeholder 3"/>
          <p:cNvSpPr>
            <a:spLocks noGrp="1"/>
          </p:cNvSpPr>
          <p:nvPr>
            <p:ph type="sldNum" sz="quarter" idx="5"/>
          </p:nvPr>
        </p:nvSpPr>
        <p:spPr/>
        <p:txBody>
          <a:bodyPr/>
          <a:lstStyle/>
          <a:p>
            <a:fld id="{9E9E27CE-E055-0A49-AF93-7E030F563BA6}" type="slidenum">
              <a:rPr lang="en-BE" smtClean="0"/>
              <a:t>45</a:t>
            </a:fld>
            <a:endParaRPr lang="en-BE"/>
          </a:p>
        </p:txBody>
      </p:sp>
    </p:spTree>
    <p:extLst>
      <p:ext uri="{BB962C8B-B14F-4D97-AF65-F5344CB8AC3E}">
        <p14:creationId xmlns:p14="http://schemas.microsoft.com/office/powerpoint/2010/main" val="12610594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It would also be nice if we can have the templates implemented in a modular fashion. Like little legos, we can swap out the templates we have for certain components and technologies and replace them with new one or alternatives. Wouldnt that be great for reusability?</a:t>
            </a:r>
            <a:endParaRPr lang="en-BE" dirty="0"/>
          </a:p>
        </p:txBody>
      </p:sp>
      <p:sp>
        <p:nvSpPr>
          <p:cNvPr id="4" name="Slide Number Placeholder 3"/>
          <p:cNvSpPr>
            <a:spLocks noGrp="1"/>
          </p:cNvSpPr>
          <p:nvPr>
            <p:ph type="sldNum" sz="quarter" idx="5"/>
          </p:nvPr>
        </p:nvSpPr>
        <p:spPr/>
        <p:txBody>
          <a:bodyPr/>
          <a:lstStyle/>
          <a:p>
            <a:fld id="{9E9E27CE-E055-0A49-AF93-7E030F563BA6}" type="slidenum">
              <a:rPr lang="en-BE" smtClean="0"/>
              <a:t>46</a:t>
            </a:fld>
            <a:endParaRPr lang="en-BE"/>
          </a:p>
        </p:txBody>
      </p:sp>
    </p:spTree>
    <p:extLst>
      <p:ext uri="{BB962C8B-B14F-4D97-AF65-F5344CB8AC3E}">
        <p14:creationId xmlns:p14="http://schemas.microsoft.com/office/powerpoint/2010/main" val="29332459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It would also be nice if we can have the templates implemented in a modular fashion. Like little legos, we can swap out the templates we have for certain components and technologies and replace them with new one or alternatives. Wouldnt that be great for reusability?</a:t>
            </a:r>
            <a:endParaRPr lang="en-BE" dirty="0"/>
          </a:p>
        </p:txBody>
      </p:sp>
      <p:sp>
        <p:nvSpPr>
          <p:cNvPr id="4" name="Slide Number Placeholder 3"/>
          <p:cNvSpPr>
            <a:spLocks noGrp="1"/>
          </p:cNvSpPr>
          <p:nvPr>
            <p:ph type="sldNum" sz="quarter" idx="5"/>
          </p:nvPr>
        </p:nvSpPr>
        <p:spPr/>
        <p:txBody>
          <a:bodyPr/>
          <a:lstStyle/>
          <a:p>
            <a:fld id="{9E9E27CE-E055-0A49-AF93-7E030F563BA6}" type="slidenum">
              <a:rPr lang="en-BE" smtClean="0"/>
              <a:t>47</a:t>
            </a:fld>
            <a:endParaRPr lang="en-BE"/>
          </a:p>
        </p:txBody>
      </p:sp>
    </p:spTree>
    <p:extLst>
      <p:ext uri="{BB962C8B-B14F-4D97-AF65-F5344CB8AC3E}">
        <p14:creationId xmlns:p14="http://schemas.microsoft.com/office/powerpoint/2010/main" val="32769112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 am a big fan of this idea because all parties can be satisfied. Developers {nexy} will be happy because they have the freedom to update or change the architecture of their programs how they see fit. They do not have to spend 40 years writing the same boilerplate. instead, they can focus on the complex and challenging problems. Managers {next} will happy because the team will be able to deliver faster, since they no longer have to spend weeks writing boilerplate. Customers {next} are happy because they get features faster. Everyone wins, right?</a:t>
            </a:r>
          </a:p>
        </p:txBody>
      </p:sp>
      <p:sp>
        <p:nvSpPr>
          <p:cNvPr id="4" name="Slide Number Placeholder 3"/>
          <p:cNvSpPr>
            <a:spLocks noGrp="1"/>
          </p:cNvSpPr>
          <p:nvPr>
            <p:ph type="sldNum" sz="quarter" idx="5"/>
          </p:nvPr>
        </p:nvSpPr>
        <p:spPr/>
        <p:txBody>
          <a:bodyPr/>
          <a:lstStyle/>
          <a:p>
            <a:fld id="{9E9E27CE-E055-0A49-AF93-7E030F563BA6}" type="slidenum">
              <a:rPr lang="en-BE" smtClean="0"/>
              <a:t>48</a:t>
            </a:fld>
            <a:endParaRPr lang="en-BE"/>
          </a:p>
        </p:txBody>
      </p:sp>
    </p:spTree>
    <p:extLst>
      <p:ext uri="{BB962C8B-B14F-4D97-AF65-F5344CB8AC3E}">
        <p14:creationId xmlns:p14="http://schemas.microsoft.com/office/powerpoint/2010/main" val="7914300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Not entirely. While creating a templating language for a simple language like Rust {next} is fairly straightforward, creating a universal templating language that we can use for all the different technologies and patterns would be quite challenging, to say the least. Some technologies {next} use totally different patterns to define how they encapsulate objects for instance. </a:t>
            </a:r>
            <a:r>
              <a:rPr lang="en-GB" dirty="0"/>
              <a:t>A</a:t>
            </a:r>
            <a:r>
              <a:rPr lang="en-BE" dirty="0"/>
              <a:t>nd let’s not forget about full fledged technologies that support way too many features and patterns {next}. Can we really universialize all of this in one templating language to be used for them all? </a:t>
            </a:r>
            <a:r>
              <a:rPr lang="en-GB" dirty="0"/>
              <a:t>W</a:t>
            </a:r>
            <a:r>
              <a:rPr lang="en-BE" dirty="0"/>
              <a:t>hat is life if we don’t at least give it a try</a:t>
            </a:r>
          </a:p>
        </p:txBody>
      </p:sp>
      <p:sp>
        <p:nvSpPr>
          <p:cNvPr id="4" name="Slide Number Placeholder 3"/>
          <p:cNvSpPr>
            <a:spLocks noGrp="1"/>
          </p:cNvSpPr>
          <p:nvPr>
            <p:ph type="sldNum" sz="quarter" idx="5"/>
          </p:nvPr>
        </p:nvSpPr>
        <p:spPr/>
        <p:txBody>
          <a:bodyPr/>
          <a:lstStyle/>
          <a:p>
            <a:fld id="{9E9E27CE-E055-0A49-AF93-7E030F563BA6}" type="slidenum">
              <a:rPr lang="en-BE" smtClean="0"/>
              <a:t>49</a:t>
            </a:fld>
            <a:endParaRPr lang="en-BE"/>
          </a:p>
        </p:txBody>
      </p:sp>
    </p:spTree>
    <p:extLst>
      <p:ext uri="{BB962C8B-B14F-4D97-AF65-F5344CB8AC3E}">
        <p14:creationId xmlns:p14="http://schemas.microsoft.com/office/powerpoint/2010/main" val="1099039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And they might have relationships between one another</a:t>
            </a:r>
          </a:p>
        </p:txBody>
      </p:sp>
      <p:sp>
        <p:nvSpPr>
          <p:cNvPr id="4" name="Slide Number Placeholder 3"/>
          <p:cNvSpPr>
            <a:spLocks noGrp="1"/>
          </p:cNvSpPr>
          <p:nvPr>
            <p:ph type="sldNum" sz="quarter" idx="5"/>
          </p:nvPr>
        </p:nvSpPr>
        <p:spPr/>
        <p:txBody>
          <a:bodyPr/>
          <a:lstStyle/>
          <a:p>
            <a:fld id="{9E9E27CE-E055-0A49-AF93-7E030F563BA6}" type="slidenum">
              <a:rPr lang="en-BE" smtClean="0"/>
              <a:t>5</a:t>
            </a:fld>
            <a:endParaRPr lang="en-BE"/>
          </a:p>
        </p:txBody>
      </p:sp>
    </p:spTree>
    <p:extLst>
      <p:ext uri="{BB962C8B-B14F-4D97-AF65-F5344CB8AC3E}">
        <p14:creationId xmlns:p14="http://schemas.microsoft.com/office/powerpoint/2010/main" val="13996552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BE" dirty="0"/>
              <a:t>nd while the proof of concept seems cool and straightforward, it can also have some downsides. Developers would need{next} to write templates for services and keep them up-to-date, which may not be a fun task. </a:t>
            </a:r>
            <a:r>
              <a:rPr lang="en-GB" dirty="0"/>
              <a:t>A</a:t>
            </a:r>
            <a:r>
              <a:rPr lang="en-BE" dirty="0"/>
              <a:t>nd if the template has a bug somewhere, all generated services have the same bug.</a:t>
            </a:r>
          </a:p>
        </p:txBody>
      </p:sp>
      <p:sp>
        <p:nvSpPr>
          <p:cNvPr id="4" name="Slide Number Placeholder 3"/>
          <p:cNvSpPr>
            <a:spLocks noGrp="1"/>
          </p:cNvSpPr>
          <p:nvPr>
            <p:ph type="sldNum" sz="quarter" idx="5"/>
          </p:nvPr>
        </p:nvSpPr>
        <p:spPr/>
        <p:txBody>
          <a:bodyPr/>
          <a:lstStyle/>
          <a:p>
            <a:fld id="{9E9E27CE-E055-0A49-AF93-7E030F563BA6}" type="slidenum">
              <a:rPr lang="en-BE" smtClean="0"/>
              <a:t>50</a:t>
            </a:fld>
            <a:endParaRPr lang="en-BE"/>
          </a:p>
        </p:txBody>
      </p:sp>
    </p:spTree>
    <p:extLst>
      <p:ext uri="{BB962C8B-B14F-4D97-AF65-F5344CB8AC3E}">
        <p14:creationId xmlns:p14="http://schemas.microsoft.com/office/powerpoint/2010/main" val="1337920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Furthermore, the generated code follows the rules that are set by the provided template, which can be restricting. Imagine if you would want to have a different function name{next} that follows the ubiquotus language you use with the domain experts. </a:t>
            </a:r>
          </a:p>
          <a:p>
            <a:endParaRPr lang="en-BE" dirty="0"/>
          </a:p>
          <a:p>
            <a:r>
              <a:rPr lang="en-BE" dirty="0"/>
              <a:t>Perhaps that is the whole point of Lightspeed. We do not want {next} to get rid of the developers, but to empower them and to make their life easier by providing them with tools and utilities that help them save time, and focus on complicated tasks.</a:t>
            </a:r>
          </a:p>
        </p:txBody>
      </p:sp>
      <p:sp>
        <p:nvSpPr>
          <p:cNvPr id="4" name="Slide Number Placeholder 3"/>
          <p:cNvSpPr>
            <a:spLocks noGrp="1"/>
          </p:cNvSpPr>
          <p:nvPr>
            <p:ph type="sldNum" sz="quarter" idx="5"/>
          </p:nvPr>
        </p:nvSpPr>
        <p:spPr/>
        <p:txBody>
          <a:bodyPr/>
          <a:lstStyle/>
          <a:p>
            <a:fld id="{9E9E27CE-E055-0A49-AF93-7E030F563BA6}" type="slidenum">
              <a:rPr lang="en-BE" smtClean="0"/>
              <a:t>51</a:t>
            </a:fld>
            <a:endParaRPr lang="en-BE"/>
          </a:p>
        </p:txBody>
      </p:sp>
    </p:spTree>
    <p:extLst>
      <p:ext uri="{BB962C8B-B14F-4D97-AF65-F5344CB8AC3E}">
        <p14:creationId xmlns:p14="http://schemas.microsoft.com/office/powerpoint/2010/main" val="2914956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Lightspeed is still a proof of concept in a very early phase. Currently, it can generate {next} Rust services, but there is still some work to do in order to unify and to universalize the templating language and add more features, and to generate services more efficiently. It might even be possible in the future to extend existing services as well by inejcting code for new entities.</a:t>
            </a:r>
          </a:p>
        </p:txBody>
      </p:sp>
      <p:sp>
        <p:nvSpPr>
          <p:cNvPr id="4" name="Slide Number Placeholder 3"/>
          <p:cNvSpPr>
            <a:spLocks noGrp="1"/>
          </p:cNvSpPr>
          <p:nvPr>
            <p:ph type="sldNum" sz="quarter" idx="5"/>
          </p:nvPr>
        </p:nvSpPr>
        <p:spPr/>
        <p:txBody>
          <a:bodyPr/>
          <a:lstStyle/>
          <a:p>
            <a:fld id="{9E9E27CE-E055-0A49-AF93-7E030F563BA6}" type="slidenum">
              <a:rPr lang="en-BE" smtClean="0"/>
              <a:t>52</a:t>
            </a:fld>
            <a:endParaRPr lang="en-BE"/>
          </a:p>
        </p:txBody>
      </p:sp>
    </p:spTree>
    <p:extLst>
      <p:ext uri="{BB962C8B-B14F-4D97-AF65-F5344CB8AC3E}">
        <p14:creationId xmlns:p14="http://schemas.microsoft.com/office/powerpoint/2010/main" val="2132706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We might even have restrictions or constraints on the attributes of these entities. A user email for instance should always be unique. No duplicates should be allowed. </a:t>
            </a:r>
          </a:p>
          <a:p>
            <a:endParaRPr lang="en-BE" dirty="0"/>
          </a:p>
          <a:p>
            <a:r>
              <a:rPr lang="en-BE" dirty="0"/>
              <a:t>Domain experts can challenge us with more complicated problems than just storing meta information. Maybe they would like to know the fuel consumption of the users based on certain properties or certain algorithms</a:t>
            </a:r>
          </a:p>
          <a:p>
            <a:endParaRPr lang="en-BE" dirty="0"/>
          </a:p>
          <a:p>
            <a:r>
              <a:rPr lang="en-BE" dirty="0"/>
              <a:t>After having a model that you are happy with, you would start translating the problem that you have into a program or a microservice {next}</a:t>
            </a:r>
          </a:p>
        </p:txBody>
      </p:sp>
      <p:sp>
        <p:nvSpPr>
          <p:cNvPr id="4" name="Slide Number Placeholder 3"/>
          <p:cNvSpPr>
            <a:spLocks noGrp="1"/>
          </p:cNvSpPr>
          <p:nvPr>
            <p:ph type="sldNum" sz="quarter" idx="5"/>
          </p:nvPr>
        </p:nvSpPr>
        <p:spPr/>
        <p:txBody>
          <a:bodyPr/>
          <a:lstStyle/>
          <a:p>
            <a:fld id="{9E9E27CE-E055-0A49-AF93-7E030F563BA6}" type="slidenum">
              <a:rPr lang="en-BE" smtClean="0"/>
              <a:t>6</a:t>
            </a:fld>
            <a:endParaRPr lang="en-BE"/>
          </a:p>
        </p:txBody>
      </p:sp>
    </p:spTree>
    <p:extLst>
      <p:ext uri="{BB962C8B-B14F-4D97-AF65-F5344CB8AC3E}">
        <p14:creationId xmlns:p14="http://schemas.microsoft.com/office/powerpoint/2010/main" val="3194717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We might even have restrictions or constraints on the attributes of these entities. A user email for instance should always be unique. No duplicates should be allowed. </a:t>
            </a:r>
          </a:p>
          <a:p>
            <a:endParaRPr lang="en-BE" dirty="0"/>
          </a:p>
          <a:p>
            <a:r>
              <a:rPr lang="en-BE" dirty="0"/>
              <a:t>Domain experts can challenge us with more complicated problems than just storing meta information. Maybe they would like to know the fuel consumption of the users based on certain properties or certain algorithms</a:t>
            </a:r>
          </a:p>
          <a:p>
            <a:endParaRPr lang="en-BE" dirty="0"/>
          </a:p>
          <a:p>
            <a:r>
              <a:rPr lang="en-BE" dirty="0"/>
              <a:t>After having a model that you are happy with, you would start translating the problem that you have into a program or a microservice {next}</a:t>
            </a:r>
          </a:p>
        </p:txBody>
      </p:sp>
      <p:sp>
        <p:nvSpPr>
          <p:cNvPr id="4" name="Slide Number Placeholder 3"/>
          <p:cNvSpPr>
            <a:spLocks noGrp="1"/>
          </p:cNvSpPr>
          <p:nvPr>
            <p:ph type="sldNum" sz="quarter" idx="5"/>
          </p:nvPr>
        </p:nvSpPr>
        <p:spPr/>
        <p:txBody>
          <a:bodyPr/>
          <a:lstStyle/>
          <a:p>
            <a:fld id="{9E9E27CE-E055-0A49-AF93-7E030F563BA6}" type="slidenum">
              <a:rPr lang="en-BE" smtClean="0"/>
              <a:t>7</a:t>
            </a:fld>
            <a:endParaRPr lang="en-BE"/>
          </a:p>
        </p:txBody>
      </p:sp>
    </p:spTree>
    <p:extLst>
      <p:ext uri="{BB962C8B-B14F-4D97-AF65-F5344CB8AC3E}">
        <p14:creationId xmlns:p14="http://schemas.microsoft.com/office/powerpoint/2010/main" val="3491844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You would typically start by setting up the development environment, like spinning up the database</a:t>
            </a:r>
          </a:p>
        </p:txBody>
      </p:sp>
      <p:sp>
        <p:nvSpPr>
          <p:cNvPr id="4" name="Slide Number Placeholder 3"/>
          <p:cNvSpPr>
            <a:spLocks noGrp="1"/>
          </p:cNvSpPr>
          <p:nvPr>
            <p:ph type="sldNum" sz="quarter" idx="5"/>
          </p:nvPr>
        </p:nvSpPr>
        <p:spPr/>
        <p:txBody>
          <a:bodyPr/>
          <a:lstStyle/>
          <a:p>
            <a:fld id="{9E9E27CE-E055-0A49-AF93-7E030F563BA6}" type="slidenum">
              <a:rPr lang="en-BE" smtClean="0"/>
              <a:t>8</a:t>
            </a:fld>
            <a:endParaRPr lang="en-BE"/>
          </a:p>
        </p:txBody>
      </p:sp>
    </p:spTree>
    <p:extLst>
      <p:ext uri="{BB962C8B-B14F-4D97-AF65-F5344CB8AC3E}">
        <p14:creationId xmlns:p14="http://schemas.microsoft.com/office/powerpoint/2010/main" val="3795495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creating the database</a:t>
            </a:r>
          </a:p>
        </p:txBody>
      </p:sp>
      <p:sp>
        <p:nvSpPr>
          <p:cNvPr id="4" name="Slide Number Placeholder 3"/>
          <p:cNvSpPr>
            <a:spLocks noGrp="1"/>
          </p:cNvSpPr>
          <p:nvPr>
            <p:ph type="sldNum" sz="quarter" idx="5"/>
          </p:nvPr>
        </p:nvSpPr>
        <p:spPr/>
        <p:txBody>
          <a:bodyPr/>
          <a:lstStyle/>
          <a:p>
            <a:fld id="{9E9E27CE-E055-0A49-AF93-7E030F563BA6}" type="slidenum">
              <a:rPr lang="en-BE" smtClean="0"/>
              <a:t>9</a:t>
            </a:fld>
            <a:endParaRPr lang="en-BE"/>
          </a:p>
        </p:txBody>
      </p:sp>
    </p:spTree>
    <p:extLst>
      <p:ext uri="{BB962C8B-B14F-4D97-AF65-F5344CB8AC3E}">
        <p14:creationId xmlns:p14="http://schemas.microsoft.com/office/powerpoint/2010/main" val="2536071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B33C4-ABE9-FBE9-7C3E-913B7339AD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8BB091-D5D0-C680-58FE-0C5572D4F6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A91DAF-2792-0041-C4EC-D68374CE7AD6}"/>
              </a:ext>
            </a:extLst>
          </p:cNvPr>
          <p:cNvSpPr>
            <a:spLocks noGrp="1"/>
          </p:cNvSpPr>
          <p:nvPr>
            <p:ph type="dt" sz="half" idx="10"/>
          </p:nvPr>
        </p:nvSpPr>
        <p:spPr/>
        <p:txBody>
          <a:bodyPr/>
          <a:lstStyle/>
          <a:p>
            <a:fld id="{BD407EE0-CB0A-4C3F-A084-CBFCB99EBCE8}" type="datetimeFigureOut">
              <a:rPr lang="en-US" smtClean="0"/>
              <a:t>3/24/24</a:t>
            </a:fld>
            <a:endParaRPr lang="en-US"/>
          </a:p>
        </p:txBody>
      </p:sp>
      <p:sp>
        <p:nvSpPr>
          <p:cNvPr id="5" name="Footer Placeholder 4">
            <a:extLst>
              <a:ext uri="{FF2B5EF4-FFF2-40B4-BE49-F238E27FC236}">
                <a16:creationId xmlns:a16="http://schemas.microsoft.com/office/drawing/2014/main" id="{C369D5BD-101E-3DED-A2C9-A90070FA68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E3F254-088D-5176-6025-2DA1F471CB55}"/>
              </a:ext>
            </a:extLst>
          </p:cNvPr>
          <p:cNvSpPr>
            <a:spLocks noGrp="1"/>
          </p:cNvSpPr>
          <p:nvPr>
            <p:ph type="sldNum" sz="quarter" idx="12"/>
          </p:nvPr>
        </p:nvSpPr>
        <p:spPr/>
        <p:txBody>
          <a:bodyPr/>
          <a:lstStyle/>
          <a:p>
            <a:fld id="{D1C87523-9E23-4673-94B7-FB1EA262F0F2}" type="slidenum">
              <a:rPr lang="en-US" smtClean="0"/>
              <a:t>‹#›</a:t>
            </a:fld>
            <a:endParaRPr lang="en-US"/>
          </a:p>
        </p:txBody>
      </p:sp>
    </p:spTree>
    <p:extLst>
      <p:ext uri="{BB962C8B-B14F-4D97-AF65-F5344CB8AC3E}">
        <p14:creationId xmlns:p14="http://schemas.microsoft.com/office/powerpoint/2010/main" val="2650960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4F767-2EE5-8688-17EC-A0A7CB289D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248A6E-AB95-C1EA-25F8-A6EB83E07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8FE95-8512-4526-7DF8-4184822B7540}"/>
              </a:ext>
            </a:extLst>
          </p:cNvPr>
          <p:cNvSpPr>
            <a:spLocks noGrp="1"/>
          </p:cNvSpPr>
          <p:nvPr>
            <p:ph type="dt" sz="half" idx="10"/>
          </p:nvPr>
        </p:nvSpPr>
        <p:spPr/>
        <p:txBody>
          <a:bodyPr/>
          <a:lstStyle/>
          <a:p>
            <a:fld id="{BD407EE0-CB0A-4C3F-A084-CBFCB99EBCE8}" type="datetimeFigureOut">
              <a:rPr lang="en-US" smtClean="0"/>
              <a:t>3/24/24</a:t>
            </a:fld>
            <a:endParaRPr lang="en-US"/>
          </a:p>
        </p:txBody>
      </p:sp>
      <p:sp>
        <p:nvSpPr>
          <p:cNvPr id="5" name="Footer Placeholder 4">
            <a:extLst>
              <a:ext uri="{FF2B5EF4-FFF2-40B4-BE49-F238E27FC236}">
                <a16:creationId xmlns:a16="http://schemas.microsoft.com/office/drawing/2014/main" id="{85DACD6A-9B00-44D9-1D10-473121225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C9F3E6-A5EC-4F09-53D6-5F000CA97228}"/>
              </a:ext>
            </a:extLst>
          </p:cNvPr>
          <p:cNvSpPr>
            <a:spLocks noGrp="1"/>
          </p:cNvSpPr>
          <p:nvPr>
            <p:ph type="sldNum" sz="quarter" idx="12"/>
          </p:nvPr>
        </p:nvSpPr>
        <p:spPr/>
        <p:txBody>
          <a:bodyPr/>
          <a:lstStyle/>
          <a:p>
            <a:fld id="{D1C87523-9E23-4673-94B7-FB1EA262F0F2}" type="slidenum">
              <a:rPr lang="en-US" smtClean="0"/>
              <a:t>‹#›</a:t>
            </a:fld>
            <a:endParaRPr lang="en-US"/>
          </a:p>
        </p:txBody>
      </p:sp>
    </p:spTree>
    <p:extLst>
      <p:ext uri="{BB962C8B-B14F-4D97-AF65-F5344CB8AC3E}">
        <p14:creationId xmlns:p14="http://schemas.microsoft.com/office/powerpoint/2010/main" val="4140998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2506F8-ED1C-F49B-EDFB-8530A1E0B1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15ED37-10B5-3522-3389-8713D5496F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EA047F-A81D-4C5F-9AC2-C52D5632196D}"/>
              </a:ext>
            </a:extLst>
          </p:cNvPr>
          <p:cNvSpPr>
            <a:spLocks noGrp="1"/>
          </p:cNvSpPr>
          <p:nvPr>
            <p:ph type="dt" sz="half" idx="10"/>
          </p:nvPr>
        </p:nvSpPr>
        <p:spPr/>
        <p:txBody>
          <a:bodyPr/>
          <a:lstStyle/>
          <a:p>
            <a:fld id="{BD407EE0-CB0A-4C3F-A084-CBFCB99EBCE8}" type="datetimeFigureOut">
              <a:rPr lang="en-US" smtClean="0"/>
              <a:t>3/24/24</a:t>
            </a:fld>
            <a:endParaRPr lang="en-US"/>
          </a:p>
        </p:txBody>
      </p:sp>
      <p:sp>
        <p:nvSpPr>
          <p:cNvPr id="5" name="Footer Placeholder 4">
            <a:extLst>
              <a:ext uri="{FF2B5EF4-FFF2-40B4-BE49-F238E27FC236}">
                <a16:creationId xmlns:a16="http://schemas.microsoft.com/office/drawing/2014/main" id="{C5D26BB5-372D-9642-11D4-2C25E3AD9D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EBACCC-6A70-10BC-83F0-38750581F375}"/>
              </a:ext>
            </a:extLst>
          </p:cNvPr>
          <p:cNvSpPr>
            <a:spLocks noGrp="1"/>
          </p:cNvSpPr>
          <p:nvPr>
            <p:ph type="sldNum" sz="quarter" idx="12"/>
          </p:nvPr>
        </p:nvSpPr>
        <p:spPr/>
        <p:txBody>
          <a:bodyPr/>
          <a:lstStyle/>
          <a:p>
            <a:fld id="{D1C87523-9E23-4673-94B7-FB1EA262F0F2}" type="slidenum">
              <a:rPr lang="en-US" smtClean="0"/>
              <a:t>‹#›</a:t>
            </a:fld>
            <a:endParaRPr lang="en-US"/>
          </a:p>
        </p:txBody>
      </p:sp>
    </p:spTree>
    <p:extLst>
      <p:ext uri="{BB962C8B-B14F-4D97-AF65-F5344CB8AC3E}">
        <p14:creationId xmlns:p14="http://schemas.microsoft.com/office/powerpoint/2010/main" val="3370898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2BD60-7BA2-2398-262F-253D72A237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8F03ED-AB06-CC72-5901-636B1DBE4A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69CB19-E7D5-FB14-ED8F-57ED1E852819}"/>
              </a:ext>
            </a:extLst>
          </p:cNvPr>
          <p:cNvSpPr>
            <a:spLocks noGrp="1"/>
          </p:cNvSpPr>
          <p:nvPr>
            <p:ph type="dt" sz="half" idx="10"/>
          </p:nvPr>
        </p:nvSpPr>
        <p:spPr/>
        <p:txBody>
          <a:bodyPr/>
          <a:lstStyle/>
          <a:p>
            <a:fld id="{BD407EE0-CB0A-4C3F-A084-CBFCB99EBCE8}" type="datetimeFigureOut">
              <a:rPr lang="en-US" smtClean="0"/>
              <a:t>3/24/24</a:t>
            </a:fld>
            <a:endParaRPr lang="en-US"/>
          </a:p>
        </p:txBody>
      </p:sp>
      <p:sp>
        <p:nvSpPr>
          <p:cNvPr id="5" name="Footer Placeholder 4">
            <a:extLst>
              <a:ext uri="{FF2B5EF4-FFF2-40B4-BE49-F238E27FC236}">
                <a16:creationId xmlns:a16="http://schemas.microsoft.com/office/drawing/2014/main" id="{09550EA0-857B-F49B-850C-6EC90F9707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D1E050-3ADA-8664-35F8-C34ED0840A17}"/>
              </a:ext>
            </a:extLst>
          </p:cNvPr>
          <p:cNvSpPr>
            <a:spLocks noGrp="1"/>
          </p:cNvSpPr>
          <p:nvPr>
            <p:ph type="sldNum" sz="quarter" idx="12"/>
          </p:nvPr>
        </p:nvSpPr>
        <p:spPr/>
        <p:txBody>
          <a:bodyPr/>
          <a:lstStyle/>
          <a:p>
            <a:fld id="{D1C87523-9E23-4673-94B7-FB1EA262F0F2}" type="slidenum">
              <a:rPr lang="en-US" smtClean="0"/>
              <a:t>‹#›</a:t>
            </a:fld>
            <a:endParaRPr lang="en-US"/>
          </a:p>
        </p:txBody>
      </p:sp>
    </p:spTree>
    <p:extLst>
      <p:ext uri="{BB962C8B-B14F-4D97-AF65-F5344CB8AC3E}">
        <p14:creationId xmlns:p14="http://schemas.microsoft.com/office/powerpoint/2010/main" val="1648998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4F955-F14B-AD23-9E31-4C738F4BC1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85BBB6-73BE-214D-BB92-929A56CB63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C118E3-CED8-2D3B-3FF7-08EE22477C73}"/>
              </a:ext>
            </a:extLst>
          </p:cNvPr>
          <p:cNvSpPr>
            <a:spLocks noGrp="1"/>
          </p:cNvSpPr>
          <p:nvPr>
            <p:ph type="dt" sz="half" idx="10"/>
          </p:nvPr>
        </p:nvSpPr>
        <p:spPr/>
        <p:txBody>
          <a:bodyPr/>
          <a:lstStyle/>
          <a:p>
            <a:fld id="{BD407EE0-CB0A-4C3F-A084-CBFCB99EBCE8}" type="datetimeFigureOut">
              <a:rPr lang="en-US" smtClean="0"/>
              <a:t>3/24/24</a:t>
            </a:fld>
            <a:endParaRPr lang="en-US"/>
          </a:p>
        </p:txBody>
      </p:sp>
      <p:sp>
        <p:nvSpPr>
          <p:cNvPr id="5" name="Footer Placeholder 4">
            <a:extLst>
              <a:ext uri="{FF2B5EF4-FFF2-40B4-BE49-F238E27FC236}">
                <a16:creationId xmlns:a16="http://schemas.microsoft.com/office/drawing/2014/main" id="{A7B846E2-2665-CA73-5308-40DFB79CD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68C6EA-0F56-4A53-3456-A9E80BAFE5C2}"/>
              </a:ext>
            </a:extLst>
          </p:cNvPr>
          <p:cNvSpPr>
            <a:spLocks noGrp="1"/>
          </p:cNvSpPr>
          <p:nvPr>
            <p:ph type="sldNum" sz="quarter" idx="12"/>
          </p:nvPr>
        </p:nvSpPr>
        <p:spPr/>
        <p:txBody>
          <a:bodyPr/>
          <a:lstStyle/>
          <a:p>
            <a:fld id="{D1C87523-9E23-4673-94B7-FB1EA262F0F2}" type="slidenum">
              <a:rPr lang="en-US" smtClean="0"/>
              <a:t>‹#›</a:t>
            </a:fld>
            <a:endParaRPr lang="en-US"/>
          </a:p>
        </p:txBody>
      </p:sp>
    </p:spTree>
    <p:extLst>
      <p:ext uri="{BB962C8B-B14F-4D97-AF65-F5344CB8AC3E}">
        <p14:creationId xmlns:p14="http://schemas.microsoft.com/office/powerpoint/2010/main" val="1570917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501E7-46E5-A151-570F-4D123CF10E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AFA49-DE4E-EE63-BFA6-D9C093925F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EA40FE-1AF4-FA1C-C03F-1C1D237C4F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C57D83-8BF8-1EE4-38F4-34677F4A8873}"/>
              </a:ext>
            </a:extLst>
          </p:cNvPr>
          <p:cNvSpPr>
            <a:spLocks noGrp="1"/>
          </p:cNvSpPr>
          <p:nvPr>
            <p:ph type="dt" sz="half" idx="10"/>
          </p:nvPr>
        </p:nvSpPr>
        <p:spPr/>
        <p:txBody>
          <a:bodyPr/>
          <a:lstStyle/>
          <a:p>
            <a:fld id="{BD407EE0-CB0A-4C3F-A084-CBFCB99EBCE8}" type="datetimeFigureOut">
              <a:rPr lang="en-US" smtClean="0"/>
              <a:t>3/24/24</a:t>
            </a:fld>
            <a:endParaRPr lang="en-US"/>
          </a:p>
        </p:txBody>
      </p:sp>
      <p:sp>
        <p:nvSpPr>
          <p:cNvPr id="6" name="Footer Placeholder 5">
            <a:extLst>
              <a:ext uri="{FF2B5EF4-FFF2-40B4-BE49-F238E27FC236}">
                <a16:creationId xmlns:a16="http://schemas.microsoft.com/office/drawing/2014/main" id="{C86B0B98-A9C3-CF17-6D42-9749843639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F52230-CB50-19DC-7FAE-034E6AA12951}"/>
              </a:ext>
            </a:extLst>
          </p:cNvPr>
          <p:cNvSpPr>
            <a:spLocks noGrp="1"/>
          </p:cNvSpPr>
          <p:nvPr>
            <p:ph type="sldNum" sz="quarter" idx="12"/>
          </p:nvPr>
        </p:nvSpPr>
        <p:spPr/>
        <p:txBody>
          <a:bodyPr/>
          <a:lstStyle/>
          <a:p>
            <a:fld id="{D1C87523-9E23-4673-94B7-FB1EA262F0F2}" type="slidenum">
              <a:rPr lang="en-US" smtClean="0"/>
              <a:t>‹#›</a:t>
            </a:fld>
            <a:endParaRPr lang="en-US"/>
          </a:p>
        </p:txBody>
      </p:sp>
    </p:spTree>
    <p:extLst>
      <p:ext uri="{BB962C8B-B14F-4D97-AF65-F5344CB8AC3E}">
        <p14:creationId xmlns:p14="http://schemas.microsoft.com/office/powerpoint/2010/main" val="762890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26EE0-A731-DB80-4C12-6A44CA295B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580D58-AD8F-2CE4-1623-67978487BC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33A4F8-E3A6-1F08-CF2A-8BE5F61C93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C90A8F-7E3E-F3D2-042F-8F02737544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B54F7B-FE2D-D6BE-2707-7ABF01B975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3A96A7-4B3C-82F9-0894-1AE150DF1B7F}"/>
              </a:ext>
            </a:extLst>
          </p:cNvPr>
          <p:cNvSpPr>
            <a:spLocks noGrp="1"/>
          </p:cNvSpPr>
          <p:nvPr>
            <p:ph type="dt" sz="half" idx="10"/>
          </p:nvPr>
        </p:nvSpPr>
        <p:spPr/>
        <p:txBody>
          <a:bodyPr/>
          <a:lstStyle/>
          <a:p>
            <a:fld id="{BD407EE0-CB0A-4C3F-A084-CBFCB99EBCE8}" type="datetimeFigureOut">
              <a:rPr lang="en-US" smtClean="0"/>
              <a:t>3/24/24</a:t>
            </a:fld>
            <a:endParaRPr lang="en-US"/>
          </a:p>
        </p:txBody>
      </p:sp>
      <p:sp>
        <p:nvSpPr>
          <p:cNvPr id="8" name="Footer Placeholder 7">
            <a:extLst>
              <a:ext uri="{FF2B5EF4-FFF2-40B4-BE49-F238E27FC236}">
                <a16:creationId xmlns:a16="http://schemas.microsoft.com/office/drawing/2014/main" id="{1DFC3A20-54C1-C781-CB30-3D495B12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E2A3E0-F1E0-074B-9AF3-2C723FBDC8F5}"/>
              </a:ext>
            </a:extLst>
          </p:cNvPr>
          <p:cNvSpPr>
            <a:spLocks noGrp="1"/>
          </p:cNvSpPr>
          <p:nvPr>
            <p:ph type="sldNum" sz="quarter" idx="12"/>
          </p:nvPr>
        </p:nvSpPr>
        <p:spPr/>
        <p:txBody>
          <a:bodyPr/>
          <a:lstStyle/>
          <a:p>
            <a:fld id="{D1C87523-9E23-4673-94B7-FB1EA262F0F2}" type="slidenum">
              <a:rPr lang="en-US" smtClean="0"/>
              <a:t>‹#›</a:t>
            </a:fld>
            <a:endParaRPr lang="en-US"/>
          </a:p>
        </p:txBody>
      </p:sp>
    </p:spTree>
    <p:extLst>
      <p:ext uri="{BB962C8B-B14F-4D97-AF65-F5344CB8AC3E}">
        <p14:creationId xmlns:p14="http://schemas.microsoft.com/office/powerpoint/2010/main" val="1090134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EA8AF-4B2A-DAC3-6571-318FDDADC6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00CAF6-E88F-B28F-5631-25ADF7DFC9C8}"/>
              </a:ext>
            </a:extLst>
          </p:cNvPr>
          <p:cNvSpPr>
            <a:spLocks noGrp="1"/>
          </p:cNvSpPr>
          <p:nvPr>
            <p:ph type="dt" sz="half" idx="10"/>
          </p:nvPr>
        </p:nvSpPr>
        <p:spPr/>
        <p:txBody>
          <a:bodyPr/>
          <a:lstStyle/>
          <a:p>
            <a:fld id="{BD407EE0-CB0A-4C3F-A084-CBFCB99EBCE8}" type="datetimeFigureOut">
              <a:rPr lang="en-US" smtClean="0"/>
              <a:t>3/24/24</a:t>
            </a:fld>
            <a:endParaRPr lang="en-US"/>
          </a:p>
        </p:txBody>
      </p:sp>
      <p:sp>
        <p:nvSpPr>
          <p:cNvPr id="4" name="Footer Placeholder 3">
            <a:extLst>
              <a:ext uri="{FF2B5EF4-FFF2-40B4-BE49-F238E27FC236}">
                <a16:creationId xmlns:a16="http://schemas.microsoft.com/office/drawing/2014/main" id="{24704EA9-9CB9-0ADD-99AF-EBB158AC51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87EBDE-2212-A88E-64F3-9E643DC10DE3}"/>
              </a:ext>
            </a:extLst>
          </p:cNvPr>
          <p:cNvSpPr>
            <a:spLocks noGrp="1"/>
          </p:cNvSpPr>
          <p:nvPr>
            <p:ph type="sldNum" sz="quarter" idx="12"/>
          </p:nvPr>
        </p:nvSpPr>
        <p:spPr/>
        <p:txBody>
          <a:bodyPr/>
          <a:lstStyle/>
          <a:p>
            <a:fld id="{D1C87523-9E23-4673-94B7-FB1EA262F0F2}" type="slidenum">
              <a:rPr lang="en-US" smtClean="0"/>
              <a:t>‹#›</a:t>
            </a:fld>
            <a:endParaRPr lang="en-US"/>
          </a:p>
        </p:txBody>
      </p:sp>
    </p:spTree>
    <p:extLst>
      <p:ext uri="{BB962C8B-B14F-4D97-AF65-F5344CB8AC3E}">
        <p14:creationId xmlns:p14="http://schemas.microsoft.com/office/powerpoint/2010/main" val="691761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827847-6865-9E86-F169-A529926C664A}"/>
              </a:ext>
            </a:extLst>
          </p:cNvPr>
          <p:cNvSpPr>
            <a:spLocks noGrp="1"/>
          </p:cNvSpPr>
          <p:nvPr>
            <p:ph type="dt" sz="half" idx="10"/>
          </p:nvPr>
        </p:nvSpPr>
        <p:spPr/>
        <p:txBody>
          <a:bodyPr/>
          <a:lstStyle/>
          <a:p>
            <a:fld id="{BD407EE0-CB0A-4C3F-A084-CBFCB99EBCE8}" type="datetimeFigureOut">
              <a:rPr lang="en-US" smtClean="0"/>
              <a:t>3/24/24</a:t>
            </a:fld>
            <a:endParaRPr lang="en-US"/>
          </a:p>
        </p:txBody>
      </p:sp>
      <p:sp>
        <p:nvSpPr>
          <p:cNvPr id="3" name="Footer Placeholder 2">
            <a:extLst>
              <a:ext uri="{FF2B5EF4-FFF2-40B4-BE49-F238E27FC236}">
                <a16:creationId xmlns:a16="http://schemas.microsoft.com/office/drawing/2014/main" id="{8C89B15F-B6B9-F361-F8A6-4329092665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BFC086-EB2E-D12E-DFEB-2179C1048ACE}"/>
              </a:ext>
            </a:extLst>
          </p:cNvPr>
          <p:cNvSpPr>
            <a:spLocks noGrp="1"/>
          </p:cNvSpPr>
          <p:nvPr>
            <p:ph type="sldNum" sz="quarter" idx="12"/>
          </p:nvPr>
        </p:nvSpPr>
        <p:spPr/>
        <p:txBody>
          <a:bodyPr/>
          <a:lstStyle/>
          <a:p>
            <a:fld id="{D1C87523-9E23-4673-94B7-FB1EA262F0F2}" type="slidenum">
              <a:rPr lang="en-US" smtClean="0"/>
              <a:t>‹#›</a:t>
            </a:fld>
            <a:endParaRPr lang="en-US"/>
          </a:p>
        </p:txBody>
      </p:sp>
    </p:spTree>
    <p:extLst>
      <p:ext uri="{BB962C8B-B14F-4D97-AF65-F5344CB8AC3E}">
        <p14:creationId xmlns:p14="http://schemas.microsoft.com/office/powerpoint/2010/main" val="1489942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2F6E-3D60-4738-29F5-98C4C115DC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51E0EC-8CF8-97C3-A608-30331B9B25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907D6F-BA88-30F4-CF04-C48BA48749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E93E1C-198E-1837-EF5F-7D311A419720}"/>
              </a:ext>
            </a:extLst>
          </p:cNvPr>
          <p:cNvSpPr>
            <a:spLocks noGrp="1"/>
          </p:cNvSpPr>
          <p:nvPr>
            <p:ph type="dt" sz="half" idx="10"/>
          </p:nvPr>
        </p:nvSpPr>
        <p:spPr/>
        <p:txBody>
          <a:bodyPr/>
          <a:lstStyle/>
          <a:p>
            <a:fld id="{BD407EE0-CB0A-4C3F-A084-CBFCB99EBCE8}" type="datetimeFigureOut">
              <a:rPr lang="en-US" smtClean="0"/>
              <a:t>3/24/24</a:t>
            </a:fld>
            <a:endParaRPr lang="en-US"/>
          </a:p>
        </p:txBody>
      </p:sp>
      <p:sp>
        <p:nvSpPr>
          <p:cNvPr id="6" name="Footer Placeholder 5">
            <a:extLst>
              <a:ext uri="{FF2B5EF4-FFF2-40B4-BE49-F238E27FC236}">
                <a16:creationId xmlns:a16="http://schemas.microsoft.com/office/drawing/2014/main" id="{179B95DE-0A69-0D5C-5D86-F9D316F9EA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F058E5-9FBA-815F-D5C5-2E35E8BCA65B}"/>
              </a:ext>
            </a:extLst>
          </p:cNvPr>
          <p:cNvSpPr>
            <a:spLocks noGrp="1"/>
          </p:cNvSpPr>
          <p:nvPr>
            <p:ph type="sldNum" sz="quarter" idx="12"/>
          </p:nvPr>
        </p:nvSpPr>
        <p:spPr/>
        <p:txBody>
          <a:bodyPr/>
          <a:lstStyle/>
          <a:p>
            <a:fld id="{D1C87523-9E23-4673-94B7-FB1EA262F0F2}" type="slidenum">
              <a:rPr lang="en-US" smtClean="0"/>
              <a:t>‹#›</a:t>
            </a:fld>
            <a:endParaRPr lang="en-US"/>
          </a:p>
        </p:txBody>
      </p:sp>
    </p:spTree>
    <p:extLst>
      <p:ext uri="{BB962C8B-B14F-4D97-AF65-F5344CB8AC3E}">
        <p14:creationId xmlns:p14="http://schemas.microsoft.com/office/powerpoint/2010/main" val="1853292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B1939-3BFF-ACE5-63BB-75A45CCB86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04FD37-000A-64B4-E625-FF746F9BDF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965ADD-469B-16AC-39BD-D0E8319FB8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DF71CF-1F08-E0E2-F4F4-D9FF26862D38}"/>
              </a:ext>
            </a:extLst>
          </p:cNvPr>
          <p:cNvSpPr>
            <a:spLocks noGrp="1"/>
          </p:cNvSpPr>
          <p:nvPr>
            <p:ph type="dt" sz="half" idx="10"/>
          </p:nvPr>
        </p:nvSpPr>
        <p:spPr/>
        <p:txBody>
          <a:bodyPr/>
          <a:lstStyle/>
          <a:p>
            <a:fld id="{BD407EE0-CB0A-4C3F-A084-CBFCB99EBCE8}" type="datetimeFigureOut">
              <a:rPr lang="en-US" smtClean="0"/>
              <a:t>3/24/24</a:t>
            </a:fld>
            <a:endParaRPr lang="en-US"/>
          </a:p>
        </p:txBody>
      </p:sp>
      <p:sp>
        <p:nvSpPr>
          <p:cNvPr id="6" name="Footer Placeholder 5">
            <a:extLst>
              <a:ext uri="{FF2B5EF4-FFF2-40B4-BE49-F238E27FC236}">
                <a16:creationId xmlns:a16="http://schemas.microsoft.com/office/drawing/2014/main" id="{B8C5C7A3-D3D7-51D0-7A33-4E7B85725F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E4C8B5-D040-200E-CB6C-47464E2B43FB}"/>
              </a:ext>
            </a:extLst>
          </p:cNvPr>
          <p:cNvSpPr>
            <a:spLocks noGrp="1"/>
          </p:cNvSpPr>
          <p:nvPr>
            <p:ph type="sldNum" sz="quarter" idx="12"/>
          </p:nvPr>
        </p:nvSpPr>
        <p:spPr/>
        <p:txBody>
          <a:bodyPr/>
          <a:lstStyle/>
          <a:p>
            <a:fld id="{D1C87523-9E23-4673-94B7-FB1EA262F0F2}" type="slidenum">
              <a:rPr lang="en-US" smtClean="0"/>
              <a:t>‹#›</a:t>
            </a:fld>
            <a:endParaRPr lang="en-US"/>
          </a:p>
        </p:txBody>
      </p:sp>
    </p:spTree>
    <p:extLst>
      <p:ext uri="{BB962C8B-B14F-4D97-AF65-F5344CB8AC3E}">
        <p14:creationId xmlns:p14="http://schemas.microsoft.com/office/powerpoint/2010/main" val="1825405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1BF5ED-CC8D-9F3C-C3CA-21BB15D791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B9AB60-D4A2-D9B5-80E4-1DCEEAF361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E3DA4-F65B-84BB-EDBF-19B3F49E31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407EE0-CB0A-4C3F-A084-CBFCB99EBCE8}" type="datetimeFigureOut">
              <a:rPr lang="en-US" smtClean="0"/>
              <a:t>3/24/24</a:t>
            </a:fld>
            <a:endParaRPr lang="en-US"/>
          </a:p>
        </p:txBody>
      </p:sp>
      <p:sp>
        <p:nvSpPr>
          <p:cNvPr id="5" name="Footer Placeholder 4">
            <a:extLst>
              <a:ext uri="{FF2B5EF4-FFF2-40B4-BE49-F238E27FC236}">
                <a16:creationId xmlns:a16="http://schemas.microsoft.com/office/drawing/2014/main" id="{28510B10-9C3A-0ECF-9324-51559DB9B7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2DA0E5-3D1D-A419-3CA1-BDACEE6B0B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C87523-9E23-4673-94B7-FB1EA262F0F2}" type="slidenum">
              <a:rPr lang="en-US" smtClean="0"/>
              <a:t>‹#›</a:t>
            </a:fld>
            <a:endParaRPr lang="en-US"/>
          </a:p>
        </p:txBody>
      </p:sp>
    </p:spTree>
    <p:extLst>
      <p:ext uri="{BB962C8B-B14F-4D97-AF65-F5344CB8AC3E}">
        <p14:creationId xmlns:p14="http://schemas.microsoft.com/office/powerpoint/2010/main" val="899544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9.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microsoft.com/office/2007/relationships/hdphoto" Target="../media/hdphoto2.wdp"/><Relationship Id="rId9" Type="http://schemas.openxmlformats.org/officeDocument/2006/relationships/image" Target="../media/image15.png"/></Relationships>
</file>

<file path=ppt/slides/_rels/slide3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microsoft.com/office/2007/relationships/hdphoto" Target="../media/hdphoto3.wdp"/><Relationship Id="rId9" Type="http://schemas.openxmlformats.org/officeDocument/2006/relationships/image" Target="../media/image15.png"/></Relationships>
</file>

<file path=ppt/slides/_rels/slide3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6.png"/><Relationship Id="rId7"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12.png"/><Relationship Id="rId4" Type="http://schemas.openxmlformats.org/officeDocument/2006/relationships/image" Target="../media/image17.png"/><Relationship Id="rId9" Type="http://schemas.openxmlformats.org/officeDocument/2006/relationships/image" Target="../media/image11.png"/></Relationships>
</file>

<file path=ppt/slides/_rels/slide3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4.png"/><Relationship Id="rId5" Type="http://schemas.openxmlformats.org/officeDocument/2006/relationships/image" Target="../media/image15.png"/><Relationship Id="rId10" Type="http://schemas.openxmlformats.org/officeDocument/2006/relationships/image" Target="../media/image13.png"/><Relationship Id="rId4" Type="http://schemas.openxmlformats.org/officeDocument/2006/relationships/image" Target="../media/image12.png"/><Relationship Id="rId9" Type="http://schemas.microsoft.com/office/2007/relationships/hdphoto" Target="../media/hdphoto5.wdp"/></Relationships>
</file>

<file path=ppt/slides/_rels/slide3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4.png"/><Relationship Id="rId5" Type="http://schemas.openxmlformats.org/officeDocument/2006/relationships/image" Target="../media/image15.png"/><Relationship Id="rId10" Type="http://schemas.openxmlformats.org/officeDocument/2006/relationships/image" Target="../media/image13.png"/><Relationship Id="rId4" Type="http://schemas.openxmlformats.org/officeDocument/2006/relationships/image" Target="../media/image12.png"/><Relationship Id="rId9" Type="http://schemas.microsoft.com/office/2007/relationships/hdphoto" Target="../media/hdphoto5.wdp"/></Relationships>
</file>

<file path=ppt/slides/_rels/slide3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7.png"/><Relationship Id="rId5" Type="http://schemas.openxmlformats.org/officeDocument/2006/relationships/image" Target="../media/image13.png"/><Relationship Id="rId10" Type="http://schemas.openxmlformats.org/officeDocument/2006/relationships/image" Target="../media/image16.png"/><Relationship Id="rId4" Type="http://schemas.microsoft.com/office/2007/relationships/hdphoto" Target="../media/hdphoto5.wdp"/><Relationship Id="rId9" Type="http://schemas.openxmlformats.org/officeDocument/2006/relationships/image" Target="../media/image15.png"/></Relationships>
</file>

<file path=ppt/slides/_rels/slide3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6.png"/><Relationship Id="rId7"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microsoft.com/office/2007/relationships/hdphoto" Target="../media/hdphoto6.wdp"/><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3.png"/><Relationship Id="rId5" Type="http://schemas.openxmlformats.org/officeDocument/2006/relationships/image" Target="../media/image15.png"/><Relationship Id="rId10" Type="http://schemas.openxmlformats.org/officeDocument/2006/relationships/image" Target="../media/image14.png"/><Relationship Id="rId4" Type="http://schemas.openxmlformats.org/officeDocument/2006/relationships/image" Target="../media/image12.png"/><Relationship Id="rId9" Type="http://schemas.microsoft.com/office/2007/relationships/hdphoto" Target="../media/hdphoto6.wdp"/></Relationships>
</file>

<file path=ppt/slides/_rels/slide4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4.png"/><Relationship Id="rId5" Type="http://schemas.openxmlformats.org/officeDocument/2006/relationships/image" Target="../media/image15.png"/><Relationship Id="rId10" Type="http://schemas.openxmlformats.org/officeDocument/2006/relationships/image" Target="../media/image13.png"/><Relationship Id="rId4" Type="http://schemas.openxmlformats.org/officeDocument/2006/relationships/image" Target="../media/image12.png"/><Relationship Id="rId9" Type="http://schemas.microsoft.com/office/2007/relationships/hdphoto" Target="../media/hdphoto7.wdp"/></Relationships>
</file>

<file path=ppt/slides/_rels/slide4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6.png"/><Relationship Id="rId7"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microsoft.com/office/2007/relationships/hdphoto" Target="../media/hdphoto8.wdp"/><Relationship Id="rId11"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12.png"/><Relationship Id="rId4" Type="http://schemas.openxmlformats.org/officeDocument/2006/relationships/image" Target="../media/image17.png"/><Relationship Id="rId9" Type="http://schemas.openxmlformats.org/officeDocument/2006/relationships/image" Target="../media/image11.png"/></Relationships>
</file>

<file path=ppt/slides/_rels/slide4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6.png"/><Relationship Id="rId7"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17.png"/><Relationship Id="rId9" Type="http://schemas.microsoft.com/office/2007/relationships/hdphoto" Target="../media/hdphoto9.wdp"/></Relationships>
</file>

<file path=ppt/slides/_rels/slide4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microsoft.com/office/2007/relationships/hdphoto" Target="../media/hdphoto10.wdp"/><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7.png"/><Relationship Id="rId5" Type="http://schemas.openxmlformats.org/officeDocument/2006/relationships/image" Target="../media/image1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4.png"/></Relationships>
</file>

<file path=ppt/slides/_rels/slide4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5.png"/><Relationship Id="rId5" Type="http://schemas.openxmlformats.org/officeDocument/2006/relationships/image" Target="../media/image13.png"/><Relationship Id="rId10" Type="http://schemas.openxmlformats.org/officeDocument/2006/relationships/image" Target="../media/image12.png"/><Relationship Id="rId4" Type="http://schemas.microsoft.com/office/2007/relationships/hdphoto" Target="../media/hdphoto5.wdp"/><Relationship Id="rId9" Type="http://schemas.openxmlformats.org/officeDocument/2006/relationships/image" Target="../media/image11.png"/></Relationships>
</file>

<file path=ppt/slides/_rels/slide4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6.png"/><Relationship Id="rId7"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17.png"/><Relationship Id="rId9" Type="http://schemas.microsoft.com/office/2007/relationships/hdphoto" Target="../media/hdphoto11.wdp"/></Relationships>
</file>

<file path=ppt/slides/_rels/slide4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microsoft.com/office/2007/relationships/hdphoto" Target="../media/hdphoto5.wdp"/><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7.png"/><Relationship Id="rId5" Type="http://schemas.openxmlformats.org/officeDocument/2006/relationships/image" Target="../media/image1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4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0.png"/><Relationship Id="rId18" Type="http://schemas.openxmlformats.org/officeDocument/2006/relationships/image" Target="../media/image17.png"/><Relationship Id="rId3" Type="http://schemas.openxmlformats.org/officeDocument/2006/relationships/image" Target="../media/image21.png"/><Relationship Id="rId7" Type="http://schemas.microsoft.com/office/2007/relationships/hdphoto" Target="../media/hdphoto12.wdp"/><Relationship Id="rId12" Type="http://schemas.openxmlformats.org/officeDocument/2006/relationships/image" Target="../media/image28.jpeg"/><Relationship Id="rId17" Type="http://schemas.openxmlformats.org/officeDocument/2006/relationships/image" Target="../media/image13.png"/><Relationship Id="rId2" Type="http://schemas.openxmlformats.org/officeDocument/2006/relationships/notesSlide" Target="../notesSlides/notesSlide49.xml"/><Relationship Id="rId16" Type="http://schemas.openxmlformats.org/officeDocument/2006/relationships/image" Target="../media/image30.sv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7.png"/><Relationship Id="rId5" Type="http://schemas.openxmlformats.org/officeDocument/2006/relationships/image" Target="../media/image23.png"/><Relationship Id="rId15" Type="http://schemas.openxmlformats.org/officeDocument/2006/relationships/image" Target="../media/image29.png"/><Relationship Id="rId10" Type="http://schemas.microsoft.com/office/2007/relationships/hdphoto" Target="../media/hdphoto13.wdp"/><Relationship Id="rId4" Type="http://schemas.openxmlformats.org/officeDocument/2006/relationships/image" Target="../media/image22.png"/><Relationship Id="rId9" Type="http://schemas.openxmlformats.org/officeDocument/2006/relationships/image" Target="../media/image26.png"/><Relationship Id="rId14" Type="http://schemas.microsoft.com/office/2007/relationships/hdphoto" Target="../media/hdphoto8.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32.png"/><Relationship Id="rId4" Type="http://schemas.openxmlformats.org/officeDocument/2006/relationships/image" Target="../media/image31.gi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466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9675D8-40B5-93F4-2E07-CD038823675A}"/>
              </a:ext>
            </a:extLst>
          </p:cNvPr>
          <p:cNvSpPr txBox="1"/>
          <p:nvPr/>
        </p:nvSpPr>
        <p:spPr>
          <a:xfrm>
            <a:off x="4624251" y="5582194"/>
            <a:ext cx="184731" cy="369332"/>
          </a:xfrm>
          <a:prstGeom prst="rect">
            <a:avLst/>
          </a:prstGeom>
          <a:noFill/>
        </p:spPr>
        <p:txBody>
          <a:bodyPr wrap="none" rtlCol="0">
            <a:spAutoFit/>
          </a:bodyPr>
          <a:lstStyle/>
          <a:p>
            <a:endParaRPr lang="en-BE" dirty="0"/>
          </a:p>
        </p:txBody>
      </p:sp>
      <p:sp>
        <p:nvSpPr>
          <p:cNvPr id="65" name="Rectangle 64">
            <a:extLst>
              <a:ext uri="{FF2B5EF4-FFF2-40B4-BE49-F238E27FC236}">
                <a16:creationId xmlns:a16="http://schemas.microsoft.com/office/drawing/2014/main" id="{46DBBAC2-38C1-8367-AEE9-F3857447F175}"/>
              </a:ext>
            </a:extLst>
          </p:cNvPr>
          <p:cNvSpPr/>
          <p:nvPr/>
        </p:nvSpPr>
        <p:spPr>
          <a:xfrm>
            <a:off x="2233830" y="1887437"/>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6" name="Rectangle 65">
            <a:extLst>
              <a:ext uri="{FF2B5EF4-FFF2-40B4-BE49-F238E27FC236}">
                <a16:creationId xmlns:a16="http://schemas.microsoft.com/office/drawing/2014/main" id="{39021F22-2DE5-907F-ECB5-BB92C7858AC5}"/>
              </a:ext>
            </a:extLst>
          </p:cNvPr>
          <p:cNvSpPr/>
          <p:nvPr/>
        </p:nvSpPr>
        <p:spPr>
          <a:xfrm>
            <a:off x="2233830" y="1531179"/>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7" name="Rectangle 66">
            <a:extLst>
              <a:ext uri="{FF2B5EF4-FFF2-40B4-BE49-F238E27FC236}">
                <a16:creationId xmlns:a16="http://schemas.microsoft.com/office/drawing/2014/main" id="{B88287D0-4309-8891-FF34-E40D60413E5C}"/>
              </a:ext>
            </a:extLst>
          </p:cNvPr>
          <p:cNvSpPr/>
          <p:nvPr/>
        </p:nvSpPr>
        <p:spPr>
          <a:xfrm>
            <a:off x="2233830" y="117492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8" name="Rectangle 67">
            <a:extLst>
              <a:ext uri="{FF2B5EF4-FFF2-40B4-BE49-F238E27FC236}">
                <a16:creationId xmlns:a16="http://schemas.microsoft.com/office/drawing/2014/main" id="{A4CBA996-60CA-2671-FE3C-D31F40175F74}"/>
              </a:ext>
            </a:extLst>
          </p:cNvPr>
          <p:cNvSpPr/>
          <p:nvPr/>
        </p:nvSpPr>
        <p:spPr>
          <a:xfrm>
            <a:off x="743931" y="3317359"/>
            <a:ext cx="2809590"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Car</a:t>
            </a:r>
          </a:p>
        </p:txBody>
      </p:sp>
      <p:sp>
        <p:nvSpPr>
          <p:cNvPr id="69" name="Rectangle 68">
            <a:extLst>
              <a:ext uri="{FF2B5EF4-FFF2-40B4-BE49-F238E27FC236}">
                <a16:creationId xmlns:a16="http://schemas.microsoft.com/office/drawing/2014/main" id="{A3322C31-8548-A6FE-2F70-462057B68C5A}"/>
              </a:ext>
            </a:extLst>
          </p:cNvPr>
          <p:cNvSpPr/>
          <p:nvPr/>
        </p:nvSpPr>
        <p:spPr>
          <a:xfrm>
            <a:off x="743929" y="3750807"/>
            <a:ext cx="73515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70" name="Rectangle 69">
            <a:extLst>
              <a:ext uri="{FF2B5EF4-FFF2-40B4-BE49-F238E27FC236}">
                <a16:creationId xmlns:a16="http://schemas.microsoft.com/office/drawing/2014/main" id="{CBE38CAC-ABC3-6D80-995A-A26DD7BF06C5}"/>
              </a:ext>
            </a:extLst>
          </p:cNvPr>
          <p:cNvSpPr/>
          <p:nvPr/>
        </p:nvSpPr>
        <p:spPr>
          <a:xfrm>
            <a:off x="1483816" y="3750807"/>
            <a:ext cx="924723"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71" name="Rectangle 70">
            <a:extLst>
              <a:ext uri="{FF2B5EF4-FFF2-40B4-BE49-F238E27FC236}">
                <a16:creationId xmlns:a16="http://schemas.microsoft.com/office/drawing/2014/main" id="{51EA5E32-AA42-5CBF-768F-1EECEB7C123D}"/>
              </a:ext>
            </a:extLst>
          </p:cNvPr>
          <p:cNvSpPr/>
          <p:nvPr/>
        </p:nvSpPr>
        <p:spPr>
          <a:xfrm>
            <a:off x="2408502" y="3751828"/>
            <a:ext cx="114501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72" name="Rectangle 71">
            <a:extLst>
              <a:ext uri="{FF2B5EF4-FFF2-40B4-BE49-F238E27FC236}">
                <a16:creationId xmlns:a16="http://schemas.microsoft.com/office/drawing/2014/main" id="{453FF5F8-DC75-1DEF-044E-711CD2BE5ADC}"/>
              </a:ext>
            </a:extLst>
          </p:cNvPr>
          <p:cNvSpPr/>
          <p:nvPr/>
        </p:nvSpPr>
        <p:spPr>
          <a:xfrm>
            <a:off x="743892" y="4461280"/>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73" name="Rectangle 72">
            <a:extLst>
              <a:ext uri="{FF2B5EF4-FFF2-40B4-BE49-F238E27FC236}">
                <a16:creationId xmlns:a16="http://schemas.microsoft.com/office/drawing/2014/main" id="{543323C6-FFB7-9D73-1A2B-921A6C3744C1}"/>
              </a:ext>
            </a:extLst>
          </p:cNvPr>
          <p:cNvSpPr/>
          <p:nvPr/>
        </p:nvSpPr>
        <p:spPr>
          <a:xfrm>
            <a:off x="1483816" y="4461280"/>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brand</a:t>
            </a:r>
          </a:p>
        </p:txBody>
      </p:sp>
      <p:sp>
        <p:nvSpPr>
          <p:cNvPr id="74" name="Rectangle 73">
            <a:extLst>
              <a:ext uri="{FF2B5EF4-FFF2-40B4-BE49-F238E27FC236}">
                <a16:creationId xmlns:a16="http://schemas.microsoft.com/office/drawing/2014/main" id="{CF640871-213A-A6B7-9B10-34BBD9AC957D}"/>
              </a:ext>
            </a:extLst>
          </p:cNvPr>
          <p:cNvSpPr/>
          <p:nvPr/>
        </p:nvSpPr>
        <p:spPr>
          <a:xfrm>
            <a:off x="2408539" y="4462301"/>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75" name="Rectangle 74">
            <a:extLst>
              <a:ext uri="{FF2B5EF4-FFF2-40B4-BE49-F238E27FC236}">
                <a16:creationId xmlns:a16="http://schemas.microsoft.com/office/drawing/2014/main" id="{00900953-F29B-ED42-CC8E-0EC98A9503CB}"/>
              </a:ext>
            </a:extLst>
          </p:cNvPr>
          <p:cNvSpPr/>
          <p:nvPr/>
        </p:nvSpPr>
        <p:spPr>
          <a:xfrm>
            <a:off x="743892" y="4817538"/>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76" name="Rectangle 75">
            <a:extLst>
              <a:ext uri="{FF2B5EF4-FFF2-40B4-BE49-F238E27FC236}">
                <a16:creationId xmlns:a16="http://schemas.microsoft.com/office/drawing/2014/main" id="{69608F16-7A6B-90CE-F0C3-CC51FAC4233F}"/>
              </a:ext>
            </a:extLst>
          </p:cNvPr>
          <p:cNvSpPr/>
          <p:nvPr/>
        </p:nvSpPr>
        <p:spPr>
          <a:xfrm>
            <a:off x="1483816" y="4817538"/>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price</a:t>
            </a:r>
          </a:p>
        </p:txBody>
      </p:sp>
      <p:sp>
        <p:nvSpPr>
          <p:cNvPr id="77" name="Rectangle 76">
            <a:extLst>
              <a:ext uri="{FF2B5EF4-FFF2-40B4-BE49-F238E27FC236}">
                <a16:creationId xmlns:a16="http://schemas.microsoft.com/office/drawing/2014/main" id="{8BC9D6E2-7506-19BA-111C-E7818E72A45E}"/>
              </a:ext>
            </a:extLst>
          </p:cNvPr>
          <p:cNvSpPr/>
          <p:nvPr/>
        </p:nvSpPr>
        <p:spPr>
          <a:xfrm>
            <a:off x="2408539" y="4818559"/>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78" name="Rectangle 77">
            <a:extLst>
              <a:ext uri="{FF2B5EF4-FFF2-40B4-BE49-F238E27FC236}">
                <a16:creationId xmlns:a16="http://schemas.microsoft.com/office/drawing/2014/main" id="{E6B8F9DB-86BE-5EDF-EE98-70820ABC20F4}"/>
              </a:ext>
            </a:extLst>
          </p:cNvPr>
          <p:cNvSpPr/>
          <p:nvPr/>
        </p:nvSpPr>
        <p:spPr>
          <a:xfrm>
            <a:off x="743892" y="4107064"/>
            <a:ext cx="73519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79" name="Rectangle 78">
            <a:extLst>
              <a:ext uri="{FF2B5EF4-FFF2-40B4-BE49-F238E27FC236}">
                <a16:creationId xmlns:a16="http://schemas.microsoft.com/office/drawing/2014/main" id="{FA27CAC5-7BE8-04F2-2014-250AE58ECBD5}"/>
              </a:ext>
            </a:extLst>
          </p:cNvPr>
          <p:cNvSpPr/>
          <p:nvPr/>
        </p:nvSpPr>
        <p:spPr>
          <a:xfrm>
            <a:off x="1483816" y="4107064"/>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owned_by</a:t>
            </a:r>
            <a:r>
              <a:rPr lang="en-US" sz="1200" dirty="0">
                <a:solidFill>
                  <a:srgbClr val="0451A5"/>
                </a:solidFill>
                <a:latin typeface="Consolas" panose="020B0609020204030204" pitchFamily="49" charset="0"/>
              </a:rPr>
              <a:t> </a:t>
            </a:r>
          </a:p>
        </p:txBody>
      </p:sp>
      <p:sp>
        <p:nvSpPr>
          <p:cNvPr id="80" name="Rectangle 79">
            <a:extLst>
              <a:ext uri="{FF2B5EF4-FFF2-40B4-BE49-F238E27FC236}">
                <a16:creationId xmlns:a16="http://schemas.microsoft.com/office/drawing/2014/main" id="{613AB1DA-195F-5ED1-6B1A-FBA9DDEF48D8}"/>
              </a:ext>
            </a:extLst>
          </p:cNvPr>
          <p:cNvSpPr/>
          <p:nvPr/>
        </p:nvSpPr>
        <p:spPr>
          <a:xfrm>
            <a:off x="2408539" y="4108085"/>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foreign_key</a:t>
            </a:r>
            <a:r>
              <a:rPr lang="en-US" sz="1200" dirty="0">
                <a:solidFill>
                  <a:srgbClr val="0451A5"/>
                </a:solidFill>
                <a:latin typeface="Consolas" panose="020B0609020204030204" pitchFamily="49" charset="0"/>
              </a:rPr>
              <a:t> </a:t>
            </a:r>
          </a:p>
        </p:txBody>
      </p:sp>
      <p:sp>
        <p:nvSpPr>
          <p:cNvPr id="81" name="Rectangle 80">
            <a:extLst>
              <a:ext uri="{FF2B5EF4-FFF2-40B4-BE49-F238E27FC236}">
                <a16:creationId xmlns:a16="http://schemas.microsoft.com/office/drawing/2014/main" id="{A40E8288-60D2-4474-A71F-DEA0411A2C29}"/>
              </a:ext>
            </a:extLst>
          </p:cNvPr>
          <p:cNvSpPr/>
          <p:nvPr/>
        </p:nvSpPr>
        <p:spPr>
          <a:xfrm>
            <a:off x="609600" y="385214"/>
            <a:ext cx="2943922"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User</a:t>
            </a:r>
          </a:p>
        </p:txBody>
      </p:sp>
      <p:sp>
        <p:nvSpPr>
          <p:cNvPr id="82" name="Rectangle 81">
            <a:extLst>
              <a:ext uri="{FF2B5EF4-FFF2-40B4-BE49-F238E27FC236}">
                <a16:creationId xmlns:a16="http://schemas.microsoft.com/office/drawing/2014/main" id="{0B380B8F-3F99-FD32-C00E-AF261B23B99F}"/>
              </a:ext>
            </a:extLst>
          </p:cNvPr>
          <p:cNvSpPr/>
          <p:nvPr/>
        </p:nvSpPr>
        <p:spPr>
          <a:xfrm>
            <a:off x="609598" y="818662"/>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rgbClr val="A31515"/>
                </a:solidFill>
                <a:latin typeface="Consolas" panose="020B0609020204030204" pitchFamily="49" charset="0"/>
              </a:rPr>
              <a:t> </a:t>
            </a:r>
          </a:p>
        </p:txBody>
      </p:sp>
      <p:sp>
        <p:nvSpPr>
          <p:cNvPr id="83" name="Rectangle 82">
            <a:extLst>
              <a:ext uri="{FF2B5EF4-FFF2-40B4-BE49-F238E27FC236}">
                <a16:creationId xmlns:a16="http://schemas.microsoft.com/office/drawing/2014/main" id="{696D6FDB-02FE-149E-1BE8-9B57DA438A25}"/>
              </a:ext>
            </a:extLst>
          </p:cNvPr>
          <p:cNvSpPr/>
          <p:nvPr/>
        </p:nvSpPr>
        <p:spPr>
          <a:xfrm>
            <a:off x="1428362" y="818662"/>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84" name="Rectangle 83">
            <a:extLst>
              <a:ext uri="{FF2B5EF4-FFF2-40B4-BE49-F238E27FC236}">
                <a16:creationId xmlns:a16="http://schemas.microsoft.com/office/drawing/2014/main" id="{62F9E69F-A5BD-40D7-D718-C4A4E0614DC8}"/>
              </a:ext>
            </a:extLst>
          </p:cNvPr>
          <p:cNvSpPr/>
          <p:nvPr/>
        </p:nvSpPr>
        <p:spPr>
          <a:xfrm>
            <a:off x="2233830" y="818662"/>
            <a:ext cx="1319692" cy="3562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85" name="Rectangle 84">
            <a:extLst>
              <a:ext uri="{FF2B5EF4-FFF2-40B4-BE49-F238E27FC236}">
                <a16:creationId xmlns:a16="http://schemas.microsoft.com/office/drawing/2014/main" id="{15EED98C-289F-4289-D3F0-C4F2AA728ED9}"/>
              </a:ext>
            </a:extLst>
          </p:cNvPr>
          <p:cNvSpPr/>
          <p:nvPr/>
        </p:nvSpPr>
        <p:spPr>
          <a:xfrm>
            <a:off x="609598" y="117492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86" name="Rectangle 85">
            <a:extLst>
              <a:ext uri="{FF2B5EF4-FFF2-40B4-BE49-F238E27FC236}">
                <a16:creationId xmlns:a16="http://schemas.microsoft.com/office/drawing/2014/main" id="{97905A46-FA3E-65A5-33E1-84F94AEA9BED}"/>
              </a:ext>
            </a:extLst>
          </p:cNvPr>
          <p:cNvSpPr/>
          <p:nvPr/>
        </p:nvSpPr>
        <p:spPr>
          <a:xfrm>
            <a:off x="1428362" y="117492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name</a:t>
            </a:r>
          </a:p>
        </p:txBody>
      </p:sp>
      <p:sp>
        <p:nvSpPr>
          <p:cNvPr id="87" name="Rectangle 86">
            <a:extLst>
              <a:ext uri="{FF2B5EF4-FFF2-40B4-BE49-F238E27FC236}">
                <a16:creationId xmlns:a16="http://schemas.microsoft.com/office/drawing/2014/main" id="{59535D8E-70F4-B95A-8021-6E40A133845C}"/>
              </a:ext>
            </a:extLst>
          </p:cNvPr>
          <p:cNvSpPr/>
          <p:nvPr/>
        </p:nvSpPr>
        <p:spPr>
          <a:xfrm>
            <a:off x="609598" y="1531179"/>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88" name="Rectangle 87">
            <a:extLst>
              <a:ext uri="{FF2B5EF4-FFF2-40B4-BE49-F238E27FC236}">
                <a16:creationId xmlns:a16="http://schemas.microsoft.com/office/drawing/2014/main" id="{78D29AC2-F2E1-A63A-CC36-0EDD2E5597BD}"/>
              </a:ext>
            </a:extLst>
          </p:cNvPr>
          <p:cNvSpPr/>
          <p:nvPr/>
        </p:nvSpPr>
        <p:spPr>
          <a:xfrm>
            <a:off x="1428362" y="1531179"/>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surname</a:t>
            </a:r>
          </a:p>
        </p:txBody>
      </p:sp>
      <p:sp>
        <p:nvSpPr>
          <p:cNvPr id="89" name="Rectangle 88">
            <a:extLst>
              <a:ext uri="{FF2B5EF4-FFF2-40B4-BE49-F238E27FC236}">
                <a16:creationId xmlns:a16="http://schemas.microsoft.com/office/drawing/2014/main" id="{043C1EC1-6E1D-EECF-E8EE-492E538A7DD5}"/>
              </a:ext>
            </a:extLst>
          </p:cNvPr>
          <p:cNvSpPr/>
          <p:nvPr/>
        </p:nvSpPr>
        <p:spPr>
          <a:xfrm>
            <a:off x="609598" y="1887437"/>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90" name="Rectangle 89">
            <a:extLst>
              <a:ext uri="{FF2B5EF4-FFF2-40B4-BE49-F238E27FC236}">
                <a16:creationId xmlns:a16="http://schemas.microsoft.com/office/drawing/2014/main" id="{EEC8788A-13F2-BFEE-7CD8-1D2221EE700A}"/>
              </a:ext>
            </a:extLst>
          </p:cNvPr>
          <p:cNvSpPr/>
          <p:nvPr/>
        </p:nvSpPr>
        <p:spPr>
          <a:xfrm>
            <a:off x="1428362" y="1887437"/>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age</a:t>
            </a:r>
          </a:p>
        </p:txBody>
      </p:sp>
      <p:sp>
        <p:nvSpPr>
          <p:cNvPr id="91" name="Rectangle 90">
            <a:extLst>
              <a:ext uri="{FF2B5EF4-FFF2-40B4-BE49-F238E27FC236}">
                <a16:creationId xmlns:a16="http://schemas.microsoft.com/office/drawing/2014/main" id="{85304D62-C8CD-1C02-212A-265579435028}"/>
              </a:ext>
            </a:extLst>
          </p:cNvPr>
          <p:cNvSpPr/>
          <p:nvPr/>
        </p:nvSpPr>
        <p:spPr>
          <a:xfrm>
            <a:off x="609597" y="224429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92" name="Rectangle 91">
            <a:extLst>
              <a:ext uri="{FF2B5EF4-FFF2-40B4-BE49-F238E27FC236}">
                <a16:creationId xmlns:a16="http://schemas.microsoft.com/office/drawing/2014/main" id="{9111F2A9-088D-F7E3-7DEC-DCF7B78C88FD}"/>
              </a:ext>
            </a:extLst>
          </p:cNvPr>
          <p:cNvSpPr/>
          <p:nvPr/>
        </p:nvSpPr>
        <p:spPr>
          <a:xfrm>
            <a:off x="1428361" y="224429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email</a:t>
            </a:r>
          </a:p>
        </p:txBody>
      </p:sp>
      <p:sp>
        <p:nvSpPr>
          <p:cNvPr id="93" name="Rectangle 92">
            <a:extLst>
              <a:ext uri="{FF2B5EF4-FFF2-40B4-BE49-F238E27FC236}">
                <a16:creationId xmlns:a16="http://schemas.microsoft.com/office/drawing/2014/main" id="{039121BA-3AC3-2525-A139-AC9E1AFE7C46}"/>
              </a:ext>
            </a:extLst>
          </p:cNvPr>
          <p:cNvSpPr/>
          <p:nvPr/>
        </p:nvSpPr>
        <p:spPr>
          <a:xfrm>
            <a:off x="2233829" y="224429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unique_key</a:t>
            </a:r>
            <a:endParaRPr lang="en-US" sz="1200" dirty="0">
              <a:solidFill>
                <a:srgbClr val="0451A5"/>
              </a:solidFill>
              <a:latin typeface="Consolas" panose="020B0609020204030204" pitchFamily="49" charset="0"/>
            </a:endParaRPr>
          </a:p>
        </p:txBody>
      </p:sp>
      <p:sp>
        <p:nvSpPr>
          <p:cNvPr id="94" name="TextBox 93">
            <a:extLst>
              <a:ext uri="{FF2B5EF4-FFF2-40B4-BE49-F238E27FC236}">
                <a16:creationId xmlns:a16="http://schemas.microsoft.com/office/drawing/2014/main" id="{E1DADF5A-5115-1F3D-6D68-4D80B9A59162}"/>
              </a:ext>
            </a:extLst>
          </p:cNvPr>
          <p:cNvSpPr txBox="1"/>
          <p:nvPr/>
        </p:nvSpPr>
        <p:spPr>
          <a:xfrm>
            <a:off x="2205013" y="2815243"/>
            <a:ext cx="1034257" cy="276999"/>
          </a:xfrm>
          <a:prstGeom prst="rect">
            <a:avLst/>
          </a:prstGeom>
          <a:noFill/>
        </p:spPr>
        <p:txBody>
          <a:bodyPr wrap="none" rtlCol="0">
            <a:spAutoFit/>
          </a:bodyPr>
          <a:lstStyle/>
          <a:p>
            <a:r>
              <a:rPr lang="en-US" sz="1200" dirty="0">
                <a:latin typeface="Consolas" panose="020B0609020204030204" pitchFamily="49" charset="0"/>
              </a:rPr>
              <a:t>Owns a car</a:t>
            </a:r>
          </a:p>
        </p:txBody>
      </p:sp>
      <p:cxnSp>
        <p:nvCxnSpPr>
          <p:cNvPr id="95" name="Straight Connector 94">
            <a:extLst>
              <a:ext uri="{FF2B5EF4-FFF2-40B4-BE49-F238E27FC236}">
                <a16:creationId xmlns:a16="http://schemas.microsoft.com/office/drawing/2014/main" id="{C2DD66E1-412F-8154-9AB6-590C73195515}"/>
              </a:ext>
            </a:extLst>
          </p:cNvPr>
          <p:cNvCxnSpPr>
            <a:cxnSpLocks/>
            <a:endCxn id="68" idx="0"/>
          </p:cNvCxnSpPr>
          <p:nvPr/>
        </p:nvCxnSpPr>
        <p:spPr>
          <a:xfrm>
            <a:off x="2148726" y="2600550"/>
            <a:ext cx="0" cy="7168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AF6EF95-2A2D-F9EC-D2C0-9170E3217A5D}"/>
              </a:ext>
            </a:extLst>
          </p:cNvPr>
          <p:cNvSpPr txBox="1"/>
          <p:nvPr/>
        </p:nvSpPr>
        <p:spPr>
          <a:xfrm>
            <a:off x="4958316" y="1174921"/>
            <a:ext cx="6096000" cy="2308324"/>
          </a:xfrm>
          <a:prstGeom prst="rect">
            <a:avLst/>
          </a:prstGeom>
          <a:noFill/>
          <a:ln>
            <a:solidFill>
              <a:schemeClr val="tx1"/>
            </a:solidFill>
          </a:ln>
        </p:spPr>
        <p:txBody>
          <a:bodyPr wrap="square">
            <a:spAutoFit/>
          </a:bodyPr>
          <a:lstStyle/>
          <a:p>
            <a:r>
              <a:rPr lang="en-GB" sz="1200" b="0" dirty="0" err="1">
                <a:solidFill>
                  <a:srgbClr val="800000"/>
                </a:solidFill>
                <a:effectLst/>
                <a:latin typeface="Menlo" panose="020B0609030804020204" pitchFamily="49" charset="0"/>
              </a:rPr>
              <a:t>MyService-db</a:t>
            </a:r>
            <a:r>
              <a:rPr lang="en-GB" sz="1200" b="0" dirty="0">
                <a:solidFill>
                  <a:srgbClr val="000000"/>
                </a:solidFill>
                <a:effectLst/>
                <a:latin typeface="Menlo" panose="020B0609030804020204" pitchFamily="49" charset="0"/>
              </a:rPr>
              <a:t>:</a:t>
            </a:r>
          </a:p>
          <a:p>
            <a:r>
              <a:rPr lang="en-GB" sz="1200" dirty="0">
                <a:solidFill>
                  <a:srgbClr val="800000"/>
                </a:solidFill>
                <a:latin typeface="Menlo" panose="020B0609030804020204" pitchFamily="49" charset="0"/>
              </a:rPr>
              <a:t>    </a:t>
            </a:r>
            <a:r>
              <a:rPr lang="en-GB" sz="1200" b="0" dirty="0">
                <a:solidFill>
                  <a:srgbClr val="800000"/>
                </a:solidFill>
                <a:effectLst/>
                <a:latin typeface="Menlo" panose="020B0609030804020204" pitchFamily="49" charset="0"/>
              </a:rPr>
              <a:t>image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postgres:13-alpine</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a:t>
            </a:r>
            <a:r>
              <a:rPr lang="en-GB" sz="1200" b="0" dirty="0" err="1">
                <a:solidFill>
                  <a:srgbClr val="800000"/>
                </a:solidFill>
                <a:effectLst/>
                <a:latin typeface="Menlo" panose="020B0609030804020204" pitchFamily="49" charset="0"/>
              </a:rPr>
              <a:t>container_name</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MyService-db</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restart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always</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POSTGRES_USER</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POSTGRES_PASSWORD</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ports</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5432:5432</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volumes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MyService</a:t>
            </a:r>
            <a:r>
              <a:rPr lang="en-GB" sz="1200" b="0" dirty="0">
                <a:solidFill>
                  <a:srgbClr val="A31515"/>
                </a:solidFill>
                <a:effectLst/>
                <a:latin typeface="Menlo" panose="020B0609030804020204" pitchFamily="49" charset="0"/>
              </a:rPr>
              <a:t>-data:/var/lib/</a:t>
            </a:r>
            <a:r>
              <a:rPr lang="en-GB" sz="1200" b="0" dirty="0" err="1">
                <a:solidFill>
                  <a:srgbClr val="A31515"/>
                </a:solidFill>
                <a:effectLst/>
                <a:latin typeface="Menlo" panose="020B0609030804020204" pitchFamily="49" charset="0"/>
              </a:rPr>
              <a:t>postgresql</a:t>
            </a:r>
            <a:r>
              <a:rPr lang="en-GB" sz="1200" b="0" dirty="0">
                <a:solidFill>
                  <a:srgbClr val="A31515"/>
                </a:solidFill>
                <a:effectLst/>
                <a:latin typeface="Menlo" panose="020B0609030804020204" pitchFamily="49" charset="0"/>
              </a:rPr>
              <a:t>/data"</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 </a:t>
            </a:r>
            <a:r>
              <a:rPr lang="en-GB" sz="1200" b="0" dirty="0">
                <a:solidFill>
                  <a:srgbClr val="A31515"/>
                </a:solidFill>
                <a:effectLst/>
                <a:latin typeface="Menlo" panose="020B0609030804020204" pitchFamily="49" charset="0"/>
              </a:rPr>
              <a:t>"./docker/</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/01.sql:/docker-</a:t>
            </a:r>
            <a:r>
              <a:rPr lang="en-GB" sz="1200" b="0" dirty="0" err="1">
                <a:solidFill>
                  <a:srgbClr val="A31515"/>
                </a:solidFill>
                <a:effectLst/>
                <a:latin typeface="Menlo" panose="020B0609030804020204" pitchFamily="49" charset="0"/>
              </a:rPr>
              <a:t>entrypoint</a:t>
            </a:r>
            <a:r>
              <a:rPr lang="en-GB" sz="1200" b="0" dirty="0">
                <a:solidFill>
                  <a:srgbClr val="A31515"/>
                </a:solidFill>
                <a:effectLst/>
                <a:latin typeface="Menlo" panose="020B0609030804020204" pitchFamily="49" charset="0"/>
              </a:rPr>
              <a:t>-          	  </a:t>
            </a:r>
            <a:r>
              <a:rPr lang="en-GB" sz="1200" b="0" dirty="0" err="1">
                <a:solidFill>
                  <a:srgbClr val="A31515"/>
                </a:solidFill>
                <a:effectLst/>
                <a:latin typeface="Menlo" panose="020B0609030804020204" pitchFamily="49" charset="0"/>
              </a:rPr>
              <a:t>initdb.d</a:t>
            </a:r>
            <a:r>
              <a:rPr lang="en-GB" sz="1200" b="0" dirty="0">
                <a:solidFill>
                  <a:srgbClr val="A31515"/>
                </a:solidFill>
                <a:effectLst/>
                <a:latin typeface="Menlo" panose="020B0609030804020204" pitchFamily="49" charset="0"/>
              </a:rPr>
              <a:t>/01_db.sql"</a:t>
            </a:r>
            <a:endParaRPr lang="en-GB" sz="1200" b="0" dirty="0">
              <a:solidFill>
                <a:srgbClr val="000000"/>
              </a:solidFill>
              <a:effectLst/>
              <a:latin typeface="Menlo" panose="020B0609030804020204" pitchFamily="49" charset="0"/>
            </a:endParaRPr>
          </a:p>
        </p:txBody>
      </p:sp>
      <p:sp>
        <p:nvSpPr>
          <p:cNvPr id="105" name="TextBox 104">
            <a:extLst>
              <a:ext uri="{FF2B5EF4-FFF2-40B4-BE49-F238E27FC236}">
                <a16:creationId xmlns:a16="http://schemas.microsoft.com/office/drawing/2014/main" id="{CE5BDEF8-BB7C-7273-CF1D-767535964C76}"/>
              </a:ext>
            </a:extLst>
          </p:cNvPr>
          <p:cNvSpPr txBox="1"/>
          <p:nvPr/>
        </p:nvSpPr>
        <p:spPr>
          <a:xfrm>
            <a:off x="7617905" y="2777741"/>
            <a:ext cx="3875315" cy="1015663"/>
          </a:xfrm>
          <a:prstGeom prst="rect">
            <a:avLst/>
          </a:prstGeom>
          <a:solidFill>
            <a:schemeClr val="bg1"/>
          </a:solidFill>
          <a:ln>
            <a:solidFill>
              <a:schemeClr val="tx1"/>
            </a:solidFill>
          </a:ln>
        </p:spPr>
        <p:txBody>
          <a:bodyPr wrap="square">
            <a:spAutoFit/>
          </a:bodyPr>
          <a:lstStyle/>
          <a:p>
            <a:endParaRPr lang="en-GB" sz="1200" b="0" dirty="0">
              <a:solidFill>
                <a:srgbClr val="0000FF"/>
              </a:solidFill>
              <a:effectLst/>
              <a:latin typeface="Menlo" panose="020B0609030804020204" pitchFamily="49" charset="0"/>
            </a:endParaRPr>
          </a:p>
          <a:p>
            <a:r>
              <a:rPr lang="en-GB" sz="1200" b="0" dirty="0">
                <a:solidFill>
                  <a:srgbClr val="0000FF"/>
                </a:solidFill>
                <a:effectLst/>
                <a:latin typeface="Menlo" panose="020B0609030804020204" pitchFamily="49" charset="0"/>
              </a:rPr>
              <a:t>DROP</a:t>
            </a:r>
            <a:r>
              <a:rPr lang="en-GB" sz="1200" b="0" dirty="0">
                <a:solidFill>
                  <a:srgbClr val="000000"/>
                </a:solidFill>
                <a:effectLst/>
                <a:latin typeface="Menlo" panose="020B0609030804020204" pitchFamily="49" charset="0"/>
              </a:rPr>
              <a:t> DATABASE IF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my_service_db</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br>
              <a:rPr lang="en-GB" sz="1200" b="0" dirty="0">
                <a:solidFill>
                  <a:srgbClr val="000000"/>
                </a:solidFill>
                <a:effectLst/>
                <a:latin typeface="Menlo" panose="020B0609030804020204" pitchFamily="49" charset="0"/>
              </a:rPr>
            </a:br>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DATABASE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my_service_db</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endParaRPr lang="en-GB" sz="1200" b="0" dirty="0">
              <a:solidFill>
                <a:srgbClr val="000000"/>
              </a:solidFill>
              <a:effectLst/>
              <a:latin typeface="Menlo" panose="020B0609030804020204" pitchFamily="49" charset="0"/>
            </a:endParaRPr>
          </a:p>
        </p:txBody>
      </p:sp>
      <p:sp>
        <p:nvSpPr>
          <p:cNvPr id="106" name="TextBox 105">
            <a:extLst>
              <a:ext uri="{FF2B5EF4-FFF2-40B4-BE49-F238E27FC236}">
                <a16:creationId xmlns:a16="http://schemas.microsoft.com/office/drawing/2014/main" id="{2C318D69-A3C1-1130-FF75-2097CD0909A9}"/>
              </a:ext>
            </a:extLst>
          </p:cNvPr>
          <p:cNvSpPr txBox="1"/>
          <p:nvPr/>
        </p:nvSpPr>
        <p:spPr>
          <a:xfrm>
            <a:off x="4440680" y="3432543"/>
            <a:ext cx="3785089" cy="1384995"/>
          </a:xfrm>
          <a:prstGeom prst="rect">
            <a:avLst/>
          </a:prstGeom>
          <a:solidFill>
            <a:schemeClr val="bg1"/>
          </a:solidFill>
          <a:ln>
            <a:solidFill>
              <a:schemeClr val="tx1"/>
            </a:solidFill>
          </a:ln>
        </p:spPr>
        <p:txBody>
          <a:bodyPr wrap="square">
            <a:spAutoFit/>
          </a:bodyPr>
          <a:lstStyle/>
          <a:p>
            <a:r>
              <a:rPr lang="en-GB" sz="1200" b="0">
                <a:solidFill>
                  <a:srgbClr val="0000FF"/>
                </a:solidFill>
                <a:effectLst/>
                <a:latin typeface="Menlo" panose="020B0609030804020204" pitchFamily="49" charset="0"/>
              </a:rPr>
              <a:t>CREATE</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TABLE</a:t>
            </a:r>
            <a:r>
              <a:rPr lang="en-GB" sz="1200" b="0">
                <a:solidFill>
                  <a:srgbClr val="000000"/>
                </a:solidFill>
                <a:effectLst/>
                <a:latin typeface="Menlo" panose="020B0609030804020204" pitchFamily="49" charset="0"/>
              </a:rPr>
              <a:t> IF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EXISTS</a:t>
            </a:r>
            <a:r>
              <a:rPr lang="en-GB" sz="1200" b="0">
                <a:solidFill>
                  <a:srgbClr val="000000"/>
                </a:solidFill>
                <a:effectLst/>
                <a:latin typeface="Menlo" panose="020B0609030804020204" pitchFamily="49" charset="0"/>
              </a:rPr>
              <a:t> users (</a:t>
            </a:r>
          </a:p>
          <a:p>
            <a:r>
              <a:rPr lang="en-GB" sz="1200" b="0">
                <a:solidFill>
                  <a:srgbClr val="000000"/>
                </a:solidFill>
                <a:effectLst/>
                <a:latin typeface="Menlo" panose="020B0609030804020204" pitchFamily="49" charset="0"/>
              </a:rPr>
              <a:t>age </a:t>
            </a:r>
            <a:r>
              <a:rPr lang="en-GB" sz="1200" b="0">
                <a:solidFill>
                  <a:srgbClr val="0000FF"/>
                </a:solidFill>
                <a:effectLst/>
                <a:latin typeface="Menlo" panose="020B0609030804020204" pitchFamily="49" charset="0"/>
              </a:rPr>
              <a:t>INT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00"/>
                </a:solidFill>
                <a:effectLst/>
                <a:latin typeface="Menlo" panose="020B0609030804020204" pitchFamily="49" charset="0"/>
              </a:rPr>
              <a:t>email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FF"/>
                </a:solidFill>
                <a:effectLst/>
                <a:latin typeface="Menlo" panose="020B0609030804020204" pitchFamily="49" charset="0"/>
              </a:rPr>
              <a:t>id</a:t>
            </a:r>
            <a:r>
              <a:rPr lang="en-GB" sz="1200" b="0">
                <a:solidFill>
                  <a:srgbClr val="000000"/>
                </a:solidFill>
                <a:effectLst/>
                <a:latin typeface="Menlo" panose="020B0609030804020204" pitchFamily="49" charset="0"/>
              </a:rPr>
              <a:t> UUID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FF"/>
                </a:solidFill>
                <a:effectLst/>
                <a:latin typeface="Menlo" panose="020B0609030804020204" pitchFamily="49" charset="0"/>
              </a:rPr>
              <a:t>name</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00"/>
                </a:solidFill>
                <a:effectLst/>
                <a:latin typeface="Menlo" panose="020B0609030804020204" pitchFamily="49" charset="0"/>
              </a:rPr>
              <a:t>surname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endParaRPr lang="en-GB" sz="1200" b="0">
              <a:solidFill>
                <a:srgbClr val="000000"/>
              </a:solidFill>
              <a:effectLst/>
              <a:latin typeface="Menlo" panose="020B0609030804020204" pitchFamily="49" charset="0"/>
            </a:endParaRPr>
          </a:p>
          <a:p>
            <a:r>
              <a:rPr lang="en-GB" sz="1200" b="0">
                <a:solidFill>
                  <a:srgbClr val="000000"/>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p:txBody>
      </p:sp>
      <p:sp>
        <p:nvSpPr>
          <p:cNvPr id="107" name="TextBox 106">
            <a:extLst>
              <a:ext uri="{FF2B5EF4-FFF2-40B4-BE49-F238E27FC236}">
                <a16:creationId xmlns:a16="http://schemas.microsoft.com/office/drawing/2014/main" id="{6159B5E1-21B3-FC66-035C-28BE6249D903}"/>
              </a:ext>
            </a:extLst>
          </p:cNvPr>
          <p:cNvSpPr txBox="1"/>
          <p:nvPr/>
        </p:nvSpPr>
        <p:spPr>
          <a:xfrm>
            <a:off x="7663019" y="4381865"/>
            <a:ext cx="3785089" cy="1015663"/>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TABLE</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cars (</a:t>
            </a:r>
          </a:p>
          <a:p>
            <a:r>
              <a:rPr lang="en-GB" sz="1200" b="0" dirty="0">
                <a:solidFill>
                  <a:srgbClr val="000000"/>
                </a:solidFill>
                <a:effectLst/>
                <a:latin typeface="Menlo" panose="020B0609030804020204" pitchFamily="49" charset="0"/>
              </a:rPr>
              <a:t>brand </a:t>
            </a:r>
            <a:r>
              <a:rPr lang="en-GB" sz="1200" b="0" dirty="0">
                <a:solidFill>
                  <a:srgbClr val="0000FF"/>
                </a:solidFill>
                <a:effectLst/>
                <a:latin typeface="Menlo" panose="020B0609030804020204" pitchFamily="49" charset="0"/>
              </a:rPr>
              <a:t>VARCHAR</a:t>
            </a:r>
            <a:r>
              <a:rPr lang="en-GB" sz="1200" b="0" dirty="0">
                <a:solidFill>
                  <a:srgbClr val="000000"/>
                </a:solidFill>
                <a:effectLst/>
                <a:latin typeface="Menlo" panose="020B0609030804020204" pitchFamily="49" charset="0"/>
              </a:rPr>
              <a:t>(</a:t>
            </a:r>
            <a:r>
              <a:rPr lang="en-GB" sz="1200" b="0" dirty="0">
                <a:solidFill>
                  <a:srgbClr val="098658"/>
                </a:solidFill>
                <a:effectLst/>
                <a:latin typeface="Menlo" panose="020B0609030804020204" pitchFamily="49" charset="0"/>
              </a:rPr>
              <a:t>255</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id</a:t>
            </a:r>
            <a:r>
              <a:rPr lang="en-GB" sz="1200" b="0" dirty="0">
                <a:solidFill>
                  <a:srgbClr val="000000"/>
                </a:solidFill>
                <a:effectLst/>
                <a:latin typeface="Menlo" panose="020B0609030804020204" pitchFamily="49" charset="0"/>
              </a:rPr>
              <a:t> UUID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r>
              <a:rPr lang="en-GB" sz="1200" b="0" dirty="0">
                <a:solidFill>
                  <a:srgbClr val="000000"/>
                </a:solidFill>
                <a:effectLst/>
                <a:latin typeface="Menlo" panose="020B0609030804020204" pitchFamily="49" charset="0"/>
              </a:rPr>
              <a:t>, </a:t>
            </a:r>
          </a:p>
          <a:p>
            <a:r>
              <a:rPr lang="en-GB" sz="1200" b="0" dirty="0" err="1">
                <a:solidFill>
                  <a:srgbClr val="000000"/>
                </a:solidFill>
                <a:effectLst/>
                <a:latin typeface="Menlo" panose="020B0609030804020204" pitchFamily="49" charset="0"/>
              </a:rPr>
              <a:t>owned_by</a:t>
            </a:r>
            <a:r>
              <a:rPr lang="en-GB" sz="1200" b="0" dirty="0">
                <a:solidFill>
                  <a:srgbClr val="000000"/>
                </a:solidFill>
                <a:effectLst/>
                <a:latin typeface="Menlo" panose="020B0609030804020204" pitchFamily="49" charset="0"/>
              </a:rPr>
              <a:t> UUID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2738954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9675D8-40B5-93F4-2E07-CD038823675A}"/>
              </a:ext>
            </a:extLst>
          </p:cNvPr>
          <p:cNvSpPr txBox="1"/>
          <p:nvPr/>
        </p:nvSpPr>
        <p:spPr>
          <a:xfrm>
            <a:off x="4624251" y="5582194"/>
            <a:ext cx="184731" cy="369332"/>
          </a:xfrm>
          <a:prstGeom prst="rect">
            <a:avLst/>
          </a:prstGeom>
          <a:noFill/>
        </p:spPr>
        <p:txBody>
          <a:bodyPr wrap="none" rtlCol="0">
            <a:spAutoFit/>
          </a:bodyPr>
          <a:lstStyle/>
          <a:p>
            <a:endParaRPr lang="en-BE" dirty="0"/>
          </a:p>
        </p:txBody>
      </p:sp>
      <p:sp>
        <p:nvSpPr>
          <p:cNvPr id="65" name="Rectangle 64">
            <a:extLst>
              <a:ext uri="{FF2B5EF4-FFF2-40B4-BE49-F238E27FC236}">
                <a16:creationId xmlns:a16="http://schemas.microsoft.com/office/drawing/2014/main" id="{46DBBAC2-38C1-8367-AEE9-F3857447F175}"/>
              </a:ext>
            </a:extLst>
          </p:cNvPr>
          <p:cNvSpPr/>
          <p:nvPr/>
        </p:nvSpPr>
        <p:spPr>
          <a:xfrm>
            <a:off x="2233830" y="1887437"/>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6" name="Rectangle 65">
            <a:extLst>
              <a:ext uri="{FF2B5EF4-FFF2-40B4-BE49-F238E27FC236}">
                <a16:creationId xmlns:a16="http://schemas.microsoft.com/office/drawing/2014/main" id="{39021F22-2DE5-907F-ECB5-BB92C7858AC5}"/>
              </a:ext>
            </a:extLst>
          </p:cNvPr>
          <p:cNvSpPr/>
          <p:nvPr/>
        </p:nvSpPr>
        <p:spPr>
          <a:xfrm>
            <a:off x="2233830" y="1531179"/>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7" name="Rectangle 66">
            <a:extLst>
              <a:ext uri="{FF2B5EF4-FFF2-40B4-BE49-F238E27FC236}">
                <a16:creationId xmlns:a16="http://schemas.microsoft.com/office/drawing/2014/main" id="{B88287D0-4309-8891-FF34-E40D60413E5C}"/>
              </a:ext>
            </a:extLst>
          </p:cNvPr>
          <p:cNvSpPr/>
          <p:nvPr/>
        </p:nvSpPr>
        <p:spPr>
          <a:xfrm>
            <a:off x="2233830" y="117492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8" name="Rectangle 67">
            <a:extLst>
              <a:ext uri="{FF2B5EF4-FFF2-40B4-BE49-F238E27FC236}">
                <a16:creationId xmlns:a16="http://schemas.microsoft.com/office/drawing/2014/main" id="{A4CBA996-60CA-2671-FE3C-D31F40175F74}"/>
              </a:ext>
            </a:extLst>
          </p:cNvPr>
          <p:cNvSpPr/>
          <p:nvPr/>
        </p:nvSpPr>
        <p:spPr>
          <a:xfrm>
            <a:off x="743931" y="3317359"/>
            <a:ext cx="2809590"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Car</a:t>
            </a:r>
          </a:p>
        </p:txBody>
      </p:sp>
      <p:sp>
        <p:nvSpPr>
          <p:cNvPr id="69" name="Rectangle 68">
            <a:extLst>
              <a:ext uri="{FF2B5EF4-FFF2-40B4-BE49-F238E27FC236}">
                <a16:creationId xmlns:a16="http://schemas.microsoft.com/office/drawing/2014/main" id="{A3322C31-8548-A6FE-2F70-462057B68C5A}"/>
              </a:ext>
            </a:extLst>
          </p:cNvPr>
          <p:cNvSpPr/>
          <p:nvPr/>
        </p:nvSpPr>
        <p:spPr>
          <a:xfrm>
            <a:off x="743929" y="3750807"/>
            <a:ext cx="73515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70" name="Rectangle 69">
            <a:extLst>
              <a:ext uri="{FF2B5EF4-FFF2-40B4-BE49-F238E27FC236}">
                <a16:creationId xmlns:a16="http://schemas.microsoft.com/office/drawing/2014/main" id="{CBE38CAC-ABC3-6D80-995A-A26DD7BF06C5}"/>
              </a:ext>
            </a:extLst>
          </p:cNvPr>
          <p:cNvSpPr/>
          <p:nvPr/>
        </p:nvSpPr>
        <p:spPr>
          <a:xfrm>
            <a:off x="1483816" y="3750807"/>
            <a:ext cx="924723"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71" name="Rectangle 70">
            <a:extLst>
              <a:ext uri="{FF2B5EF4-FFF2-40B4-BE49-F238E27FC236}">
                <a16:creationId xmlns:a16="http://schemas.microsoft.com/office/drawing/2014/main" id="{51EA5E32-AA42-5CBF-768F-1EECEB7C123D}"/>
              </a:ext>
            </a:extLst>
          </p:cNvPr>
          <p:cNvSpPr/>
          <p:nvPr/>
        </p:nvSpPr>
        <p:spPr>
          <a:xfrm>
            <a:off x="2408502" y="3751828"/>
            <a:ext cx="114501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72" name="Rectangle 71">
            <a:extLst>
              <a:ext uri="{FF2B5EF4-FFF2-40B4-BE49-F238E27FC236}">
                <a16:creationId xmlns:a16="http://schemas.microsoft.com/office/drawing/2014/main" id="{453FF5F8-DC75-1DEF-044E-711CD2BE5ADC}"/>
              </a:ext>
            </a:extLst>
          </p:cNvPr>
          <p:cNvSpPr/>
          <p:nvPr/>
        </p:nvSpPr>
        <p:spPr>
          <a:xfrm>
            <a:off x="743892" y="4461280"/>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73" name="Rectangle 72">
            <a:extLst>
              <a:ext uri="{FF2B5EF4-FFF2-40B4-BE49-F238E27FC236}">
                <a16:creationId xmlns:a16="http://schemas.microsoft.com/office/drawing/2014/main" id="{543323C6-FFB7-9D73-1A2B-921A6C3744C1}"/>
              </a:ext>
            </a:extLst>
          </p:cNvPr>
          <p:cNvSpPr/>
          <p:nvPr/>
        </p:nvSpPr>
        <p:spPr>
          <a:xfrm>
            <a:off x="1483816" y="4461280"/>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brand</a:t>
            </a:r>
          </a:p>
        </p:txBody>
      </p:sp>
      <p:sp>
        <p:nvSpPr>
          <p:cNvPr id="74" name="Rectangle 73">
            <a:extLst>
              <a:ext uri="{FF2B5EF4-FFF2-40B4-BE49-F238E27FC236}">
                <a16:creationId xmlns:a16="http://schemas.microsoft.com/office/drawing/2014/main" id="{CF640871-213A-A6B7-9B10-34BBD9AC957D}"/>
              </a:ext>
            </a:extLst>
          </p:cNvPr>
          <p:cNvSpPr/>
          <p:nvPr/>
        </p:nvSpPr>
        <p:spPr>
          <a:xfrm>
            <a:off x="2408539" y="4462301"/>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75" name="Rectangle 74">
            <a:extLst>
              <a:ext uri="{FF2B5EF4-FFF2-40B4-BE49-F238E27FC236}">
                <a16:creationId xmlns:a16="http://schemas.microsoft.com/office/drawing/2014/main" id="{00900953-F29B-ED42-CC8E-0EC98A9503CB}"/>
              </a:ext>
            </a:extLst>
          </p:cNvPr>
          <p:cNvSpPr/>
          <p:nvPr/>
        </p:nvSpPr>
        <p:spPr>
          <a:xfrm>
            <a:off x="743892" y="4817538"/>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76" name="Rectangle 75">
            <a:extLst>
              <a:ext uri="{FF2B5EF4-FFF2-40B4-BE49-F238E27FC236}">
                <a16:creationId xmlns:a16="http://schemas.microsoft.com/office/drawing/2014/main" id="{69608F16-7A6B-90CE-F0C3-CC51FAC4233F}"/>
              </a:ext>
            </a:extLst>
          </p:cNvPr>
          <p:cNvSpPr/>
          <p:nvPr/>
        </p:nvSpPr>
        <p:spPr>
          <a:xfrm>
            <a:off x="1483816" y="4817538"/>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price</a:t>
            </a:r>
          </a:p>
        </p:txBody>
      </p:sp>
      <p:sp>
        <p:nvSpPr>
          <p:cNvPr id="77" name="Rectangle 76">
            <a:extLst>
              <a:ext uri="{FF2B5EF4-FFF2-40B4-BE49-F238E27FC236}">
                <a16:creationId xmlns:a16="http://schemas.microsoft.com/office/drawing/2014/main" id="{8BC9D6E2-7506-19BA-111C-E7818E72A45E}"/>
              </a:ext>
            </a:extLst>
          </p:cNvPr>
          <p:cNvSpPr/>
          <p:nvPr/>
        </p:nvSpPr>
        <p:spPr>
          <a:xfrm>
            <a:off x="2408539" y="4818559"/>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78" name="Rectangle 77">
            <a:extLst>
              <a:ext uri="{FF2B5EF4-FFF2-40B4-BE49-F238E27FC236}">
                <a16:creationId xmlns:a16="http://schemas.microsoft.com/office/drawing/2014/main" id="{E6B8F9DB-86BE-5EDF-EE98-70820ABC20F4}"/>
              </a:ext>
            </a:extLst>
          </p:cNvPr>
          <p:cNvSpPr/>
          <p:nvPr/>
        </p:nvSpPr>
        <p:spPr>
          <a:xfrm>
            <a:off x="743892" y="4107064"/>
            <a:ext cx="73519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79" name="Rectangle 78">
            <a:extLst>
              <a:ext uri="{FF2B5EF4-FFF2-40B4-BE49-F238E27FC236}">
                <a16:creationId xmlns:a16="http://schemas.microsoft.com/office/drawing/2014/main" id="{FA27CAC5-7BE8-04F2-2014-250AE58ECBD5}"/>
              </a:ext>
            </a:extLst>
          </p:cNvPr>
          <p:cNvSpPr/>
          <p:nvPr/>
        </p:nvSpPr>
        <p:spPr>
          <a:xfrm>
            <a:off x="1483816" y="4107064"/>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owned_by</a:t>
            </a:r>
            <a:r>
              <a:rPr lang="en-US" sz="1200" dirty="0">
                <a:solidFill>
                  <a:srgbClr val="0451A5"/>
                </a:solidFill>
                <a:latin typeface="Consolas" panose="020B0609020204030204" pitchFamily="49" charset="0"/>
              </a:rPr>
              <a:t> </a:t>
            </a:r>
          </a:p>
        </p:txBody>
      </p:sp>
      <p:sp>
        <p:nvSpPr>
          <p:cNvPr id="80" name="Rectangle 79">
            <a:extLst>
              <a:ext uri="{FF2B5EF4-FFF2-40B4-BE49-F238E27FC236}">
                <a16:creationId xmlns:a16="http://schemas.microsoft.com/office/drawing/2014/main" id="{613AB1DA-195F-5ED1-6B1A-FBA9DDEF48D8}"/>
              </a:ext>
            </a:extLst>
          </p:cNvPr>
          <p:cNvSpPr/>
          <p:nvPr/>
        </p:nvSpPr>
        <p:spPr>
          <a:xfrm>
            <a:off x="2408539" y="4108085"/>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foreign_key</a:t>
            </a:r>
            <a:r>
              <a:rPr lang="en-US" sz="1200" dirty="0">
                <a:solidFill>
                  <a:srgbClr val="0451A5"/>
                </a:solidFill>
                <a:latin typeface="Consolas" panose="020B0609020204030204" pitchFamily="49" charset="0"/>
              </a:rPr>
              <a:t> </a:t>
            </a:r>
          </a:p>
        </p:txBody>
      </p:sp>
      <p:sp>
        <p:nvSpPr>
          <p:cNvPr id="81" name="Rectangle 80">
            <a:extLst>
              <a:ext uri="{FF2B5EF4-FFF2-40B4-BE49-F238E27FC236}">
                <a16:creationId xmlns:a16="http://schemas.microsoft.com/office/drawing/2014/main" id="{A40E8288-60D2-4474-A71F-DEA0411A2C29}"/>
              </a:ext>
            </a:extLst>
          </p:cNvPr>
          <p:cNvSpPr/>
          <p:nvPr/>
        </p:nvSpPr>
        <p:spPr>
          <a:xfrm>
            <a:off x="609600" y="385214"/>
            <a:ext cx="2943922"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User</a:t>
            </a:r>
          </a:p>
        </p:txBody>
      </p:sp>
      <p:sp>
        <p:nvSpPr>
          <p:cNvPr id="82" name="Rectangle 81">
            <a:extLst>
              <a:ext uri="{FF2B5EF4-FFF2-40B4-BE49-F238E27FC236}">
                <a16:creationId xmlns:a16="http://schemas.microsoft.com/office/drawing/2014/main" id="{0B380B8F-3F99-FD32-C00E-AF261B23B99F}"/>
              </a:ext>
            </a:extLst>
          </p:cNvPr>
          <p:cNvSpPr/>
          <p:nvPr/>
        </p:nvSpPr>
        <p:spPr>
          <a:xfrm>
            <a:off x="609598" y="818662"/>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rgbClr val="A31515"/>
                </a:solidFill>
                <a:latin typeface="Consolas" panose="020B0609020204030204" pitchFamily="49" charset="0"/>
              </a:rPr>
              <a:t> </a:t>
            </a:r>
          </a:p>
        </p:txBody>
      </p:sp>
      <p:sp>
        <p:nvSpPr>
          <p:cNvPr id="83" name="Rectangle 82">
            <a:extLst>
              <a:ext uri="{FF2B5EF4-FFF2-40B4-BE49-F238E27FC236}">
                <a16:creationId xmlns:a16="http://schemas.microsoft.com/office/drawing/2014/main" id="{696D6FDB-02FE-149E-1BE8-9B57DA438A25}"/>
              </a:ext>
            </a:extLst>
          </p:cNvPr>
          <p:cNvSpPr/>
          <p:nvPr/>
        </p:nvSpPr>
        <p:spPr>
          <a:xfrm>
            <a:off x="1428362" y="818662"/>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84" name="Rectangle 83">
            <a:extLst>
              <a:ext uri="{FF2B5EF4-FFF2-40B4-BE49-F238E27FC236}">
                <a16:creationId xmlns:a16="http://schemas.microsoft.com/office/drawing/2014/main" id="{62F9E69F-A5BD-40D7-D718-C4A4E0614DC8}"/>
              </a:ext>
            </a:extLst>
          </p:cNvPr>
          <p:cNvSpPr/>
          <p:nvPr/>
        </p:nvSpPr>
        <p:spPr>
          <a:xfrm>
            <a:off x="2233830" y="818662"/>
            <a:ext cx="1319692" cy="3562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85" name="Rectangle 84">
            <a:extLst>
              <a:ext uri="{FF2B5EF4-FFF2-40B4-BE49-F238E27FC236}">
                <a16:creationId xmlns:a16="http://schemas.microsoft.com/office/drawing/2014/main" id="{15EED98C-289F-4289-D3F0-C4F2AA728ED9}"/>
              </a:ext>
            </a:extLst>
          </p:cNvPr>
          <p:cNvSpPr/>
          <p:nvPr/>
        </p:nvSpPr>
        <p:spPr>
          <a:xfrm>
            <a:off x="609598" y="117492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86" name="Rectangle 85">
            <a:extLst>
              <a:ext uri="{FF2B5EF4-FFF2-40B4-BE49-F238E27FC236}">
                <a16:creationId xmlns:a16="http://schemas.microsoft.com/office/drawing/2014/main" id="{97905A46-FA3E-65A5-33E1-84F94AEA9BED}"/>
              </a:ext>
            </a:extLst>
          </p:cNvPr>
          <p:cNvSpPr/>
          <p:nvPr/>
        </p:nvSpPr>
        <p:spPr>
          <a:xfrm>
            <a:off x="1428362" y="117492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name</a:t>
            </a:r>
          </a:p>
        </p:txBody>
      </p:sp>
      <p:sp>
        <p:nvSpPr>
          <p:cNvPr id="87" name="Rectangle 86">
            <a:extLst>
              <a:ext uri="{FF2B5EF4-FFF2-40B4-BE49-F238E27FC236}">
                <a16:creationId xmlns:a16="http://schemas.microsoft.com/office/drawing/2014/main" id="{59535D8E-70F4-B95A-8021-6E40A133845C}"/>
              </a:ext>
            </a:extLst>
          </p:cNvPr>
          <p:cNvSpPr/>
          <p:nvPr/>
        </p:nvSpPr>
        <p:spPr>
          <a:xfrm>
            <a:off x="609598" y="1531179"/>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88" name="Rectangle 87">
            <a:extLst>
              <a:ext uri="{FF2B5EF4-FFF2-40B4-BE49-F238E27FC236}">
                <a16:creationId xmlns:a16="http://schemas.microsoft.com/office/drawing/2014/main" id="{78D29AC2-F2E1-A63A-CC36-0EDD2E5597BD}"/>
              </a:ext>
            </a:extLst>
          </p:cNvPr>
          <p:cNvSpPr/>
          <p:nvPr/>
        </p:nvSpPr>
        <p:spPr>
          <a:xfrm>
            <a:off x="1428362" y="1531179"/>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surname</a:t>
            </a:r>
          </a:p>
        </p:txBody>
      </p:sp>
      <p:sp>
        <p:nvSpPr>
          <p:cNvPr id="89" name="Rectangle 88">
            <a:extLst>
              <a:ext uri="{FF2B5EF4-FFF2-40B4-BE49-F238E27FC236}">
                <a16:creationId xmlns:a16="http://schemas.microsoft.com/office/drawing/2014/main" id="{043C1EC1-6E1D-EECF-E8EE-492E538A7DD5}"/>
              </a:ext>
            </a:extLst>
          </p:cNvPr>
          <p:cNvSpPr/>
          <p:nvPr/>
        </p:nvSpPr>
        <p:spPr>
          <a:xfrm>
            <a:off x="609598" y="1887437"/>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90" name="Rectangle 89">
            <a:extLst>
              <a:ext uri="{FF2B5EF4-FFF2-40B4-BE49-F238E27FC236}">
                <a16:creationId xmlns:a16="http://schemas.microsoft.com/office/drawing/2014/main" id="{EEC8788A-13F2-BFEE-7CD8-1D2221EE700A}"/>
              </a:ext>
            </a:extLst>
          </p:cNvPr>
          <p:cNvSpPr/>
          <p:nvPr/>
        </p:nvSpPr>
        <p:spPr>
          <a:xfrm>
            <a:off x="1428362" y="1887437"/>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age</a:t>
            </a:r>
          </a:p>
        </p:txBody>
      </p:sp>
      <p:sp>
        <p:nvSpPr>
          <p:cNvPr id="91" name="Rectangle 90">
            <a:extLst>
              <a:ext uri="{FF2B5EF4-FFF2-40B4-BE49-F238E27FC236}">
                <a16:creationId xmlns:a16="http://schemas.microsoft.com/office/drawing/2014/main" id="{85304D62-C8CD-1C02-212A-265579435028}"/>
              </a:ext>
            </a:extLst>
          </p:cNvPr>
          <p:cNvSpPr/>
          <p:nvPr/>
        </p:nvSpPr>
        <p:spPr>
          <a:xfrm>
            <a:off x="609597" y="224429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92" name="Rectangle 91">
            <a:extLst>
              <a:ext uri="{FF2B5EF4-FFF2-40B4-BE49-F238E27FC236}">
                <a16:creationId xmlns:a16="http://schemas.microsoft.com/office/drawing/2014/main" id="{9111F2A9-088D-F7E3-7DEC-DCF7B78C88FD}"/>
              </a:ext>
            </a:extLst>
          </p:cNvPr>
          <p:cNvSpPr/>
          <p:nvPr/>
        </p:nvSpPr>
        <p:spPr>
          <a:xfrm>
            <a:off x="1428361" y="224429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email</a:t>
            </a:r>
          </a:p>
        </p:txBody>
      </p:sp>
      <p:sp>
        <p:nvSpPr>
          <p:cNvPr id="93" name="Rectangle 92">
            <a:extLst>
              <a:ext uri="{FF2B5EF4-FFF2-40B4-BE49-F238E27FC236}">
                <a16:creationId xmlns:a16="http://schemas.microsoft.com/office/drawing/2014/main" id="{039121BA-3AC3-2525-A139-AC9E1AFE7C46}"/>
              </a:ext>
            </a:extLst>
          </p:cNvPr>
          <p:cNvSpPr/>
          <p:nvPr/>
        </p:nvSpPr>
        <p:spPr>
          <a:xfrm>
            <a:off x="2233829" y="224429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unique_key</a:t>
            </a:r>
            <a:endParaRPr lang="en-US" sz="1200" dirty="0">
              <a:solidFill>
                <a:srgbClr val="0451A5"/>
              </a:solidFill>
              <a:latin typeface="Consolas" panose="020B0609020204030204" pitchFamily="49" charset="0"/>
            </a:endParaRPr>
          </a:p>
        </p:txBody>
      </p:sp>
      <p:sp>
        <p:nvSpPr>
          <p:cNvPr id="94" name="TextBox 93">
            <a:extLst>
              <a:ext uri="{FF2B5EF4-FFF2-40B4-BE49-F238E27FC236}">
                <a16:creationId xmlns:a16="http://schemas.microsoft.com/office/drawing/2014/main" id="{E1DADF5A-5115-1F3D-6D68-4D80B9A59162}"/>
              </a:ext>
            </a:extLst>
          </p:cNvPr>
          <p:cNvSpPr txBox="1"/>
          <p:nvPr/>
        </p:nvSpPr>
        <p:spPr>
          <a:xfrm>
            <a:off x="2205013" y="2815243"/>
            <a:ext cx="1034257" cy="276999"/>
          </a:xfrm>
          <a:prstGeom prst="rect">
            <a:avLst/>
          </a:prstGeom>
          <a:noFill/>
        </p:spPr>
        <p:txBody>
          <a:bodyPr wrap="none" rtlCol="0">
            <a:spAutoFit/>
          </a:bodyPr>
          <a:lstStyle/>
          <a:p>
            <a:r>
              <a:rPr lang="en-US" sz="1200" dirty="0">
                <a:latin typeface="Consolas" panose="020B0609020204030204" pitchFamily="49" charset="0"/>
              </a:rPr>
              <a:t>Owns a car</a:t>
            </a:r>
          </a:p>
        </p:txBody>
      </p:sp>
      <p:cxnSp>
        <p:nvCxnSpPr>
          <p:cNvPr id="95" name="Straight Connector 94">
            <a:extLst>
              <a:ext uri="{FF2B5EF4-FFF2-40B4-BE49-F238E27FC236}">
                <a16:creationId xmlns:a16="http://schemas.microsoft.com/office/drawing/2014/main" id="{C2DD66E1-412F-8154-9AB6-590C73195515}"/>
              </a:ext>
            </a:extLst>
          </p:cNvPr>
          <p:cNvCxnSpPr>
            <a:cxnSpLocks/>
            <a:endCxn id="68" idx="0"/>
          </p:cNvCxnSpPr>
          <p:nvPr/>
        </p:nvCxnSpPr>
        <p:spPr>
          <a:xfrm>
            <a:off x="2148726" y="2600550"/>
            <a:ext cx="0" cy="7168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AF6EF95-2A2D-F9EC-D2C0-9170E3217A5D}"/>
              </a:ext>
            </a:extLst>
          </p:cNvPr>
          <p:cNvSpPr txBox="1"/>
          <p:nvPr/>
        </p:nvSpPr>
        <p:spPr>
          <a:xfrm>
            <a:off x="4958316" y="1174921"/>
            <a:ext cx="6096000" cy="2308324"/>
          </a:xfrm>
          <a:prstGeom prst="rect">
            <a:avLst/>
          </a:prstGeom>
          <a:noFill/>
          <a:ln>
            <a:solidFill>
              <a:schemeClr val="tx1"/>
            </a:solidFill>
          </a:ln>
        </p:spPr>
        <p:txBody>
          <a:bodyPr wrap="square">
            <a:spAutoFit/>
          </a:bodyPr>
          <a:lstStyle/>
          <a:p>
            <a:r>
              <a:rPr lang="en-GB" sz="1200" b="0" dirty="0" err="1">
                <a:solidFill>
                  <a:srgbClr val="800000"/>
                </a:solidFill>
                <a:effectLst/>
                <a:latin typeface="Menlo" panose="020B0609030804020204" pitchFamily="49" charset="0"/>
              </a:rPr>
              <a:t>MyService-db</a:t>
            </a:r>
            <a:r>
              <a:rPr lang="en-GB" sz="1200" b="0" dirty="0">
                <a:solidFill>
                  <a:srgbClr val="000000"/>
                </a:solidFill>
                <a:effectLst/>
                <a:latin typeface="Menlo" panose="020B0609030804020204" pitchFamily="49" charset="0"/>
              </a:rPr>
              <a:t>:</a:t>
            </a:r>
          </a:p>
          <a:p>
            <a:r>
              <a:rPr lang="en-GB" sz="1200" dirty="0">
                <a:solidFill>
                  <a:srgbClr val="800000"/>
                </a:solidFill>
                <a:latin typeface="Menlo" panose="020B0609030804020204" pitchFamily="49" charset="0"/>
              </a:rPr>
              <a:t>    </a:t>
            </a:r>
            <a:r>
              <a:rPr lang="en-GB" sz="1200" b="0" dirty="0">
                <a:solidFill>
                  <a:srgbClr val="800000"/>
                </a:solidFill>
                <a:effectLst/>
                <a:latin typeface="Menlo" panose="020B0609030804020204" pitchFamily="49" charset="0"/>
              </a:rPr>
              <a:t>image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postgres:13-alpine</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a:t>
            </a:r>
            <a:r>
              <a:rPr lang="en-GB" sz="1200" b="0" dirty="0" err="1">
                <a:solidFill>
                  <a:srgbClr val="800000"/>
                </a:solidFill>
                <a:effectLst/>
                <a:latin typeface="Menlo" panose="020B0609030804020204" pitchFamily="49" charset="0"/>
              </a:rPr>
              <a:t>container_name</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MyService-db</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restart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always</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POSTGRES_USER</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POSTGRES_PASSWORD</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ports</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5432:5432</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volumes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MyService</a:t>
            </a:r>
            <a:r>
              <a:rPr lang="en-GB" sz="1200" b="0" dirty="0">
                <a:solidFill>
                  <a:srgbClr val="A31515"/>
                </a:solidFill>
                <a:effectLst/>
                <a:latin typeface="Menlo" panose="020B0609030804020204" pitchFamily="49" charset="0"/>
              </a:rPr>
              <a:t>-data:/var/lib/</a:t>
            </a:r>
            <a:r>
              <a:rPr lang="en-GB" sz="1200" b="0" dirty="0" err="1">
                <a:solidFill>
                  <a:srgbClr val="A31515"/>
                </a:solidFill>
                <a:effectLst/>
                <a:latin typeface="Menlo" panose="020B0609030804020204" pitchFamily="49" charset="0"/>
              </a:rPr>
              <a:t>postgresql</a:t>
            </a:r>
            <a:r>
              <a:rPr lang="en-GB" sz="1200" b="0" dirty="0">
                <a:solidFill>
                  <a:srgbClr val="A31515"/>
                </a:solidFill>
                <a:effectLst/>
                <a:latin typeface="Menlo" panose="020B0609030804020204" pitchFamily="49" charset="0"/>
              </a:rPr>
              <a:t>/data"</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 </a:t>
            </a:r>
            <a:r>
              <a:rPr lang="en-GB" sz="1200" b="0" dirty="0">
                <a:solidFill>
                  <a:srgbClr val="A31515"/>
                </a:solidFill>
                <a:effectLst/>
                <a:latin typeface="Menlo" panose="020B0609030804020204" pitchFamily="49" charset="0"/>
              </a:rPr>
              <a:t>"./docker/</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/01.sql:/docker-</a:t>
            </a:r>
            <a:r>
              <a:rPr lang="en-GB" sz="1200" b="0" dirty="0" err="1">
                <a:solidFill>
                  <a:srgbClr val="A31515"/>
                </a:solidFill>
                <a:effectLst/>
                <a:latin typeface="Menlo" panose="020B0609030804020204" pitchFamily="49" charset="0"/>
              </a:rPr>
              <a:t>entrypoint</a:t>
            </a:r>
            <a:r>
              <a:rPr lang="en-GB" sz="1200" b="0" dirty="0">
                <a:solidFill>
                  <a:srgbClr val="A31515"/>
                </a:solidFill>
                <a:effectLst/>
                <a:latin typeface="Menlo" panose="020B0609030804020204" pitchFamily="49" charset="0"/>
              </a:rPr>
              <a:t>-          	  </a:t>
            </a:r>
            <a:r>
              <a:rPr lang="en-GB" sz="1200" b="0" dirty="0" err="1">
                <a:solidFill>
                  <a:srgbClr val="A31515"/>
                </a:solidFill>
                <a:effectLst/>
                <a:latin typeface="Menlo" panose="020B0609030804020204" pitchFamily="49" charset="0"/>
              </a:rPr>
              <a:t>initdb.d</a:t>
            </a:r>
            <a:r>
              <a:rPr lang="en-GB" sz="1200" b="0" dirty="0">
                <a:solidFill>
                  <a:srgbClr val="A31515"/>
                </a:solidFill>
                <a:effectLst/>
                <a:latin typeface="Menlo" panose="020B0609030804020204" pitchFamily="49" charset="0"/>
              </a:rPr>
              <a:t>/01_db.sql"</a:t>
            </a:r>
            <a:endParaRPr lang="en-GB" sz="1200" b="0" dirty="0">
              <a:solidFill>
                <a:srgbClr val="000000"/>
              </a:solidFill>
              <a:effectLst/>
              <a:latin typeface="Menlo" panose="020B0609030804020204" pitchFamily="49" charset="0"/>
            </a:endParaRPr>
          </a:p>
        </p:txBody>
      </p:sp>
      <p:sp>
        <p:nvSpPr>
          <p:cNvPr id="105" name="TextBox 104">
            <a:extLst>
              <a:ext uri="{FF2B5EF4-FFF2-40B4-BE49-F238E27FC236}">
                <a16:creationId xmlns:a16="http://schemas.microsoft.com/office/drawing/2014/main" id="{CE5BDEF8-BB7C-7273-CF1D-767535964C76}"/>
              </a:ext>
            </a:extLst>
          </p:cNvPr>
          <p:cNvSpPr txBox="1"/>
          <p:nvPr/>
        </p:nvSpPr>
        <p:spPr>
          <a:xfrm>
            <a:off x="7617905" y="2777741"/>
            <a:ext cx="3875315" cy="1015663"/>
          </a:xfrm>
          <a:prstGeom prst="rect">
            <a:avLst/>
          </a:prstGeom>
          <a:solidFill>
            <a:schemeClr val="bg1"/>
          </a:solidFill>
          <a:ln>
            <a:solidFill>
              <a:schemeClr val="tx1"/>
            </a:solidFill>
          </a:ln>
        </p:spPr>
        <p:txBody>
          <a:bodyPr wrap="square">
            <a:spAutoFit/>
          </a:bodyPr>
          <a:lstStyle/>
          <a:p>
            <a:endParaRPr lang="en-GB" sz="1200" b="0" dirty="0">
              <a:solidFill>
                <a:srgbClr val="0000FF"/>
              </a:solidFill>
              <a:effectLst/>
              <a:latin typeface="Menlo" panose="020B0609030804020204" pitchFamily="49" charset="0"/>
            </a:endParaRPr>
          </a:p>
          <a:p>
            <a:r>
              <a:rPr lang="en-GB" sz="1200" b="0" dirty="0">
                <a:solidFill>
                  <a:srgbClr val="0000FF"/>
                </a:solidFill>
                <a:effectLst/>
                <a:latin typeface="Menlo" panose="020B0609030804020204" pitchFamily="49" charset="0"/>
              </a:rPr>
              <a:t>DROP</a:t>
            </a:r>
            <a:r>
              <a:rPr lang="en-GB" sz="1200" b="0" dirty="0">
                <a:solidFill>
                  <a:srgbClr val="000000"/>
                </a:solidFill>
                <a:effectLst/>
                <a:latin typeface="Menlo" panose="020B0609030804020204" pitchFamily="49" charset="0"/>
              </a:rPr>
              <a:t> DATABASE IF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my_service_db</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br>
              <a:rPr lang="en-GB" sz="1200" b="0" dirty="0">
                <a:solidFill>
                  <a:srgbClr val="000000"/>
                </a:solidFill>
                <a:effectLst/>
                <a:latin typeface="Menlo" panose="020B0609030804020204" pitchFamily="49" charset="0"/>
              </a:rPr>
            </a:br>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DATABASE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my_service_db</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br>
              <a:rPr lang="en-GB" sz="1200" b="0" dirty="0">
                <a:solidFill>
                  <a:srgbClr val="000000"/>
                </a:solidFill>
                <a:effectLst/>
                <a:latin typeface="Menlo" panose="020B0609030804020204" pitchFamily="49" charset="0"/>
              </a:rPr>
            </a:br>
            <a:endParaRPr lang="en-GB" sz="1200" b="0" dirty="0">
              <a:solidFill>
                <a:srgbClr val="000000"/>
              </a:solidFill>
              <a:effectLst/>
              <a:latin typeface="Menlo" panose="020B0609030804020204" pitchFamily="49" charset="0"/>
            </a:endParaRPr>
          </a:p>
        </p:txBody>
      </p:sp>
      <p:sp>
        <p:nvSpPr>
          <p:cNvPr id="106" name="TextBox 105">
            <a:extLst>
              <a:ext uri="{FF2B5EF4-FFF2-40B4-BE49-F238E27FC236}">
                <a16:creationId xmlns:a16="http://schemas.microsoft.com/office/drawing/2014/main" id="{2C318D69-A3C1-1130-FF75-2097CD0909A9}"/>
              </a:ext>
            </a:extLst>
          </p:cNvPr>
          <p:cNvSpPr txBox="1"/>
          <p:nvPr/>
        </p:nvSpPr>
        <p:spPr>
          <a:xfrm>
            <a:off x="4440680" y="3432543"/>
            <a:ext cx="3785089" cy="1384995"/>
          </a:xfrm>
          <a:prstGeom prst="rect">
            <a:avLst/>
          </a:prstGeom>
          <a:solidFill>
            <a:schemeClr val="bg1"/>
          </a:solidFill>
          <a:ln>
            <a:solidFill>
              <a:schemeClr val="tx1"/>
            </a:solidFill>
          </a:ln>
        </p:spPr>
        <p:txBody>
          <a:bodyPr wrap="square">
            <a:spAutoFit/>
          </a:bodyPr>
          <a:lstStyle/>
          <a:p>
            <a:r>
              <a:rPr lang="en-GB" sz="1200" b="0">
                <a:solidFill>
                  <a:srgbClr val="0000FF"/>
                </a:solidFill>
                <a:effectLst/>
                <a:latin typeface="Menlo" panose="020B0609030804020204" pitchFamily="49" charset="0"/>
              </a:rPr>
              <a:t>CREATE</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TABLE</a:t>
            </a:r>
            <a:r>
              <a:rPr lang="en-GB" sz="1200" b="0">
                <a:solidFill>
                  <a:srgbClr val="000000"/>
                </a:solidFill>
                <a:effectLst/>
                <a:latin typeface="Menlo" panose="020B0609030804020204" pitchFamily="49" charset="0"/>
              </a:rPr>
              <a:t> IF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EXISTS</a:t>
            </a:r>
            <a:r>
              <a:rPr lang="en-GB" sz="1200" b="0">
                <a:solidFill>
                  <a:srgbClr val="000000"/>
                </a:solidFill>
                <a:effectLst/>
                <a:latin typeface="Menlo" panose="020B0609030804020204" pitchFamily="49" charset="0"/>
              </a:rPr>
              <a:t> users (</a:t>
            </a:r>
          </a:p>
          <a:p>
            <a:r>
              <a:rPr lang="en-GB" sz="1200" b="0">
                <a:solidFill>
                  <a:srgbClr val="000000"/>
                </a:solidFill>
                <a:effectLst/>
                <a:latin typeface="Menlo" panose="020B0609030804020204" pitchFamily="49" charset="0"/>
              </a:rPr>
              <a:t>age </a:t>
            </a:r>
            <a:r>
              <a:rPr lang="en-GB" sz="1200" b="0">
                <a:solidFill>
                  <a:srgbClr val="0000FF"/>
                </a:solidFill>
                <a:effectLst/>
                <a:latin typeface="Menlo" panose="020B0609030804020204" pitchFamily="49" charset="0"/>
              </a:rPr>
              <a:t>INT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00"/>
                </a:solidFill>
                <a:effectLst/>
                <a:latin typeface="Menlo" panose="020B0609030804020204" pitchFamily="49" charset="0"/>
              </a:rPr>
              <a:t>email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FF"/>
                </a:solidFill>
                <a:effectLst/>
                <a:latin typeface="Menlo" panose="020B0609030804020204" pitchFamily="49" charset="0"/>
              </a:rPr>
              <a:t>id</a:t>
            </a:r>
            <a:r>
              <a:rPr lang="en-GB" sz="1200" b="0">
                <a:solidFill>
                  <a:srgbClr val="000000"/>
                </a:solidFill>
                <a:effectLst/>
                <a:latin typeface="Menlo" panose="020B0609030804020204" pitchFamily="49" charset="0"/>
              </a:rPr>
              <a:t> UUID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FF"/>
                </a:solidFill>
                <a:effectLst/>
                <a:latin typeface="Menlo" panose="020B0609030804020204" pitchFamily="49" charset="0"/>
              </a:rPr>
              <a:t>name</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00"/>
                </a:solidFill>
                <a:effectLst/>
                <a:latin typeface="Menlo" panose="020B0609030804020204" pitchFamily="49" charset="0"/>
              </a:rPr>
              <a:t>surname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endParaRPr lang="en-GB" sz="1200" b="0">
              <a:solidFill>
                <a:srgbClr val="000000"/>
              </a:solidFill>
              <a:effectLst/>
              <a:latin typeface="Menlo" panose="020B0609030804020204" pitchFamily="49" charset="0"/>
            </a:endParaRPr>
          </a:p>
          <a:p>
            <a:r>
              <a:rPr lang="en-GB" sz="1200" b="0">
                <a:solidFill>
                  <a:srgbClr val="000000"/>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p:txBody>
      </p:sp>
      <p:sp>
        <p:nvSpPr>
          <p:cNvPr id="107" name="TextBox 106">
            <a:extLst>
              <a:ext uri="{FF2B5EF4-FFF2-40B4-BE49-F238E27FC236}">
                <a16:creationId xmlns:a16="http://schemas.microsoft.com/office/drawing/2014/main" id="{6159B5E1-21B3-FC66-035C-28BE6249D903}"/>
              </a:ext>
            </a:extLst>
          </p:cNvPr>
          <p:cNvSpPr txBox="1"/>
          <p:nvPr/>
        </p:nvSpPr>
        <p:spPr>
          <a:xfrm>
            <a:off x="7663019" y="4381865"/>
            <a:ext cx="3785089" cy="1015663"/>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TABLE</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cars (</a:t>
            </a:r>
          </a:p>
          <a:p>
            <a:r>
              <a:rPr lang="en-GB" sz="1200" b="0" dirty="0">
                <a:solidFill>
                  <a:srgbClr val="000000"/>
                </a:solidFill>
                <a:effectLst/>
                <a:latin typeface="Menlo" panose="020B0609030804020204" pitchFamily="49" charset="0"/>
              </a:rPr>
              <a:t>brand </a:t>
            </a:r>
            <a:r>
              <a:rPr lang="en-GB" sz="1200" b="0" dirty="0">
                <a:solidFill>
                  <a:srgbClr val="0000FF"/>
                </a:solidFill>
                <a:effectLst/>
                <a:latin typeface="Menlo" panose="020B0609030804020204" pitchFamily="49" charset="0"/>
              </a:rPr>
              <a:t>VARCHAR</a:t>
            </a:r>
            <a:r>
              <a:rPr lang="en-GB" sz="1200" b="0" dirty="0">
                <a:solidFill>
                  <a:srgbClr val="000000"/>
                </a:solidFill>
                <a:effectLst/>
                <a:latin typeface="Menlo" panose="020B0609030804020204" pitchFamily="49" charset="0"/>
              </a:rPr>
              <a:t>(</a:t>
            </a:r>
            <a:r>
              <a:rPr lang="en-GB" sz="1200" b="0" dirty="0">
                <a:solidFill>
                  <a:srgbClr val="098658"/>
                </a:solidFill>
                <a:effectLst/>
                <a:latin typeface="Menlo" panose="020B0609030804020204" pitchFamily="49" charset="0"/>
              </a:rPr>
              <a:t>255</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id</a:t>
            </a:r>
            <a:r>
              <a:rPr lang="en-GB" sz="1200" b="0" dirty="0">
                <a:solidFill>
                  <a:srgbClr val="000000"/>
                </a:solidFill>
                <a:effectLst/>
                <a:latin typeface="Menlo" panose="020B0609030804020204" pitchFamily="49" charset="0"/>
              </a:rPr>
              <a:t> UUID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r>
              <a:rPr lang="en-GB" sz="1200" b="0" dirty="0">
                <a:solidFill>
                  <a:srgbClr val="000000"/>
                </a:solidFill>
                <a:effectLst/>
                <a:latin typeface="Menlo" panose="020B0609030804020204" pitchFamily="49" charset="0"/>
              </a:rPr>
              <a:t>, </a:t>
            </a:r>
          </a:p>
          <a:p>
            <a:r>
              <a:rPr lang="en-GB" sz="1200" b="0" dirty="0" err="1">
                <a:solidFill>
                  <a:srgbClr val="000000"/>
                </a:solidFill>
                <a:effectLst/>
                <a:latin typeface="Menlo" panose="020B0609030804020204" pitchFamily="49" charset="0"/>
              </a:rPr>
              <a:t>owned_by</a:t>
            </a:r>
            <a:r>
              <a:rPr lang="en-GB" sz="1200" b="0" dirty="0">
                <a:solidFill>
                  <a:srgbClr val="000000"/>
                </a:solidFill>
                <a:effectLst/>
                <a:latin typeface="Menlo" panose="020B0609030804020204" pitchFamily="49" charset="0"/>
              </a:rPr>
              <a:t> UUID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a:t>
            </a:r>
          </a:p>
        </p:txBody>
      </p:sp>
      <p:sp>
        <p:nvSpPr>
          <p:cNvPr id="109" name="TextBox 108">
            <a:extLst>
              <a:ext uri="{FF2B5EF4-FFF2-40B4-BE49-F238E27FC236}">
                <a16:creationId xmlns:a16="http://schemas.microsoft.com/office/drawing/2014/main" id="{92D7FB4F-6AF1-F2CA-F844-B0F0E26C07F6}"/>
              </a:ext>
            </a:extLst>
          </p:cNvPr>
          <p:cNvSpPr txBox="1"/>
          <p:nvPr/>
        </p:nvSpPr>
        <p:spPr>
          <a:xfrm>
            <a:off x="3727860" y="4817538"/>
            <a:ext cx="6096000" cy="1384995"/>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users_name_index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t>
            </a:r>
            <a:r>
              <a:rPr lang="en-GB" sz="1200" b="0" dirty="0">
                <a:solidFill>
                  <a:srgbClr val="0000FF"/>
                </a:solidFill>
                <a:effectLst/>
                <a:latin typeface="Menlo" panose="020B0609030804020204" pitchFamily="49" charset="0"/>
              </a:rPr>
              <a:t>name</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users_age_index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(age);</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users_surname_index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t>
            </a:r>
            <a:r>
              <a:rPr lang="en-GB" sz="1200" b="0" dirty="0" err="1">
                <a:solidFill>
                  <a:srgbClr val="0000FF"/>
                </a:solidFill>
                <a:effectLst/>
                <a:latin typeface="Menlo" panose="020B0609030804020204" pitchFamily="49" charset="0"/>
              </a:rPr>
              <a:t>name</a:t>
            </a:r>
            <a:r>
              <a:rPr lang="en-GB" sz="1200" b="0" dirty="0" err="1">
                <a:solidFill>
                  <a:srgbClr val="000000"/>
                </a:solidFill>
                <a:effectLst/>
                <a:latin typeface="Menlo" panose="020B0609030804020204" pitchFamily="49" charset="0"/>
              </a:rPr>
              <a:t>,surname</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users_email_index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(email);</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UNIQUE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unique_email_index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(email);</a:t>
            </a:r>
          </a:p>
        </p:txBody>
      </p:sp>
    </p:spTree>
    <p:extLst>
      <p:ext uri="{BB962C8B-B14F-4D97-AF65-F5344CB8AC3E}">
        <p14:creationId xmlns:p14="http://schemas.microsoft.com/office/powerpoint/2010/main" val="1139131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9675D8-40B5-93F4-2E07-CD038823675A}"/>
              </a:ext>
            </a:extLst>
          </p:cNvPr>
          <p:cNvSpPr txBox="1"/>
          <p:nvPr/>
        </p:nvSpPr>
        <p:spPr>
          <a:xfrm>
            <a:off x="4624251" y="5582194"/>
            <a:ext cx="184731" cy="369332"/>
          </a:xfrm>
          <a:prstGeom prst="rect">
            <a:avLst/>
          </a:prstGeom>
          <a:noFill/>
        </p:spPr>
        <p:txBody>
          <a:bodyPr wrap="none" rtlCol="0">
            <a:spAutoFit/>
          </a:bodyPr>
          <a:lstStyle/>
          <a:p>
            <a:endParaRPr lang="en-BE" dirty="0"/>
          </a:p>
        </p:txBody>
      </p:sp>
      <p:sp>
        <p:nvSpPr>
          <p:cNvPr id="65" name="Rectangle 64">
            <a:extLst>
              <a:ext uri="{FF2B5EF4-FFF2-40B4-BE49-F238E27FC236}">
                <a16:creationId xmlns:a16="http://schemas.microsoft.com/office/drawing/2014/main" id="{46DBBAC2-38C1-8367-AEE9-F3857447F175}"/>
              </a:ext>
            </a:extLst>
          </p:cNvPr>
          <p:cNvSpPr/>
          <p:nvPr/>
        </p:nvSpPr>
        <p:spPr>
          <a:xfrm>
            <a:off x="2233830" y="1887437"/>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6" name="Rectangle 65">
            <a:extLst>
              <a:ext uri="{FF2B5EF4-FFF2-40B4-BE49-F238E27FC236}">
                <a16:creationId xmlns:a16="http://schemas.microsoft.com/office/drawing/2014/main" id="{39021F22-2DE5-907F-ECB5-BB92C7858AC5}"/>
              </a:ext>
            </a:extLst>
          </p:cNvPr>
          <p:cNvSpPr/>
          <p:nvPr/>
        </p:nvSpPr>
        <p:spPr>
          <a:xfrm>
            <a:off x="2233830" y="1531179"/>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7" name="Rectangle 66">
            <a:extLst>
              <a:ext uri="{FF2B5EF4-FFF2-40B4-BE49-F238E27FC236}">
                <a16:creationId xmlns:a16="http://schemas.microsoft.com/office/drawing/2014/main" id="{B88287D0-4309-8891-FF34-E40D60413E5C}"/>
              </a:ext>
            </a:extLst>
          </p:cNvPr>
          <p:cNvSpPr/>
          <p:nvPr/>
        </p:nvSpPr>
        <p:spPr>
          <a:xfrm>
            <a:off x="2233830" y="117492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8" name="Rectangle 67">
            <a:extLst>
              <a:ext uri="{FF2B5EF4-FFF2-40B4-BE49-F238E27FC236}">
                <a16:creationId xmlns:a16="http://schemas.microsoft.com/office/drawing/2014/main" id="{A4CBA996-60CA-2671-FE3C-D31F40175F74}"/>
              </a:ext>
            </a:extLst>
          </p:cNvPr>
          <p:cNvSpPr/>
          <p:nvPr/>
        </p:nvSpPr>
        <p:spPr>
          <a:xfrm>
            <a:off x="743931" y="3317359"/>
            <a:ext cx="2809590"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Car</a:t>
            </a:r>
          </a:p>
        </p:txBody>
      </p:sp>
      <p:sp>
        <p:nvSpPr>
          <p:cNvPr id="69" name="Rectangle 68">
            <a:extLst>
              <a:ext uri="{FF2B5EF4-FFF2-40B4-BE49-F238E27FC236}">
                <a16:creationId xmlns:a16="http://schemas.microsoft.com/office/drawing/2014/main" id="{A3322C31-8548-A6FE-2F70-462057B68C5A}"/>
              </a:ext>
            </a:extLst>
          </p:cNvPr>
          <p:cNvSpPr/>
          <p:nvPr/>
        </p:nvSpPr>
        <p:spPr>
          <a:xfrm>
            <a:off x="743929" y="3750807"/>
            <a:ext cx="73515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70" name="Rectangle 69">
            <a:extLst>
              <a:ext uri="{FF2B5EF4-FFF2-40B4-BE49-F238E27FC236}">
                <a16:creationId xmlns:a16="http://schemas.microsoft.com/office/drawing/2014/main" id="{CBE38CAC-ABC3-6D80-995A-A26DD7BF06C5}"/>
              </a:ext>
            </a:extLst>
          </p:cNvPr>
          <p:cNvSpPr/>
          <p:nvPr/>
        </p:nvSpPr>
        <p:spPr>
          <a:xfrm>
            <a:off x="1483816" y="3750807"/>
            <a:ext cx="924723"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71" name="Rectangle 70">
            <a:extLst>
              <a:ext uri="{FF2B5EF4-FFF2-40B4-BE49-F238E27FC236}">
                <a16:creationId xmlns:a16="http://schemas.microsoft.com/office/drawing/2014/main" id="{51EA5E32-AA42-5CBF-768F-1EECEB7C123D}"/>
              </a:ext>
            </a:extLst>
          </p:cNvPr>
          <p:cNvSpPr/>
          <p:nvPr/>
        </p:nvSpPr>
        <p:spPr>
          <a:xfrm>
            <a:off x="2408502" y="3751828"/>
            <a:ext cx="114501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72" name="Rectangle 71">
            <a:extLst>
              <a:ext uri="{FF2B5EF4-FFF2-40B4-BE49-F238E27FC236}">
                <a16:creationId xmlns:a16="http://schemas.microsoft.com/office/drawing/2014/main" id="{453FF5F8-DC75-1DEF-044E-711CD2BE5ADC}"/>
              </a:ext>
            </a:extLst>
          </p:cNvPr>
          <p:cNvSpPr/>
          <p:nvPr/>
        </p:nvSpPr>
        <p:spPr>
          <a:xfrm>
            <a:off x="743892" y="4461280"/>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73" name="Rectangle 72">
            <a:extLst>
              <a:ext uri="{FF2B5EF4-FFF2-40B4-BE49-F238E27FC236}">
                <a16:creationId xmlns:a16="http://schemas.microsoft.com/office/drawing/2014/main" id="{543323C6-FFB7-9D73-1A2B-921A6C3744C1}"/>
              </a:ext>
            </a:extLst>
          </p:cNvPr>
          <p:cNvSpPr/>
          <p:nvPr/>
        </p:nvSpPr>
        <p:spPr>
          <a:xfrm>
            <a:off x="1483816" y="4461280"/>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brand</a:t>
            </a:r>
          </a:p>
        </p:txBody>
      </p:sp>
      <p:sp>
        <p:nvSpPr>
          <p:cNvPr id="74" name="Rectangle 73">
            <a:extLst>
              <a:ext uri="{FF2B5EF4-FFF2-40B4-BE49-F238E27FC236}">
                <a16:creationId xmlns:a16="http://schemas.microsoft.com/office/drawing/2014/main" id="{CF640871-213A-A6B7-9B10-34BBD9AC957D}"/>
              </a:ext>
            </a:extLst>
          </p:cNvPr>
          <p:cNvSpPr/>
          <p:nvPr/>
        </p:nvSpPr>
        <p:spPr>
          <a:xfrm>
            <a:off x="2408539" y="4462301"/>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75" name="Rectangle 74">
            <a:extLst>
              <a:ext uri="{FF2B5EF4-FFF2-40B4-BE49-F238E27FC236}">
                <a16:creationId xmlns:a16="http://schemas.microsoft.com/office/drawing/2014/main" id="{00900953-F29B-ED42-CC8E-0EC98A9503CB}"/>
              </a:ext>
            </a:extLst>
          </p:cNvPr>
          <p:cNvSpPr/>
          <p:nvPr/>
        </p:nvSpPr>
        <p:spPr>
          <a:xfrm>
            <a:off x="743892" y="4817538"/>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76" name="Rectangle 75">
            <a:extLst>
              <a:ext uri="{FF2B5EF4-FFF2-40B4-BE49-F238E27FC236}">
                <a16:creationId xmlns:a16="http://schemas.microsoft.com/office/drawing/2014/main" id="{69608F16-7A6B-90CE-F0C3-CC51FAC4233F}"/>
              </a:ext>
            </a:extLst>
          </p:cNvPr>
          <p:cNvSpPr/>
          <p:nvPr/>
        </p:nvSpPr>
        <p:spPr>
          <a:xfrm>
            <a:off x="1483816" y="4817538"/>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price</a:t>
            </a:r>
          </a:p>
        </p:txBody>
      </p:sp>
      <p:sp>
        <p:nvSpPr>
          <p:cNvPr id="77" name="Rectangle 76">
            <a:extLst>
              <a:ext uri="{FF2B5EF4-FFF2-40B4-BE49-F238E27FC236}">
                <a16:creationId xmlns:a16="http://schemas.microsoft.com/office/drawing/2014/main" id="{8BC9D6E2-7506-19BA-111C-E7818E72A45E}"/>
              </a:ext>
            </a:extLst>
          </p:cNvPr>
          <p:cNvSpPr/>
          <p:nvPr/>
        </p:nvSpPr>
        <p:spPr>
          <a:xfrm>
            <a:off x="2408539" y="4818559"/>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78" name="Rectangle 77">
            <a:extLst>
              <a:ext uri="{FF2B5EF4-FFF2-40B4-BE49-F238E27FC236}">
                <a16:creationId xmlns:a16="http://schemas.microsoft.com/office/drawing/2014/main" id="{E6B8F9DB-86BE-5EDF-EE98-70820ABC20F4}"/>
              </a:ext>
            </a:extLst>
          </p:cNvPr>
          <p:cNvSpPr/>
          <p:nvPr/>
        </p:nvSpPr>
        <p:spPr>
          <a:xfrm>
            <a:off x="743892" y="4107064"/>
            <a:ext cx="73519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79" name="Rectangle 78">
            <a:extLst>
              <a:ext uri="{FF2B5EF4-FFF2-40B4-BE49-F238E27FC236}">
                <a16:creationId xmlns:a16="http://schemas.microsoft.com/office/drawing/2014/main" id="{FA27CAC5-7BE8-04F2-2014-250AE58ECBD5}"/>
              </a:ext>
            </a:extLst>
          </p:cNvPr>
          <p:cNvSpPr/>
          <p:nvPr/>
        </p:nvSpPr>
        <p:spPr>
          <a:xfrm>
            <a:off x="1483816" y="4107064"/>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owned_by</a:t>
            </a:r>
            <a:r>
              <a:rPr lang="en-US" sz="1200" dirty="0">
                <a:solidFill>
                  <a:srgbClr val="0451A5"/>
                </a:solidFill>
                <a:latin typeface="Consolas" panose="020B0609020204030204" pitchFamily="49" charset="0"/>
              </a:rPr>
              <a:t> </a:t>
            </a:r>
          </a:p>
        </p:txBody>
      </p:sp>
      <p:sp>
        <p:nvSpPr>
          <p:cNvPr id="80" name="Rectangle 79">
            <a:extLst>
              <a:ext uri="{FF2B5EF4-FFF2-40B4-BE49-F238E27FC236}">
                <a16:creationId xmlns:a16="http://schemas.microsoft.com/office/drawing/2014/main" id="{613AB1DA-195F-5ED1-6B1A-FBA9DDEF48D8}"/>
              </a:ext>
            </a:extLst>
          </p:cNvPr>
          <p:cNvSpPr/>
          <p:nvPr/>
        </p:nvSpPr>
        <p:spPr>
          <a:xfrm>
            <a:off x="2408539" y="4108085"/>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foreign_key</a:t>
            </a:r>
            <a:r>
              <a:rPr lang="en-US" sz="1200" dirty="0">
                <a:solidFill>
                  <a:srgbClr val="0451A5"/>
                </a:solidFill>
                <a:latin typeface="Consolas" panose="020B0609020204030204" pitchFamily="49" charset="0"/>
              </a:rPr>
              <a:t> </a:t>
            </a:r>
          </a:p>
        </p:txBody>
      </p:sp>
      <p:sp>
        <p:nvSpPr>
          <p:cNvPr id="81" name="Rectangle 80">
            <a:extLst>
              <a:ext uri="{FF2B5EF4-FFF2-40B4-BE49-F238E27FC236}">
                <a16:creationId xmlns:a16="http://schemas.microsoft.com/office/drawing/2014/main" id="{A40E8288-60D2-4474-A71F-DEA0411A2C29}"/>
              </a:ext>
            </a:extLst>
          </p:cNvPr>
          <p:cNvSpPr/>
          <p:nvPr/>
        </p:nvSpPr>
        <p:spPr>
          <a:xfrm>
            <a:off x="609600" y="385214"/>
            <a:ext cx="2943922"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User</a:t>
            </a:r>
          </a:p>
        </p:txBody>
      </p:sp>
      <p:sp>
        <p:nvSpPr>
          <p:cNvPr id="82" name="Rectangle 81">
            <a:extLst>
              <a:ext uri="{FF2B5EF4-FFF2-40B4-BE49-F238E27FC236}">
                <a16:creationId xmlns:a16="http://schemas.microsoft.com/office/drawing/2014/main" id="{0B380B8F-3F99-FD32-C00E-AF261B23B99F}"/>
              </a:ext>
            </a:extLst>
          </p:cNvPr>
          <p:cNvSpPr/>
          <p:nvPr/>
        </p:nvSpPr>
        <p:spPr>
          <a:xfrm>
            <a:off x="609598" y="818662"/>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rgbClr val="A31515"/>
                </a:solidFill>
                <a:latin typeface="Consolas" panose="020B0609020204030204" pitchFamily="49" charset="0"/>
              </a:rPr>
              <a:t> </a:t>
            </a:r>
          </a:p>
        </p:txBody>
      </p:sp>
      <p:sp>
        <p:nvSpPr>
          <p:cNvPr id="83" name="Rectangle 82">
            <a:extLst>
              <a:ext uri="{FF2B5EF4-FFF2-40B4-BE49-F238E27FC236}">
                <a16:creationId xmlns:a16="http://schemas.microsoft.com/office/drawing/2014/main" id="{696D6FDB-02FE-149E-1BE8-9B57DA438A25}"/>
              </a:ext>
            </a:extLst>
          </p:cNvPr>
          <p:cNvSpPr/>
          <p:nvPr/>
        </p:nvSpPr>
        <p:spPr>
          <a:xfrm>
            <a:off x="1428362" y="818662"/>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84" name="Rectangle 83">
            <a:extLst>
              <a:ext uri="{FF2B5EF4-FFF2-40B4-BE49-F238E27FC236}">
                <a16:creationId xmlns:a16="http://schemas.microsoft.com/office/drawing/2014/main" id="{62F9E69F-A5BD-40D7-D718-C4A4E0614DC8}"/>
              </a:ext>
            </a:extLst>
          </p:cNvPr>
          <p:cNvSpPr/>
          <p:nvPr/>
        </p:nvSpPr>
        <p:spPr>
          <a:xfrm>
            <a:off x="2233830" y="818662"/>
            <a:ext cx="1319692" cy="3562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85" name="Rectangle 84">
            <a:extLst>
              <a:ext uri="{FF2B5EF4-FFF2-40B4-BE49-F238E27FC236}">
                <a16:creationId xmlns:a16="http://schemas.microsoft.com/office/drawing/2014/main" id="{15EED98C-289F-4289-D3F0-C4F2AA728ED9}"/>
              </a:ext>
            </a:extLst>
          </p:cNvPr>
          <p:cNvSpPr/>
          <p:nvPr/>
        </p:nvSpPr>
        <p:spPr>
          <a:xfrm>
            <a:off x="609598" y="117492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86" name="Rectangle 85">
            <a:extLst>
              <a:ext uri="{FF2B5EF4-FFF2-40B4-BE49-F238E27FC236}">
                <a16:creationId xmlns:a16="http://schemas.microsoft.com/office/drawing/2014/main" id="{97905A46-FA3E-65A5-33E1-84F94AEA9BED}"/>
              </a:ext>
            </a:extLst>
          </p:cNvPr>
          <p:cNvSpPr/>
          <p:nvPr/>
        </p:nvSpPr>
        <p:spPr>
          <a:xfrm>
            <a:off x="1428362" y="117492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name</a:t>
            </a:r>
          </a:p>
        </p:txBody>
      </p:sp>
      <p:sp>
        <p:nvSpPr>
          <p:cNvPr id="87" name="Rectangle 86">
            <a:extLst>
              <a:ext uri="{FF2B5EF4-FFF2-40B4-BE49-F238E27FC236}">
                <a16:creationId xmlns:a16="http://schemas.microsoft.com/office/drawing/2014/main" id="{59535D8E-70F4-B95A-8021-6E40A133845C}"/>
              </a:ext>
            </a:extLst>
          </p:cNvPr>
          <p:cNvSpPr/>
          <p:nvPr/>
        </p:nvSpPr>
        <p:spPr>
          <a:xfrm>
            <a:off x="609598" y="1531179"/>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88" name="Rectangle 87">
            <a:extLst>
              <a:ext uri="{FF2B5EF4-FFF2-40B4-BE49-F238E27FC236}">
                <a16:creationId xmlns:a16="http://schemas.microsoft.com/office/drawing/2014/main" id="{78D29AC2-F2E1-A63A-CC36-0EDD2E5597BD}"/>
              </a:ext>
            </a:extLst>
          </p:cNvPr>
          <p:cNvSpPr/>
          <p:nvPr/>
        </p:nvSpPr>
        <p:spPr>
          <a:xfrm>
            <a:off x="1428362" y="1531179"/>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surname</a:t>
            </a:r>
          </a:p>
        </p:txBody>
      </p:sp>
      <p:sp>
        <p:nvSpPr>
          <p:cNvPr id="89" name="Rectangle 88">
            <a:extLst>
              <a:ext uri="{FF2B5EF4-FFF2-40B4-BE49-F238E27FC236}">
                <a16:creationId xmlns:a16="http://schemas.microsoft.com/office/drawing/2014/main" id="{043C1EC1-6E1D-EECF-E8EE-492E538A7DD5}"/>
              </a:ext>
            </a:extLst>
          </p:cNvPr>
          <p:cNvSpPr/>
          <p:nvPr/>
        </p:nvSpPr>
        <p:spPr>
          <a:xfrm>
            <a:off x="609598" y="1887437"/>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90" name="Rectangle 89">
            <a:extLst>
              <a:ext uri="{FF2B5EF4-FFF2-40B4-BE49-F238E27FC236}">
                <a16:creationId xmlns:a16="http://schemas.microsoft.com/office/drawing/2014/main" id="{EEC8788A-13F2-BFEE-7CD8-1D2221EE700A}"/>
              </a:ext>
            </a:extLst>
          </p:cNvPr>
          <p:cNvSpPr/>
          <p:nvPr/>
        </p:nvSpPr>
        <p:spPr>
          <a:xfrm>
            <a:off x="1428362" y="1887437"/>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age</a:t>
            </a:r>
          </a:p>
        </p:txBody>
      </p:sp>
      <p:sp>
        <p:nvSpPr>
          <p:cNvPr id="91" name="Rectangle 90">
            <a:extLst>
              <a:ext uri="{FF2B5EF4-FFF2-40B4-BE49-F238E27FC236}">
                <a16:creationId xmlns:a16="http://schemas.microsoft.com/office/drawing/2014/main" id="{85304D62-C8CD-1C02-212A-265579435028}"/>
              </a:ext>
            </a:extLst>
          </p:cNvPr>
          <p:cNvSpPr/>
          <p:nvPr/>
        </p:nvSpPr>
        <p:spPr>
          <a:xfrm>
            <a:off x="609597" y="224429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92" name="Rectangle 91">
            <a:extLst>
              <a:ext uri="{FF2B5EF4-FFF2-40B4-BE49-F238E27FC236}">
                <a16:creationId xmlns:a16="http://schemas.microsoft.com/office/drawing/2014/main" id="{9111F2A9-088D-F7E3-7DEC-DCF7B78C88FD}"/>
              </a:ext>
            </a:extLst>
          </p:cNvPr>
          <p:cNvSpPr/>
          <p:nvPr/>
        </p:nvSpPr>
        <p:spPr>
          <a:xfrm>
            <a:off x="1428361" y="224429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email</a:t>
            </a:r>
          </a:p>
        </p:txBody>
      </p:sp>
      <p:sp>
        <p:nvSpPr>
          <p:cNvPr id="93" name="Rectangle 92">
            <a:extLst>
              <a:ext uri="{FF2B5EF4-FFF2-40B4-BE49-F238E27FC236}">
                <a16:creationId xmlns:a16="http://schemas.microsoft.com/office/drawing/2014/main" id="{039121BA-3AC3-2525-A139-AC9E1AFE7C46}"/>
              </a:ext>
            </a:extLst>
          </p:cNvPr>
          <p:cNvSpPr/>
          <p:nvPr/>
        </p:nvSpPr>
        <p:spPr>
          <a:xfrm>
            <a:off x="2233829" y="224429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unique_key</a:t>
            </a:r>
            <a:endParaRPr lang="en-US" sz="1200" dirty="0">
              <a:solidFill>
                <a:srgbClr val="0451A5"/>
              </a:solidFill>
              <a:latin typeface="Consolas" panose="020B0609020204030204" pitchFamily="49" charset="0"/>
            </a:endParaRPr>
          </a:p>
        </p:txBody>
      </p:sp>
      <p:sp>
        <p:nvSpPr>
          <p:cNvPr id="94" name="TextBox 93">
            <a:extLst>
              <a:ext uri="{FF2B5EF4-FFF2-40B4-BE49-F238E27FC236}">
                <a16:creationId xmlns:a16="http://schemas.microsoft.com/office/drawing/2014/main" id="{E1DADF5A-5115-1F3D-6D68-4D80B9A59162}"/>
              </a:ext>
            </a:extLst>
          </p:cNvPr>
          <p:cNvSpPr txBox="1"/>
          <p:nvPr/>
        </p:nvSpPr>
        <p:spPr>
          <a:xfrm>
            <a:off x="2205013" y="2815243"/>
            <a:ext cx="1034257" cy="276999"/>
          </a:xfrm>
          <a:prstGeom prst="rect">
            <a:avLst/>
          </a:prstGeom>
          <a:noFill/>
        </p:spPr>
        <p:txBody>
          <a:bodyPr wrap="none" rtlCol="0">
            <a:spAutoFit/>
          </a:bodyPr>
          <a:lstStyle/>
          <a:p>
            <a:r>
              <a:rPr lang="en-US" sz="1200" dirty="0">
                <a:latin typeface="Consolas" panose="020B0609020204030204" pitchFamily="49" charset="0"/>
              </a:rPr>
              <a:t>Owns a car</a:t>
            </a:r>
          </a:p>
        </p:txBody>
      </p:sp>
      <p:cxnSp>
        <p:nvCxnSpPr>
          <p:cNvPr id="95" name="Straight Connector 94">
            <a:extLst>
              <a:ext uri="{FF2B5EF4-FFF2-40B4-BE49-F238E27FC236}">
                <a16:creationId xmlns:a16="http://schemas.microsoft.com/office/drawing/2014/main" id="{C2DD66E1-412F-8154-9AB6-590C73195515}"/>
              </a:ext>
            </a:extLst>
          </p:cNvPr>
          <p:cNvCxnSpPr>
            <a:cxnSpLocks/>
            <a:endCxn id="68" idx="0"/>
          </p:cNvCxnSpPr>
          <p:nvPr/>
        </p:nvCxnSpPr>
        <p:spPr>
          <a:xfrm>
            <a:off x="2148726" y="2600550"/>
            <a:ext cx="0" cy="7168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AF6EF95-2A2D-F9EC-D2C0-9170E3217A5D}"/>
              </a:ext>
            </a:extLst>
          </p:cNvPr>
          <p:cNvSpPr txBox="1"/>
          <p:nvPr/>
        </p:nvSpPr>
        <p:spPr>
          <a:xfrm>
            <a:off x="4958316" y="1174921"/>
            <a:ext cx="6096000" cy="2308324"/>
          </a:xfrm>
          <a:prstGeom prst="rect">
            <a:avLst/>
          </a:prstGeom>
          <a:noFill/>
          <a:ln>
            <a:solidFill>
              <a:schemeClr val="tx1"/>
            </a:solidFill>
          </a:ln>
        </p:spPr>
        <p:txBody>
          <a:bodyPr wrap="square">
            <a:spAutoFit/>
          </a:bodyPr>
          <a:lstStyle/>
          <a:p>
            <a:r>
              <a:rPr lang="en-GB" sz="1200" b="0" dirty="0" err="1">
                <a:solidFill>
                  <a:srgbClr val="800000"/>
                </a:solidFill>
                <a:effectLst/>
                <a:latin typeface="Menlo" panose="020B0609030804020204" pitchFamily="49" charset="0"/>
              </a:rPr>
              <a:t>MyService-db</a:t>
            </a:r>
            <a:r>
              <a:rPr lang="en-GB" sz="1200" b="0" dirty="0">
                <a:solidFill>
                  <a:srgbClr val="000000"/>
                </a:solidFill>
                <a:effectLst/>
                <a:latin typeface="Menlo" panose="020B0609030804020204" pitchFamily="49" charset="0"/>
              </a:rPr>
              <a:t>:</a:t>
            </a:r>
          </a:p>
          <a:p>
            <a:r>
              <a:rPr lang="en-GB" sz="1200" dirty="0">
                <a:solidFill>
                  <a:srgbClr val="800000"/>
                </a:solidFill>
                <a:latin typeface="Menlo" panose="020B0609030804020204" pitchFamily="49" charset="0"/>
              </a:rPr>
              <a:t>    </a:t>
            </a:r>
            <a:r>
              <a:rPr lang="en-GB" sz="1200" b="0" dirty="0">
                <a:solidFill>
                  <a:srgbClr val="800000"/>
                </a:solidFill>
                <a:effectLst/>
                <a:latin typeface="Menlo" panose="020B0609030804020204" pitchFamily="49" charset="0"/>
              </a:rPr>
              <a:t>image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postgres:13-alpine</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a:t>
            </a:r>
            <a:r>
              <a:rPr lang="en-GB" sz="1200" b="0" dirty="0" err="1">
                <a:solidFill>
                  <a:srgbClr val="800000"/>
                </a:solidFill>
                <a:effectLst/>
                <a:latin typeface="Menlo" panose="020B0609030804020204" pitchFamily="49" charset="0"/>
              </a:rPr>
              <a:t>container_name</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MyService-db</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restart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always</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POSTGRES_USER</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POSTGRES_PASSWORD</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ports</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5432:5432</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volumes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MyService</a:t>
            </a:r>
            <a:r>
              <a:rPr lang="en-GB" sz="1200" b="0" dirty="0">
                <a:solidFill>
                  <a:srgbClr val="A31515"/>
                </a:solidFill>
                <a:effectLst/>
                <a:latin typeface="Menlo" panose="020B0609030804020204" pitchFamily="49" charset="0"/>
              </a:rPr>
              <a:t>-data:/var/lib/</a:t>
            </a:r>
            <a:r>
              <a:rPr lang="en-GB" sz="1200" b="0" dirty="0" err="1">
                <a:solidFill>
                  <a:srgbClr val="A31515"/>
                </a:solidFill>
                <a:effectLst/>
                <a:latin typeface="Menlo" panose="020B0609030804020204" pitchFamily="49" charset="0"/>
              </a:rPr>
              <a:t>postgresql</a:t>
            </a:r>
            <a:r>
              <a:rPr lang="en-GB" sz="1200" b="0" dirty="0">
                <a:solidFill>
                  <a:srgbClr val="A31515"/>
                </a:solidFill>
                <a:effectLst/>
                <a:latin typeface="Menlo" panose="020B0609030804020204" pitchFamily="49" charset="0"/>
              </a:rPr>
              <a:t>/data"</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 </a:t>
            </a:r>
            <a:r>
              <a:rPr lang="en-GB" sz="1200" b="0" dirty="0">
                <a:solidFill>
                  <a:srgbClr val="A31515"/>
                </a:solidFill>
                <a:effectLst/>
                <a:latin typeface="Menlo" panose="020B0609030804020204" pitchFamily="49" charset="0"/>
              </a:rPr>
              <a:t>"./docker/</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/01.sql:/docker-</a:t>
            </a:r>
            <a:r>
              <a:rPr lang="en-GB" sz="1200" b="0" dirty="0" err="1">
                <a:solidFill>
                  <a:srgbClr val="A31515"/>
                </a:solidFill>
                <a:effectLst/>
                <a:latin typeface="Menlo" panose="020B0609030804020204" pitchFamily="49" charset="0"/>
              </a:rPr>
              <a:t>entrypoint</a:t>
            </a:r>
            <a:r>
              <a:rPr lang="en-GB" sz="1200" b="0" dirty="0">
                <a:solidFill>
                  <a:srgbClr val="A31515"/>
                </a:solidFill>
                <a:effectLst/>
                <a:latin typeface="Menlo" panose="020B0609030804020204" pitchFamily="49" charset="0"/>
              </a:rPr>
              <a:t>-          	  </a:t>
            </a:r>
            <a:r>
              <a:rPr lang="en-GB" sz="1200" b="0" dirty="0" err="1">
                <a:solidFill>
                  <a:srgbClr val="A31515"/>
                </a:solidFill>
                <a:effectLst/>
                <a:latin typeface="Menlo" panose="020B0609030804020204" pitchFamily="49" charset="0"/>
              </a:rPr>
              <a:t>initdb.d</a:t>
            </a:r>
            <a:r>
              <a:rPr lang="en-GB" sz="1200" b="0" dirty="0">
                <a:solidFill>
                  <a:srgbClr val="A31515"/>
                </a:solidFill>
                <a:effectLst/>
                <a:latin typeface="Menlo" panose="020B0609030804020204" pitchFamily="49" charset="0"/>
              </a:rPr>
              <a:t>/01_db.sql"</a:t>
            </a:r>
            <a:endParaRPr lang="en-GB" sz="1200" b="0" dirty="0">
              <a:solidFill>
                <a:srgbClr val="000000"/>
              </a:solidFill>
              <a:effectLst/>
              <a:latin typeface="Menlo" panose="020B0609030804020204" pitchFamily="49" charset="0"/>
            </a:endParaRPr>
          </a:p>
        </p:txBody>
      </p:sp>
      <p:sp>
        <p:nvSpPr>
          <p:cNvPr id="105" name="TextBox 104">
            <a:extLst>
              <a:ext uri="{FF2B5EF4-FFF2-40B4-BE49-F238E27FC236}">
                <a16:creationId xmlns:a16="http://schemas.microsoft.com/office/drawing/2014/main" id="{CE5BDEF8-BB7C-7273-CF1D-767535964C76}"/>
              </a:ext>
            </a:extLst>
          </p:cNvPr>
          <p:cNvSpPr txBox="1"/>
          <p:nvPr/>
        </p:nvSpPr>
        <p:spPr>
          <a:xfrm>
            <a:off x="7617905" y="2777741"/>
            <a:ext cx="3875315" cy="1015663"/>
          </a:xfrm>
          <a:prstGeom prst="rect">
            <a:avLst/>
          </a:prstGeom>
          <a:solidFill>
            <a:schemeClr val="bg1"/>
          </a:solidFill>
          <a:ln>
            <a:solidFill>
              <a:schemeClr val="tx1"/>
            </a:solidFill>
          </a:ln>
        </p:spPr>
        <p:txBody>
          <a:bodyPr wrap="square">
            <a:spAutoFit/>
          </a:bodyPr>
          <a:lstStyle/>
          <a:p>
            <a:endParaRPr lang="en-GB" sz="1200" b="0" dirty="0">
              <a:solidFill>
                <a:srgbClr val="0000FF"/>
              </a:solidFill>
              <a:effectLst/>
              <a:latin typeface="Menlo" panose="020B0609030804020204" pitchFamily="49" charset="0"/>
            </a:endParaRPr>
          </a:p>
          <a:p>
            <a:r>
              <a:rPr lang="en-GB" sz="1200" b="0" dirty="0">
                <a:solidFill>
                  <a:srgbClr val="0000FF"/>
                </a:solidFill>
                <a:effectLst/>
                <a:latin typeface="Menlo" panose="020B0609030804020204" pitchFamily="49" charset="0"/>
              </a:rPr>
              <a:t>DROP</a:t>
            </a:r>
            <a:r>
              <a:rPr lang="en-GB" sz="1200" b="0" dirty="0">
                <a:solidFill>
                  <a:srgbClr val="000000"/>
                </a:solidFill>
                <a:effectLst/>
                <a:latin typeface="Menlo" panose="020B0609030804020204" pitchFamily="49" charset="0"/>
              </a:rPr>
              <a:t> DATABASE IF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my_service_db</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br>
              <a:rPr lang="en-GB" sz="1200" b="0" dirty="0">
                <a:solidFill>
                  <a:srgbClr val="000000"/>
                </a:solidFill>
                <a:effectLst/>
                <a:latin typeface="Menlo" panose="020B0609030804020204" pitchFamily="49" charset="0"/>
              </a:rPr>
            </a:br>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DATABASE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my_service_db</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endParaRPr lang="en-GB" sz="1200" b="0" dirty="0">
              <a:solidFill>
                <a:srgbClr val="000000"/>
              </a:solidFill>
              <a:effectLst/>
              <a:latin typeface="Menlo" panose="020B0609030804020204" pitchFamily="49" charset="0"/>
            </a:endParaRPr>
          </a:p>
        </p:txBody>
      </p:sp>
      <p:sp>
        <p:nvSpPr>
          <p:cNvPr id="106" name="TextBox 105">
            <a:extLst>
              <a:ext uri="{FF2B5EF4-FFF2-40B4-BE49-F238E27FC236}">
                <a16:creationId xmlns:a16="http://schemas.microsoft.com/office/drawing/2014/main" id="{2C318D69-A3C1-1130-FF75-2097CD0909A9}"/>
              </a:ext>
            </a:extLst>
          </p:cNvPr>
          <p:cNvSpPr txBox="1"/>
          <p:nvPr/>
        </p:nvSpPr>
        <p:spPr>
          <a:xfrm>
            <a:off x="4440680" y="3432543"/>
            <a:ext cx="3785089" cy="1384995"/>
          </a:xfrm>
          <a:prstGeom prst="rect">
            <a:avLst/>
          </a:prstGeom>
          <a:solidFill>
            <a:schemeClr val="bg1"/>
          </a:solidFill>
          <a:ln>
            <a:solidFill>
              <a:schemeClr val="tx1"/>
            </a:solidFill>
          </a:ln>
        </p:spPr>
        <p:txBody>
          <a:bodyPr wrap="square">
            <a:spAutoFit/>
          </a:bodyPr>
          <a:lstStyle/>
          <a:p>
            <a:r>
              <a:rPr lang="en-GB" sz="1200" b="0">
                <a:solidFill>
                  <a:srgbClr val="0000FF"/>
                </a:solidFill>
                <a:effectLst/>
                <a:latin typeface="Menlo" panose="020B0609030804020204" pitchFamily="49" charset="0"/>
              </a:rPr>
              <a:t>CREATE</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TABLE</a:t>
            </a:r>
            <a:r>
              <a:rPr lang="en-GB" sz="1200" b="0">
                <a:solidFill>
                  <a:srgbClr val="000000"/>
                </a:solidFill>
                <a:effectLst/>
                <a:latin typeface="Menlo" panose="020B0609030804020204" pitchFamily="49" charset="0"/>
              </a:rPr>
              <a:t> IF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EXISTS</a:t>
            </a:r>
            <a:r>
              <a:rPr lang="en-GB" sz="1200" b="0">
                <a:solidFill>
                  <a:srgbClr val="000000"/>
                </a:solidFill>
                <a:effectLst/>
                <a:latin typeface="Menlo" panose="020B0609030804020204" pitchFamily="49" charset="0"/>
              </a:rPr>
              <a:t> users (</a:t>
            </a:r>
          </a:p>
          <a:p>
            <a:r>
              <a:rPr lang="en-GB" sz="1200" b="0">
                <a:solidFill>
                  <a:srgbClr val="000000"/>
                </a:solidFill>
                <a:effectLst/>
                <a:latin typeface="Menlo" panose="020B0609030804020204" pitchFamily="49" charset="0"/>
              </a:rPr>
              <a:t>age </a:t>
            </a:r>
            <a:r>
              <a:rPr lang="en-GB" sz="1200" b="0">
                <a:solidFill>
                  <a:srgbClr val="0000FF"/>
                </a:solidFill>
                <a:effectLst/>
                <a:latin typeface="Menlo" panose="020B0609030804020204" pitchFamily="49" charset="0"/>
              </a:rPr>
              <a:t>INT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00"/>
                </a:solidFill>
                <a:effectLst/>
                <a:latin typeface="Menlo" panose="020B0609030804020204" pitchFamily="49" charset="0"/>
              </a:rPr>
              <a:t>email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FF"/>
                </a:solidFill>
                <a:effectLst/>
                <a:latin typeface="Menlo" panose="020B0609030804020204" pitchFamily="49" charset="0"/>
              </a:rPr>
              <a:t>id</a:t>
            </a:r>
            <a:r>
              <a:rPr lang="en-GB" sz="1200" b="0">
                <a:solidFill>
                  <a:srgbClr val="000000"/>
                </a:solidFill>
                <a:effectLst/>
                <a:latin typeface="Menlo" panose="020B0609030804020204" pitchFamily="49" charset="0"/>
              </a:rPr>
              <a:t> UUID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FF"/>
                </a:solidFill>
                <a:effectLst/>
                <a:latin typeface="Menlo" panose="020B0609030804020204" pitchFamily="49" charset="0"/>
              </a:rPr>
              <a:t>name</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00"/>
                </a:solidFill>
                <a:effectLst/>
                <a:latin typeface="Menlo" panose="020B0609030804020204" pitchFamily="49" charset="0"/>
              </a:rPr>
              <a:t>surname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endParaRPr lang="en-GB" sz="1200" b="0">
              <a:solidFill>
                <a:srgbClr val="000000"/>
              </a:solidFill>
              <a:effectLst/>
              <a:latin typeface="Menlo" panose="020B0609030804020204" pitchFamily="49" charset="0"/>
            </a:endParaRPr>
          </a:p>
          <a:p>
            <a:r>
              <a:rPr lang="en-GB" sz="1200" b="0">
                <a:solidFill>
                  <a:srgbClr val="000000"/>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p:txBody>
      </p:sp>
      <p:sp>
        <p:nvSpPr>
          <p:cNvPr id="107" name="TextBox 106">
            <a:extLst>
              <a:ext uri="{FF2B5EF4-FFF2-40B4-BE49-F238E27FC236}">
                <a16:creationId xmlns:a16="http://schemas.microsoft.com/office/drawing/2014/main" id="{6159B5E1-21B3-FC66-035C-28BE6249D903}"/>
              </a:ext>
            </a:extLst>
          </p:cNvPr>
          <p:cNvSpPr txBox="1"/>
          <p:nvPr/>
        </p:nvSpPr>
        <p:spPr>
          <a:xfrm>
            <a:off x="7663019" y="4381865"/>
            <a:ext cx="3785089" cy="1015663"/>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TABLE</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cars (</a:t>
            </a:r>
          </a:p>
          <a:p>
            <a:r>
              <a:rPr lang="en-GB" sz="1200" b="0" dirty="0">
                <a:solidFill>
                  <a:srgbClr val="000000"/>
                </a:solidFill>
                <a:effectLst/>
                <a:latin typeface="Menlo" panose="020B0609030804020204" pitchFamily="49" charset="0"/>
              </a:rPr>
              <a:t>brand </a:t>
            </a:r>
            <a:r>
              <a:rPr lang="en-GB" sz="1200" b="0" dirty="0">
                <a:solidFill>
                  <a:srgbClr val="0000FF"/>
                </a:solidFill>
                <a:effectLst/>
                <a:latin typeface="Menlo" panose="020B0609030804020204" pitchFamily="49" charset="0"/>
              </a:rPr>
              <a:t>VARCHAR</a:t>
            </a:r>
            <a:r>
              <a:rPr lang="en-GB" sz="1200" b="0" dirty="0">
                <a:solidFill>
                  <a:srgbClr val="000000"/>
                </a:solidFill>
                <a:effectLst/>
                <a:latin typeface="Menlo" panose="020B0609030804020204" pitchFamily="49" charset="0"/>
              </a:rPr>
              <a:t>(</a:t>
            </a:r>
            <a:r>
              <a:rPr lang="en-GB" sz="1200" b="0" dirty="0">
                <a:solidFill>
                  <a:srgbClr val="098658"/>
                </a:solidFill>
                <a:effectLst/>
                <a:latin typeface="Menlo" panose="020B0609030804020204" pitchFamily="49" charset="0"/>
              </a:rPr>
              <a:t>255</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id</a:t>
            </a:r>
            <a:r>
              <a:rPr lang="en-GB" sz="1200" b="0" dirty="0">
                <a:solidFill>
                  <a:srgbClr val="000000"/>
                </a:solidFill>
                <a:effectLst/>
                <a:latin typeface="Menlo" panose="020B0609030804020204" pitchFamily="49" charset="0"/>
              </a:rPr>
              <a:t> UUID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r>
              <a:rPr lang="en-GB" sz="1200" b="0" dirty="0">
                <a:solidFill>
                  <a:srgbClr val="000000"/>
                </a:solidFill>
                <a:effectLst/>
                <a:latin typeface="Menlo" panose="020B0609030804020204" pitchFamily="49" charset="0"/>
              </a:rPr>
              <a:t>, </a:t>
            </a:r>
          </a:p>
          <a:p>
            <a:r>
              <a:rPr lang="en-GB" sz="1200" b="0" dirty="0" err="1">
                <a:solidFill>
                  <a:srgbClr val="000000"/>
                </a:solidFill>
                <a:effectLst/>
                <a:latin typeface="Menlo" panose="020B0609030804020204" pitchFamily="49" charset="0"/>
              </a:rPr>
              <a:t>owned_by</a:t>
            </a:r>
            <a:r>
              <a:rPr lang="en-GB" sz="1200" b="0" dirty="0">
                <a:solidFill>
                  <a:srgbClr val="000000"/>
                </a:solidFill>
                <a:effectLst/>
                <a:latin typeface="Menlo" panose="020B0609030804020204" pitchFamily="49" charset="0"/>
              </a:rPr>
              <a:t> UUID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a:t>
            </a:r>
          </a:p>
        </p:txBody>
      </p:sp>
      <p:sp>
        <p:nvSpPr>
          <p:cNvPr id="109" name="TextBox 108">
            <a:extLst>
              <a:ext uri="{FF2B5EF4-FFF2-40B4-BE49-F238E27FC236}">
                <a16:creationId xmlns:a16="http://schemas.microsoft.com/office/drawing/2014/main" id="{92D7FB4F-6AF1-F2CA-F844-B0F0E26C07F6}"/>
              </a:ext>
            </a:extLst>
          </p:cNvPr>
          <p:cNvSpPr txBox="1"/>
          <p:nvPr/>
        </p:nvSpPr>
        <p:spPr>
          <a:xfrm>
            <a:off x="3727860" y="4817538"/>
            <a:ext cx="6096000" cy="1384995"/>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users_name_index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t>
            </a:r>
            <a:r>
              <a:rPr lang="en-GB" sz="1200" b="0" dirty="0">
                <a:solidFill>
                  <a:srgbClr val="0000FF"/>
                </a:solidFill>
                <a:effectLst/>
                <a:latin typeface="Menlo" panose="020B0609030804020204" pitchFamily="49" charset="0"/>
              </a:rPr>
              <a:t>name</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users_age_index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(age);</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users_surname_index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t>
            </a:r>
            <a:r>
              <a:rPr lang="en-GB" sz="1200" b="0" dirty="0" err="1">
                <a:solidFill>
                  <a:srgbClr val="0000FF"/>
                </a:solidFill>
                <a:effectLst/>
                <a:latin typeface="Menlo" panose="020B0609030804020204" pitchFamily="49" charset="0"/>
              </a:rPr>
              <a:t>name</a:t>
            </a:r>
            <a:r>
              <a:rPr lang="en-GB" sz="1200" b="0" dirty="0" err="1">
                <a:solidFill>
                  <a:srgbClr val="000000"/>
                </a:solidFill>
                <a:effectLst/>
                <a:latin typeface="Menlo" panose="020B0609030804020204" pitchFamily="49" charset="0"/>
              </a:rPr>
              <a:t>,surname</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users_email_index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(email);</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UNIQUE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unique_email_index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(email);</a:t>
            </a:r>
          </a:p>
        </p:txBody>
      </p:sp>
      <p:sp>
        <p:nvSpPr>
          <p:cNvPr id="113" name="TextBox 112">
            <a:extLst>
              <a:ext uri="{FF2B5EF4-FFF2-40B4-BE49-F238E27FC236}">
                <a16:creationId xmlns:a16="http://schemas.microsoft.com/office/drawing/2014/main" id="{3287F186-1E68-0DDA-E238-534F694BB5CF}"/>
              </a:ext>
            </a:extLst>
          </p:cNvPr>
          <p:cNvSpPr txBox="1"/>
          <p:nvPr/>
        </p:nvSpPr>
        <p:spPr>
          <a:xfrm>
            <a:off x="5146430" y="2852553"/>
            <a:ext cx="2471475" cy="1015663"/>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struct</a:t>
            </a:r>
            <a:r>
              <a:rPr lang="en-GB" sz="1200" b="0" dirty="0">
                <a:solidFill>
                  <a:srgbClr val="000000"/>
                </a:solidFill>
                <a:effectLst/>
                <a:latin typeface="Menlo" panose="020B0609030804020204" pitchFamily="49" charset="0"/>
              </a:rPr>
              <a:t> Car {</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brand: String,</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id: </a:t>
            </a:r>
            <a:r>
              <a:rPr lang="en-GB" sz="1200" b="0" dirty="0" err="1">
                <a:solidFill>
                  <a:srgbClr val="000000"/>
                </a:solidFill>
                <a:effectLst/>
                <a:latin typeface="Menlo" panose="020B0609030804020204" pitchFamily="49" charset="0"/>
              </a:rPr>
              <a:t>Uuid</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owned_by</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Uuid</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a:t>
            </a:r>
          </a:p>
        </p:txBody>
      </p:sp>
      <p:sp>
        <p:nvSpPr>
          <p:cNvPr id="115" name="TextBox 114">
            <a:extLst>
              <a:ext uri="{FF2B5EF4-FFF2-40B4-BE49-F238E27FC236}">
                <a16:creationId xmlns:a16="http://schemas.microsoft.com/office/drawing/2014/main" id="{4600BB3E-6DB7-3807-3B70-C096F76600C4}"/>
              </a:ext>
            </a:extLst>
          </p:cNvPr>
          <p:cNvSpPr txBox="1"/>
          <p:nvPr/>
        </p:nvSpPr>
        <p:spPr>
          <a:xfrm>
            <a:off x="7540387" y="1663612"/>
            <a:ext cx="2446600" cy="1384995"/>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struct</a:t>
            </a:r>
            <a:r>
              <a:rPr lang="en-GB" sz="1200" b="0" dirty="0">
                <a:solidFill>
                  <a:srgbClr val="000000"/>
                </a:solidFill>
                <a:effectLst/>
                <a:latin typeface="Menlo" panose="020B0609030804020204" pitchFamily="49" charset="0"/>
              </a:rPr>
              <a:t> User {</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age: i32,</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email: String,</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id: </a:t>
            </a:r>
            <a:r>
              <a:rPr lang="en-GB" sz="1200" b="0" dirty="0" err="1">
                <a:solidFill>
                  <a:srgbClr val="000000"/>
                </a:solidFill>
                <a:effectLst/>
                <a:latin typeface="Menlo" panose="020B0609030804020204" pitchFamily="49" charset="0"/>
              </a:rPr>
              <a:t>Uuid</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name: String,</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surname: String,</a:t>
            </a:r>
          </a:p>
          <a:p>
            <a:r>
              <a:rPr lang="en-GB" sz="1200"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2614843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9675D8-40B5-93F4-2E07-CD038823675A}"/>
              </a:ext>
            </a:extLst>
          </p:cNvPr>
          <p:cNvSpPr txBox="1"/>
          <p:nvPr/>
        </p:nvSpPr>
        <p:spPr>
          <a:xfrm>
            <a:off x="4624251" y="5582194"/>
            <a:ext cx="184731" cy="369332"/>
          </a:xfrm>
          <a:prstGeom prst="rect">
            <a:avLst/>
          </a:prstGeom>
          <a:noFill/>
        </p:spPr>
        <p:txBody>
          <a:bodyPr wrap="none" rtlCol="0">
            <a:spAutoFit/>
          </a:bodyPr>
          <a:lstStyle/>
          <a:p>
            <a:endParaRPr lang="en-BE" dirty="0"/>
          </a:p>
        </p:txBody>
      </p:sp>
      <p:sp>
        <p:nvSpPr>
          <p:cNvPr id="65" name="Rectangle 64">
            <a:extLst>
              <a:ext uri="{FF2B5EF4-FFF2-40B4-BE49-F238E27FC236}">
                <a16:creationId xmlns:a16="http://schemas.microsoft.com/office/drawing/2014/main" id="{46DBBAC2-38C1-8367-AEE9-F3857447F175}"/>
              </a:ext>
            </a:extLst>
          </p:cNvPr>
          <p:cNvSpPr/>
          <p:nvPr/>
        </p:nvSpPr>
        <p:spPr>
          <a:xfrm>
            <a:off x="2233830" y="1887437"/>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6" name="Rectangle 65">
            <a:extLst>
              <a:ext uri="{FF2B5EF4-FFF2-40B4-BE49-F238E27FC236}">
                <a16:creationId xmlns:a16="http://schemas.microsoft.com/office/drawing/2014/main" id="{39021F22-2DE5-907F-ECB5-BB92C7858AC5}"/>
              </a:ext>
            </a:extLst>
          </p:cNvPr>
          <p:cNvSpPr/>
          <p:nvPr/>
        </p:nvSpPr>
        <p:spPr>
          <a:xfrm>
            <a:off x="2233830" y="1531179"/>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7" name="Rectangle 66">
            <a:extLst>
              <a:ext uri="{FF2B5EF4-FFF2-40B4-BE49-F238E27FC236}">
                <a16:creationId xmlns:a16="http://schemas.microsoft.com/office/drawing/2014/main" id="{B88287D0-4309-8891-FF34-E40D60413E5C}"/>
              </a:ext>
            </a:extLst>
          </p:cNvPr>
          <p:cNvSpPr/>
          <p:nvPr/>
        </p:nvSpPr>
        <p:spPr>
          <a:xfrm>
            <a:off x="2233830" y="117492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8" name="Rectangle 67">
            <a:extLst>
              <a:ext uri="{FF2B5EF4-FFF2-40B4-BE49-F238E27FC236}">
                <a16:creationId xmlns:a16="http://schemas.microsoft.com/office/drawing/2014/main" id="{A4CBA996-60CA-2671-FE3C-D31F40175F74}"/>
              </a:ext>
            </a:extLst>
          </p:cNvPr>
          <p:cNvSpPr/>
          <p:nvPr/>
        </p:nvSpPr>
        <p:spPr>
          <a:xfrm>
            <a:off x="743931" y="3317359"/>
            <a:ext cx="2809590"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Car</a:t>
            </a:r>
          </a:p>
        </p:txBody>
      </p:sp>
      <p:sp>
        <p:nvSpPr>
          <p:cNvPr id="69" name="Rectangle 68">
            <a:extLst>
              <a:ext uri="{FF2B5EF4-FFF2-40B4-BE49-F238E27FC236}">
                <a16:creationId xmlns:a16="http://schemas.microsoft.com/office/drawing/2014/main" id="{A3322C31-8548-A6FE-2F70-462057B68C5A}"/>
              </a:ext>
            </a:extLst>
          </p:cNvPr>
          <p:cNvSpPr/>
          <p:nvPr/>
        </p:nvSpPr>
        <p:spPr>
          <a:xfrm>
            <a:off x="743929" y="3750807"/>
            <a:ext cx="73515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70" name="Rectangle 69">
            <a:extLst>
              <a:ext uri="{FF2B5EF4-FFF2-40B4-BE49-F238E27FC236}">
                <a16:creationId xmlns:a16="http://schemas.microsoft.com/office/drawing/2014/main" id="{CBE38CAC-ABC3-6D80-995A-A26DD7BF06C5}"/>
              </a:ext>
            </a:extLst>
          </p:cNvPr>
          <p:cNvSpPr/>
          <p:nvPr/>
        </p:nvSpPr>
        <p:spPr>
          <a:xfrm>
            <a:off x="1483816" y="3750807"/>
            <a:ext cx="924723"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71" name="Rectangle 70">
            <a:extLst>
              <a:ext uri="{FF2B5EF4-FFF2-40B4-BE49-F238E27FC236}">
                <a16:creationId xmlns:a16="http://schemas.microsoft.com/office/drawing/2014/main" id="{51EA5E32-AA42-5CBF-768F-1EECEB7C123D}"/>
              </a:ext>
            </a:extLst>
          </p:cNvPr>
          <p:cNvSpPr/>
          <p:nvPr/>
        </p:nvSpPr>
        <p:spPr>
          <a:xfrm>
            <a:off x="2408502" y="3751828"/>
            <a:ext cx="114501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72" name="Rectangle 71">
            <a:extLst>
              <a:ext uri="{FF2B5EF4-FFF2-40B4-BE49-F238E27FC236}">
                <a16:creationId xmlns:a16="http://schemas.microsoft.com/office/drawing/2014/main" id="{453FF5F8-DC75-1DEF-044E-711CD2BE5ADC}"/>
              </a:ext>
            </a:extLst>
          </p:cNvPr>
          <p:cNvSpPr/>
          <p:nvPr/>
        </p:nvSpPr>
        <p:spPr>
          <a:xfrm>
            <a:off x="743892" y="4461280"/>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73" name="Rectangle 72">
            <a:extLst>
              <a:ext uri="{FF2B5EF4-FFF2-40B4-BE49-F238E27FC236}">
                <a16:creationId xmlns:a16="http://schemas.microsoft.com/office/drawing/2014/main" id="{543323C6-FFB7-9D73-1A2B-921A6C3744C1}"/>
              </a:ext>
            </a:extLst>
          </p:cNvPr>
          <p:cNvSpPr/>
          <p:nvPr/>
        </p:nvSpPr>
        <p:spPr>
          <a:xfrm>
            <a:off x="1483816" y="4461280"/>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brand</a:t>
            </a:r>
          </a:p>
        </p:txBody>
      </p:sp>
      <p:sp>
        <p:nvSpPr>
          <p:cNvPr id="74" name="Rectangle 73">
            <a:extLst>
              <a:ext uri="{FF2B5EF4-FFF2-40B4-BE49-F238E27FC236}">
                <a16:creationId xmlns:a16="http://schemas.microsoft.com/office/drawing/2014/main" id="{CF640871-213A-A6B7-9B10-34BBD9AC957D}"/>
              </a:ext>
            </a:extLst>
          </p:cNvPr>
          <p:cNvSpPr/>
          <p:nvPr/>
        </p:nvSpPr>
        <p:spPr>
          <a:xfrm>
            <a:off x="2408539" y="4462301"/>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75" name="Rectangle 74">
            <a:extLst>
              <a:ext uri="{FF2B5EF4-FFF2-40B4-BE49-F238E27FC236}">
                <a16:creationId xmlns:a16="http://schemas.microsoft.com/office/drawing/2014/main" id="{00900953-F29B-ED42-CC8E-0EC98A9503CB}"/>
              </a:ext>
            </a:extLst>
          </p:cNvPr>
          <p:cNvSpPr/>
          <p:nvPr/>
        </p:nvSpPr>
        <p:spPr>
          <a:xfrm>
            <a:off x="743892" y="4817538"/>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76" name="Rectangle 75">
            <a:extLst>
              <a:ext uri="{FF2B5EF4-FFF2-40B4-BE49-F238E27FC236}">
                <a16:creationId xmlns:a16="http://schemas.microsoft.com/office/drawing/2014/main" id="{69608F16-7A6B-90CE-F0C3-CC51FAC4233F}"/>
              </a:ext>
            </a:extLst>
          </p:cNvPr>
          <p:cNvSpPr/>
          <p:nvPr/>
        </p:nvSpPr>
        <p:spPr>
          <a:xfrm>
            <a:off x="1483816" y="4817538"/>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price</a:t>
            </a:r>
          </a:p>
        </p:txBody>
      </p:sp>
      <p:sp>
        <p:nvSpPr>
          <p:cNvPr id="77" name="Rectangle 76">
            <a:extLst>
              <a:ext uri="{FF2B5EF4-FFF2-40B4-BE49-F238E27FC236}">
                <a16:creationId xmlns:a16="http://schemas.microsoft.com/office/drawing/2014/main" id="{8BC9D6E2-7506-19BA-111C-E7818E72A45E}"/>
              </a:ext>
            </a:extLst>
          </p:cNvPr>
          <p:cNvSpPr/>
          <p:nvPr/>
        </p:nvSpPr>
        <p:spPr>
          <a:xfrm>
            <a:off x="2408539" y="4818559"/>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78" name="Rectangle 77">
            <a:extLst>
              <a:ext uri="{FF2B5EF4-FFF2-40B4-BE49-F238E27FC236}">
                <a16:creationId xmlns:a16="http://schemas.microsoft.com/office/drawing/2014/main" id="{E6B8F9DB-86BE-5EDF-EE98-70820ABC20F4}"/>
              </a:ext>
            </a:extLst>
          </p:cNvPr>
          <p:cNvSpPr/>
          <p:nvPr/>
        </p:nvSpPr>
        <p:spPr>
          <a:xfrm>
            <a:off x="743892" y="4107064"/>
            <a:ext cx="73519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79" name="Rectangle 78">
            <a:extLst>
              <a:ext uri="{FF2B5EF4-FFF2-40B4-BE49-F238E27FC236}">
                <a16:creationId xmlns:a16="http://schemas.microsoft.com/office/drawing/2014/main" id="{FA27CAC5-7BE8-04F2-2014-250AE58ECBD5}"/>
              </a:ext>
            </a:extLst>
          </p:cNvPr>
          <p:cNvSpPr/>
          <p:nvPr/>
        </p:nvSpPr>
        <p:spPr>
          <a:xfrm>
            <a:off x="1483816" y="4107064"/>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owned_by</a:t>
            </a:r>
            <a:r>
              <a:rPr lang="en-US" sz="1200" dirty="0">
                <a:solidFill>
                  <a:srgbClr val="0451A5"/>
                </a:solidFill>
                <a:latin typeface="Consolas" panose="020B0609020204030204" pitchFamily="49" charset="0"/>
              </a:rPr>
              <a:t> </a:t>
            </a:r>
          </a:p>
        </p:txBody>
      </p:sp>
      <p:sp>
        <p:nvSpPr>
          <p:cNvPr id="80" name="Rectangle 79">
            <a:extLst>
              <a:ext uri="{FF2B5EF4-FFF2-40B4-BE49-F238E27FC236}">
                <a16:creationId xmlns:a16="http://schemas.microsoft.com/office/drawing/2014/main" id="{613AB1DA-195F-5ED1-6B1A-FBA9DDEF48D8}"/>
              </a:ext>
            </a:extLst>
          </p:cNvPr>
          <p:cNvSpPr/>
          <p:nvPr/>
        </p:nvSpPr>
        <p:spPr>
          <a:xfrm>
            <a:off x="2408539" y="4108085"/>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foreign_key</a:t>
            </a:r>
            <a:r>
              <a:rPr lang="en-US" sz="1200" dirty="0">
                <a:solidFill>
                  <a:srgbClr val="0451A5"/>
                </a:solidFill>
                <a:latin typeface="Consolas" panose="020B0609020204030204" pitchFamily="49" charset="0"/>
              </a:rPr>
              <a:t> </a:t>
            </a:r>
          </a:p>
        </p:txBody>
      </p:sp>
      <p:sp>
        <p:nvSpPr>
          <p:cNvPr id="81" name="Rectangle 80">
            <a:extLst>
              <a:ext uri="{FF2B5EF4-FFF2-40B4-BE49-F238E27FC236}">
                <a16:creationId xmlns:a16="http://schemas.microsoft.com/office/drawing/2014/main" id="{A40E8288-60D2-4474-A71F-DEA0411A2C29}"/>
              </a:ext>
            </a:extLst>
          </p:cNvPr>
          <p:cNvSpPr/>
          <p:nvPr/>
        </p:nvSpPr>
        <p:spPr>
          <a:xfrm>
            <a:off x="609600" y="385214"/>
            <a:ext cx="2943922"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User</a:t>
            </a:r>
          </a:p>
        </p:txBody>
      </p:sp>
      <p:sp>
        <p:nvSpPr>
          <p:cNvPr id="82" name="Rectangle 81">
            <a:extLst>
              <a:ext uri="{FF2B5EF4-FFF2-40B4-BE49-F238E27FC236}">
                <a16:creationId xmlns:a16="http://schemas.microsoft.com/office/drawing/2014/main" id="{0B380B8F-3F99-FD32-C00E-AF261B23B99F}"/>
              </a:ext>
            </a:extLst>
          </p:cNvPr>
          <p:cNvSpPr/>
          <p:nvPr/>
        </p:nvSpPr>
        <p:spPr>
          <a:xfrm>
            <a:off x="609598" y="818662"/>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rgbClr val="A31515"/>
                </a:solidFill>
                <a:latin typeface="Consolas" panose="020B0609020204030204" pitchFamily="49" charset="0"/>
              </a:rPr>
              <a:t> </a:t>
            </a:r>
          </a:p>
        </p:txBody>
      </p:sp>
      <p:sp>
        <p:nvSpPr>
          <p:cNvPr id="83" name="Rectangle 82">
            <a:extLst>
              <a:ext uri="{FF2B5EF4-FFF2-40B4-BE49-F238E27FC236}">
                <a16:creationId xmlns:a16="http://schemas.microsoft.com/office/drawing/2014/main" id="{696D6FDB-02FE-149E-1BE8-9B57DA438A25}"/>
              </a:ext>
            </a:extLst>
          </p:cNvPr>
          <p:cNvSpPr/>
          <p:nvPr/>
        </p:nvSpPr>
        <p:spPr>
          <a:xfrm>
            <a:off x="1428362" y="818662"/>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84" name="Rectangle 83">
            <a:extLst>
              <a:ext uri="{FF2B5EF4-FFF2-40B4-BE49-F238E27FC236}">
                <a16:creationId xmlns:a16="http://schemas.microsoft.com/office/drawing/2014/main" id="{62F9E69F-A5BD-40D7-D718-C4A4E0614DC8}"/>
              </a:ext>
            </a:extLst>
          </p:cNvPr>
          <p:cNvSpPr/>
          <p:nvPr/>
        </p:nvSpPr>
        <p:spPr>
          <a:xfrm>
            <a:off x="2233830" y="818662"/>
            <a:ext cx="1319692" cy="3562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85" name="Rectangle 84">
            <a:extLst>
              <a:ext uri="{FF2B5EF4-FFF2-40B4-BE49-F238E27FC236}">
                <a16:creationId xmlns:a16="http://schemas.microsoft.com/office/drawing/2014/main" id="{15EED98C-289F-4289-D3F0-C4F2AA728ED9}"/>
              </a:ext>
            </a:extLst>
          </p:cNvPr>
          <p:cNvSpPr/>
          <p:nvPr/>
        </p:nvSpPr>
        <p:spPr>
          <a:xfrm>
            <a:off x="609598" y="117492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86" name="Rectangle 85">
            <a:extLst>
              <a:ext uri="{FF2B5EF4-FFF2-40B4-BE49-F238E27FC236}">
                <a16:creationId xmlns:a16="http://schemas.microsoft.com/office/drawing/2014/main" id="{97905A46-FA3E-65A5-33E1-84F94AEA9BED}"/>
              </a:ext>
            </a:extLst>
          </p:cNvPr>
          <p:cNvSpPr/>
          <p:nvPr/>
        </p:nvSpPr>
        <p:spPr>
          <a:xfrm>
            <a:off x="1428362" y="117492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name</a:t>
            </a:r>
          </a:p>
        </p:txBody>
      </p:sp>
      <p:sp>
        <p:nvSpPr>
          <p:cNvPr id="87" name="Rectangle 86">
            <a:extLst>
              <a:ext uri="{FF2B5EF4-FFF2-40B4-BE49-F238E27FC236}">
                <a16:creationId xmlns:a16="http://schemas.microsoft.com/office/drawing/2014/main" id="{59535D8E-70F4-B95A-8021-6E40A133845C}"/>
              </a:ext>
            </a:extLst>
          </p:cNvPr>
          <p:cNvSpPr/>
          <p:nvPr/>
        </p:nvSpPr>
        <p:spPr>
          <a:xfrm>
            <a:off x="609598" y="1531179"/>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88" name="Rectangle 87">
            <a:extLst>
              <a:ext uri="{FF2B5EF4-FFF2-40B4-BE49-F238E27FC236}">
                <a16:creationId xmlns:a16="http://schemas.microsoft.com/office/drawing/2014/main" id="{78D29AC2-F2E1-A63A-CC36-0EDD2E5597BD}"/>
              </a:ext>
            </a:extLst>
          </p:cNvPr>
          <p:cNvSpPr/>
          <p:nvPr/>
        </p:nvSpPr>
        <p:spPr>
          <a:xfrm>
            <a:off x="1428362" y="1531179"/>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surname</a:t>
            </a:r>
          </a:p>
        </p:txBody>
      </p:sp>
      <p:sp>
        <p:nvSpPr>
          <p:cNvPr id="89" name="Rectangle 88">
            <a:extLst>
              <a:ext uri="{FF2B5EF4-FFF2-40B4-BE49-F238E27FC236}">
                <a16:creationId xmlns:a16="http://schemas.microsoft.com/office/drawing/2014/main" id="{043C1EC1-6E1D-EECF-E8EE-492E538A7DD5}"/>
              </a:ext>
            </a:extLst>
          </p:cNvPr>
          <p:cNvSpPr/>
          <p:nvPr/>
        </p:nvSpPr>
        <p:spPr>
          <a:xfrm>
            <a:off x="609598" y="1887437"/>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90" name="Rectangle 89">
            <a:extLst>
              <a:ext uri="{FF2B5EF4-FFF2-40B4-BE49-F238E27FC236}">
                <a16:creationId xmlns:a16="http://schemas.microsoft.com/office/drawing/2014/main" id="{EEC8788A-13F2-BFEE-7CD8-1D2221EE700A}"/>
              </a:ext>
            </a:extLst>
          </p:cNvPr>
          <p:cNvSpPr/>
          <p:nvPr/>
        </p:nvSpPr>
        <p:spPr>
          <a:xfrm>
            <a:off x="1428362" y="1887437"/>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age</a:t>
            </a:r>
          </a:p>
        </p:txBody>
      </p:sp>
      <p:sp>
        <p:nvSpPr>
          <p:cNvPr id="91" name="Rectangle 90">
            <a:extLst>
              <a:ext uri="{FF2B5EF4-FFF2-40B4-BE49-F238E27FC236}">
                <a16:creationId xmlns:a16="http://schemas.microsoft.com/office/drawing/2014/main" id="{85304D62-C8CD-1C02-212A-265579435028}"/>
              </a:ext>
            </a:extLst>
          </p:cNvPr>
          <p:cNvSpPr/>
          <p:nvPr/>
        </p:nvSpPr>
        <p:spPr>
          <a:xfrm>
            <a:off x="609597" y="224429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92" name="Rectangle 91">
            <a:extLst>
              <a:ext uri="{FF2B5EF4-FFF2-40B4-BE49-F238E27FC236}">
                <a16:creationId xmlns:a16="http://schemas.microsoft.com/office/drawing/2014/main" id="{9111F2A9-088D-F7E3-7DEC-DCF7B78C88FD}"/>
              </a:ext>
            </a:extLst>
          </p:cNvPr>
          <p:cNvSpPr/>
          <p:nvPr/>
        </p:nvSpPr>
        <p:spPr>
          <a:xfrm>
            <a:off x="1428361" y="224429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email</a:t>
            </a:r>
          </a:p>
        </p:txBody>
      </p:sp>
      <p:sp>
        <p:nvSpPr>
          <p:cNvPr id="93" name="Rectangle 92">
            <a:extLst>
              <a:ext uri="{FF2B5EF4-FFF2-40B4-BE49-F238E27FC236}">
                <a16:creationId xmlns:a16="http://schemas.microsoft.com/office/drawing/2014/main" id="{039121BA-3AC3-2525-A139-AC9E1AFE7C46}"/>
              </a:ext>
            </a:extLst>
          </p:cNvPr>
          <p:cNvSpPr/>
          <p:nvPr/>
        </p:nvSpPr>
        <p:spPr>
          <a:xfrm>
            <a:off x="2233829" y="224429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unique_key</a:t>
            </a:r>
            <a:endParaRPr lang="en-US" sz="1200" dirty="0">
              <a:solidFill>
                <a:srgbClr val="0451A5"/>
              </a:solidFill>
              <a:latin typeface="Consolas" panose="020B0609020204030204" pitchFamily="49" charset="0"/>
            </a:endParaRPr>
          </a:p>
        </p:txBody>
      </p:sp>
      <p:sp>
        <p:nvSpPr>
          <p:cNvPr id="94" name="TextBox 93">
            <a:extLst>
              <a:ext uri="{FF2B5EF4-FFF2-40B4-BE49-F238E27FC236}">
                <a16:creationId xmlns:a16="http://schemas.microsoft.com/office/drawing/2014/main" id="{E1DADF5A-5115-1F3D-6D68-4D80B9A59162}"/>
              </a:ext>
            </a:extLst>
          </p:cNvPr>
          <p:cNvSpPr txBox="1"/>
          <p:nvPr/>
        </p:nvSpPr>
        <p:spPr>
          <a:xfrm>
            <a:off x="2205013" y="2815243"/>
            <a:ext cx="1034257" cy="276999"/>
          </a:xfrm>
          <a:prstGeom prst="rect">
            <a:avLst/>
          </a:prstGeom>
          <a:noFill/>
        </p:spPr>
        <p:txBody>
          <a:bodyPr wrap="none" rtlCol="0">
            <a:spAutoFit/>
          </a:bodyPr>
          <a:lstStyle/>
          <a:p>
            <a:r>
              <a:rPr lang="en-US" sz="1200" dirty="0">
                <a:latin typeface="Consolas" panose="020B0609020204030204" pitchFamily="49" charset="0"/>
              </a:rPr>
              <a:t>Owns a car</a:t>
            </a:r>
          </a:p>
        </p:txBody>
      </p:sp>
      <p:cxnSp>
        <p:nvCxnSpPr>
          <p:cNvPr id="95" name="Straight Connector 94">
            <a:extLst>
              <a:ext uri="{FF2B5EF4-FFF2-40B4-BE49-F238E27FC236}">
                <a16:creationId xmlns:a16="http://schemas.microsoft.com/office/drawing/2014/main" id="{C2DD66E1-412F-8154-9AB6-590C73195515}"/>
              </a:ext>
            </a:extLst>
          </p:cNvPr>
          <p:cNvCxnSpPr>
            <a:cxnSpLocks/>
            <a:endCxn id="68" idx="0"/>
          </p:cNvCxnSpPr>
          <p:nvPr/>
        </p:nvCxnSpPr>
        <p:spPr>
          <a:xfrm>
            <a:off x="2148726" y="2600550"/>
            <a:ext cx="0" cy="7168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AF6EF95-2A2D-F9EC-D2C0-9170E3217A5D}"/>
              </a:ext>
            </a:extLst>
          </p:cNvPr>
          <p:cNvSpPr txBox="1"/>
          <p:nvPr/>
        </p:nvSpPr>
        <p:spPr>
          <a:xfrm>
            <a:off x="4958316" y="1174921"/>
            <a:ext cx="6096000" cy="2308324"/>
          </a:xfrm>
          <a:prstGeom prst="rect">
            <a:avLst/>
          </a:prstGeom>
          <a:noFill/>
          <a:ln>
            <a:solidFill>
              <a:schemeClr val="tx1"/>
            </a:solidFill>
          </a:ln>
        </p:spPr>
        <p:txBody>
          <a:bodyPr wrap="square">
            <a:spAutoFit/>
          </a:bodyPr>
          <a:lstStyle/>
          <a:p>
            <a:r>
              <a:rPr lang="en-GB" sz="1200" b="0" dirty="0" err="1">
                <a:solidFill>
                  <a:srgbClr val="800000"/>
                </a:solidFill>
                <a:effectLst/>
                <a:latin typeface="Menlo" panose="020B0609030804020204" pitchFamily="49" charset="0"/>
              </a:rPr>
              <a:t>MyService-db</a:t>
            </a:r>
            <a:r>
              <a:rPr lang="en-GB" sz="1200" b="0" dirty="0">
                <a:solidFill>
                  <a:srgbClr val="000000"/>
                </a:solidFill>
                <a:effectLst/>
                <a:latin typeface="Menlo" panose="020B0609030804020204" pitchFamily="49" charset="0"/>
              </a:rPr>
              <a:t>:</a:t>
            </a:r>
          </a:p>
          <a:p>
            <a:r>
              <a:rPr lang="en-GB" sz="1200" dirty="0">
                <a:solidFill>
                  <a:srgbClr val="800000"/>
                </a:solidFill>
                <a:latin typeface="Menlo" panose="020B0609030804020204" pitchFamily="49" charset="0"/>
              </a:rPr>
              <a:t>    </a:t>
            </a:r>
            <a:r>
              <a:rPr lang="en-GB" sz="1200" b="0" dirty="0">
                <a:solidFill>
                  <a:srgbClr val="800000"/>
                </a:solidFill>
                <a:effectLst/>
                <a:latin typeface="Menlo" panose="020B0609030804020204" pitchFamily="49" charset="0"/>
              </a:rPr>
              <a:t>image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postgres:13-alpine</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a:t>
            </a:r>
            <a:r>
              <a:rPr lang="en-GB" sz="1200" b="0" dirty="0" err="1">
                <a:solidFill>
                  <a:srgbClr val="800000"/>
                </a:solidFill>
                <a:effectLst/>
                <a:latin typeface="Menlo" panose="020B0609030804020204" pitchFamily="49" charset="0"/>
              </a:rPr>
              <a:t>container_name</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MyService-db</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restart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always</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POSTGRES_USER</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POSTGRES_PASSWORD</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ports</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5432:5432</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volumes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MyService</a:t>
            </a:r>
            <a:r>
              <a:rPr lang="en-GB" sz="1200" b="0" dirty="0">
                <a:solidFill>
                  <a:srgbClr val="A31515"/>
                </a:solidFill>
                <a:effectLst/>
                <a:latin typeface="Menlo" panose="020B0609030804020204" pitchFamily="49" charset="0"/>
              </a:rPr>
              <a:t>-data:/var/lib/</a:t>
            </a:r>
            <a:r>
              <a:rPr lang="en-GB" sz="1200" b="0" dirty="0" err="1">
                <a:solidFill>
                  <a:srgbClr val="A31515"/>
                </a:solidFill>
                <a:effectLst/>
                <a:latin typeface="Menlo" panose="020B0609030804020204" pitchFamily="49" charset="0"/>
              </a:rPr>
              <a:t>postgresql</a:t>
            </a:r>
            <a:r>
              <a:rPr lang="en-GB" sz="1200" b="0" dirty="0">
                <a:solidFill>
                  <a:srgbClr val="A31515"/>
                </a:solidFill>
                <a:effectLst/>
                <a:latin typeface="Menlo" panose="020B0609030804020204" pitchFamily="49" charset="0"/>
              </a:rPr>
              <a:t>/data"</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 </a:t>
            </a:r>
            <a:r>
              <a:rPr lang="en-GB" sz="1200" b="0" dirty="0">
                <a:solidFill>
                  <a:srgbClr val="A31515"/>
                </a:solidFill>
                <a:effectLst/>
                <a:latin typeface="Menlo" panose="020B0609030804020204" pitchFamily="49" charset="0"/>
              </a:rPr>
              <a:t>"./docker/</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/01.sql:/docker-</a:t>
            </a:r>
            <a:r>
              <a:rPr lang="en-GB" sz="1200" b="0" dirty="0" err="1">
                <a:solidFill>
                  <a:srgbClr val="A31515"/>
                </a:solidFill>
                <a:effectLst/>
                <a:latin typeface="Menlo" panose="020B0609030804020204" pitchFamily="49" charset="0"/>
              </a:rPr>
              <a:t>entrypoint</a:t>
            </a:r>
            <a:r>
              <a:rPr lang="en-GB" sz="1200" b="0" dirty="0">
                <a:solidFill>
                  <a:srgbClr val="A31515"/>
                </a:solidFill>
                <a:effectLst/>
                <a:latin typeface="Menlo" panose="020B0609030804020204" pitchFamily="49" charset="0"/>
              </a:rPr>
              <a:t>-          	  </a:t>
            </a:r>
            <a:r>
              <a:rPr lang="en-GB" sz="1200" b="0" dirty="0" err="1">
                <a:solidFill>
                  <a:srgbClr val="A31515"/>
                </a:solidFill>
                <a:effectLst/>
                <a:latin typeface="Menlo" panose="020B0609030804020204" pitchFamily="49" charset="0"/>
              </a:rPr>
              <a:t>initdb.d</a:t>
            </a:r>
            <a:r>
              <a:rPr lang="en-GB" sz="1200" b="0" dirty="0">
                <a:solidFill>
                  <a:srgbClr val="A31515"/>
                </a:solidFill>
                <a:effectLst/>
                <a:latin typeface="Menlo" panose="020B0609030804020204" pitchFamily="49" charset="0"/>
              </a:rPr>
              <a:t>/01_db.sql"</a:t>
            </a:r>
            <a:endParaRPr lang="en-GB" sz="1200" b="0" dirty="0">
              <a:solidFill>
                <a:srgbClr val="000000"/>
              </a:solidFill>
              <a:effectLst/>
              <a:latin typeface="Menlo" panose="020B0609030804020204" pitchFamily="49" charset="0"/>
            </a:endParaRPr>
          </a:p>
        </p:txBody>
      </p:sp>
      <p:sp>
        <p:nvSpPr>
          <p:cNvPr id="105" name="TextBox 104">
            <a:extLst>
              <a:ext uri="{FF2B5EF4-FFF2-40B4-BE49-F238E27FC236}">
                <a16:creationId xmlns:a16="http://schemas.microsoft.com/office/drawing/2014/main" id="{CE5BDEF8-BB7C-7273-CF1D-767535964C76}"/>
              </a:ext>
            </a:extLst>
          </p:cNvPr>
          <p:cNvSpPr txBox="1"/>
          <p:nvPr/>
        </p:nvSpPr>
        <p:spPr>
          <a:xfrm>
            <a:off x="7617905" y="2777741"/>
            <a:ext cx="3875315" cy="1015663"/>
          </a:xfrm>
          <a:prstGeom prst="rect">
            <a:avLst/>
          </a:prstGeom>
          <a:solidFill>
            <a:schemeClr val="bg1"/>
          </a:solidFill>
          <a:ln>
            <a:solidFill>
              <a:schemeClr val="tx1"/>
            </a:solidFill>
          </a:ln>
        </p:spPr>
        <p:txBody>
          <a:bodyPr wrap="square">
            <a:spAutoFit/>
          </a:bodyPr>
          <a:lstStyle/>
          <a:p>
            <a:endParaRPr lang="en-GB" sz="1200" b="0" dirty="0">
              <a:solidFill>
                <a:srgbClr val="0000FF"/>
              </a:solidFill>
              <a:effectLst/>
              <a:latin typeface="Menlo" panose="020B0609030804020204" pitchFamily="49" charset="0"/>
            </a:endParaRPr>
          </a:p>
          <a:p>
            <a:r>
              <a:rPr lang="en-GB" sz="1200" b="0" dirty="0">
                <a:solidFill>
                  <a:srgbClr val="0000FF"/>
                </a:solidFill>
                <a:effectLst/>
                <a:latin typeface="Menlo" panose="020B0609030804020204" pitchFamily="49" charset="0"/>
              </a:rPr>
              <a:t>DROP</a:t>
            </a:r>
            <a:r>
              <a:rPr lang="en-GB" sz="1200" b="0" dirty="0">
                <a:solidFill>
                  <a:srgbClr val="000000"/>
                </a:solidFill>
                <a:effectLst/>
                <a:latin typeface="Menlo" panose="020B0609030804020204" pitchFamily="49" charset="0"/>
              </a:rPr>
              <a:t> DATABASE IF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my_service_db</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br>
              <a:rPr lang="en-GB" sz="1200" b="0" dirty="0">
                <a:solidFill>
                  <a:srgbClr val="000000"/>
                </a:solidFill>
                <a:effectLst/>
                <a:latin typeface="Menlo" panose="020B0609030804020204" pitchFamily="49" charset="0"/>
              </a:rPr>
            </a:br>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DATABASE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my_service_db</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endParaRPr lang="en-GB" sz="1200" b="0" dirty="0">
              <a:solidFill>
                <a:srgbClr val="000000"/>
              </a:solidFill>
              <a:effectLst/>
              <a:latin typeface="Menlo" panose="020B0609030804020204" pitchFamily="49" charset="0"/>
            </a:endParaRPr>
          </a:p>
        </p:txBody>
      </p:sp>
      <p:sp>
        <p:nvSpPr>
          <p:cNvPr id="106" name="TextBox 105">
            <a:extLst>
              <a:ext uri="{FF2B5EF4-FFF2-40B4-BE49-F238E27FC236}">
                <a16:creationId xmlns:a16="http://schemas.microsoft.com/office/drawing/2014/main" id="{2C318D69-A3C1-1130-FF75-2097CD0909A9}"/>
              </a:ext>
            </a:extLst>
          </p:cNvPr>
          <p:cNvSpPr txBox="1"/>
          <p:nvPr/>
        </p:nvSpPr>
        <p:spPr>
          <a:xfrm>
            <a:off x="4440680" y="3432543"/>
            <a:ext cx="3785089" cy="1384995"/>
          </a:xfrm>
          <a:prstGeom prst="rect">
            <a:avLst/>
          </a:prstGeom>
          <a:solidFill>
            <a:schemeClr val="bg1"/>
          </a:solidFill>
          <a:ln>
            <a:solidFill>
              <a:schemeClr val="tx1"/>
            </a:solidFill>
          </a:ln>
        </p:spPr>
        <p:txBody>
          <a:bodyPr wrap="square">
            <a:spAutoFit/>
          </a:bodyPr>
          <a:lstStyle/>
          <a:p>
            <a:r>
              <a:rPr lang="en-GB" sz="1200" b="0">
                <a:solidFill>
                  <a:srgbClr val="0000FF"/>
                </a:solidFill>
                <a:effectLst/>
                <a:latin typeface="Menlo" panose="020B0609030804020204" pitchFamily="49" charset="0"/>
              </a:rPr>
              <a:t>CREATE</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TABLE</a:t>
            </a:r>
            <a:r>
              <a:rPr lang="en-GB" sz="1200" b="0">
                <a:solidFill>
                  <a:srgbClr val="000000"/>
                </a:solidFill>
                <a:effectLst/>
                <a:latin typeface="Menlo" panose="020B0609030804020204" pitchFamily="49" charset="0"/>
              </a:rPr>
              <a:t> IF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EXISTS</a:t>
            </a:r>
            <a:r>
              <a:rPr lang="en-GB" sz="1200" b="0">
                <a:solidFill>
                  <a:srgbClr val="000000"/>
                </a:solidFill>
                <a:effectLst/>
                <a:latin typeface="Menlo" panose="020B0609030804020204" pitchFamily="49" charset="0"/>
              </a:rPr>
              <a:t> users (</a:t>
            </a:r>
          </a:p>
          <a:p>
            <a:r>
              <a:rPr lang="en-GB" sz="1200" b="0">
                <a:solidFill>
                  <a:srgbClr val="000000"/>
                </a:solidFill>
                <a:effectLst/>
                <a:latin typeface="Menlo" panose="020B0609030804020204" pitchFamily="49" charset="0"/>
              </a:rPr>
              <a:t>age </a:t>
            </a:r>
            <a:r>
              <a:rPr lang="en-GB" sz="1200" b="0">
                <a:solidFill>
                  <a:srgbClr val="0000FF"/>
                </a:solidFill>
                <a:effectLst/>
                <a:latin typeface="Menlo" panose="020B0609030804020204" pitchFamily="49" charset="0"/>
              </a:rPr>
              <a:t>INT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00"/>
                </a:solidFill>
                <a:effectLst/>
                <a:latin typeface="Menlo" panose="020B0609030804020204" pitchFamily="49" charset="0"/>
              </a:rPr>
              <a:t>email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FF"/>
                </a:solidFill>
                <a:effectLst/>
                <a:latin typeface="Menlo" panose="020B0609030804020204" pitchFamily="49" charset="0"/>
              </a:rPr>
              <a:t>id</a:t>
            </a:r>
            <a:r>
              <a:rPr lang="en-GB" sz="1200" b="0">
                <a:solidFill>
                  <a:srgbClr val="000000"/>
                </a:solidFill>
                <a:effectLst/>
                <a:latin typeface="Menlo" panose="020B0609030804020204" pitchFamily="49" charset="0"/>
              </a:rPr>
              <a:t> UUID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FF"/>
                </a:solidFill>
                <a:effectLst/>
                <a:latin typeface="Menlo" panose="020B0609030804020204" pitchFamily="49" charset="0"/>
              </a:rPr>
              <a:t>name</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00"/>
                </a:solidFill>
                <a:effectLst/>
                <a:latin typeface="Menlo" panose="020B0609030804020204" pitchFamily="49" charset="0"/>
              </a:rPr>
              <a:t>surname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endParaRPr lang="en-GB" sz="1200" b="0">
              <a:solidFill>
                <a:srgbClr val="000000"/>
              </a:solidFill>
              <a:effectLst/>
              <a:latin typeface="Menlo" panose="020B0609030804020204" pitchFamily="49" charset="0"/>
            </a:endParaRPr>
          </a:p>
          <a:p>
            <a:r>
              <a:rPr lang="en-GB" sz="1200" b="0">
                <a:solidFill>
                  <a:srgbClr val="000000"/>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p:txBody>
      </p:sp>
      <p:sp>
        <p:nvSpPr>
          <p:cNvPr id="107" name="TextBox 106">
            <a:extLst>
              <a:ext uri="{FF2B5EF4-FFF2-40B4-BE49-F238E27FC236}">
                <a16:creationId xmlns:a16="http://schemas.microsoft.com/office/drawing/2014/main" id="{6159B5E1-21B3-FC66-035C-28BE6249D903}"/>
              </a:ext>
            </a:extLst>
          </p:cNvPr>
          <p:cNvSpPr txBox="1"/>
          <p:nvPr/>
        </p:nvSpPr>
        <p:spPr>
          <a:xfrm>
            <a:off x="7663019" y="4381865"/>
            <a:ext cx="3785089" cy="1015663"/>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TABLE</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cars (</a:t>
            </a:r>
          </a:p>
          <a:p>
            <a:r>
              <a:rPr lang="en-GB" sz="1200" b="0" dirty="0">
                <a:solidFill>
                  <a:srgbClr val="000000"/>
                </a:solidFill>
                <a:effectLst/>
                <a:latin typeface="Menlo" panose="020B0609030804020204" pitchFamily="49" charset="0"/>
              </a:rPr>
              <a:t>brand </a:t>
            </a:r>
            <a:r>
              <a:rPr lang="en-GB" sz="1200" b="0" dirty="0">
                <a:solidFill>
                  <a:srgbClr val="0000FF"/>
                </a:solidFill>
                <a:effectLst/>
                <a:latin typeface="Menlo" panose="020B0609030804020204" pitchFamily="49" charset="0"/>
              </a:rPr>
              <a:t>VARCHAR</a:t>
            </a:r>
            <a:r>
              <a:rPr lang="en-GB" sz="1200" b="0" dirty="0">
                <a:solidFill>
                  <a:srgbClr val="000000"/>
                </a:solidFill>
                <a:effectLst/>
                <a:latin typeface="Menlo" panose="020B0609030804020204" pitchFamily="49" charset="0"/>
              </a:rPr>
              <a:t>(</a:t>
            </a:r>
            <a:r>
              <a:rPr lang="en-GB" sz="1200" b="0" dirty="0">
                <a:solidFill>
                  <a:srgbClr val="098658"/>
                </a:solidFill>
                <a:effectLst/>
                <a:latin typeface="Menlo" panose="020B0609030804020204" pitchFamily="49" charset="0"/>
              </a:rPr>
              <a:t>255</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id</a:t>
            </a:r>
            <a:r>
              <a:rPr lang="en-GB" sz="1200" b="0" dirty="0">
                <a:solidFill>
                  <a:srgbClr val="000000"/>
                </a:solidFill>
                <a:effectLst/>
                <a:latin typeface="Menlo" panose="020B0609030804020204" pitchFamily="49" charset="0"/>
              </a:rPr>
              <a:t> UUID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r>
              <a:rPr lang="en-GB" sz="1200" b="0" dirty="0">
                <a:solidFill>
                  <a:srgbClr val="000000"/>
                </a:solidFill>
                <a:effectLst/>
                <a:latin typeface="Menlo" panose="020B0609030804020204" pitchFamily="49" charset="0"/>
              </a:rPr>
              <a:t>, </a:t>
            </a:r>
          </a:p>
          <a:p>
            <a:r>
              <a:rPr lang="en-GB" sz="1200" b="0" dirty="0" err="1">
                <a:solidFill>
                  <a:srgbClr val="000000"/>
                </a:solidFill>
                <a:effectLst/>
                <a:latin typeface="Menlo" panose="020B0609030804020204" pitchFamily="49" charset="0"/>
              </a:rPr>
              <a:t>owned_by</a:t>
            </a:r>
            <a:r>
              <a:rPr lang="en-GB" sz="1200" b="0" dirty="0">
                <a:solidFill>
                  <a:srgbClr val="000000"/>
                </a:solidFill>
                <a:effectLst/>
                <a:latin typeface="Menlo" panose="020B0609030804020204" pitchFamily="49" charset="0"/>
              </a:rPr>
              <a:t> UUID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a:t>
            </a:r>
          </a:p>
        </p:txBody>
      </p:sp>
      <p:sp>
        <p:nvSpPr>
          <p:cNvPr id="109" name="TextBox 108">
            <a:extLst>
              <a:ext uri="{FF2B5EF4-FFF2-40B4-BE49-F238E27FC236}">
                <a16:creationId xmlns:a16="http://schemas.microsoft.com/office/drawing/2014/main" id="{92D7FB4F-6AF1-F2CA-F844-B0F0E26C07F6}"/>
              </a:ext>
            </a:extLst>
          </p:cNvPr>
          <p:cNvSpPr txBox="1"/>
          <p:nvPr/>
        </p:nvSpPr>
        <p:spPr>
          <a:xfrm>
            <a:off x="3727860" y="4817538"/>
            <a:ext cx="6096000" cy="1384995"/>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users_name_index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t>
            </a:r>
            <a:r>
              <a:rPr lang="en-GB" sz="1200" b="0" dirty="0">
                <a:solidFill>
                  <a:srgbClr val="0000FF"/>
                </a:solidFill>
                <a:effectLst/>
                <a:latin typeface="Menlo" panose="020B0609030804020204" pitchFamily="49" charset="0"/>
              </a:rPr>
              <a:t>name</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users_age_index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(age);</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users_surname_index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t>
            </a:r>
            <a:r>
              <a:rPr lang="en-GB" sz="1200" b="0" dirty="0" err="1">
                <a:solidFill>
                  <a:srgbClr val="0000FF"/>
                </a:solidFill>
                <a:effectLst/>
                <a:latin typeface="Menlo" panose="020B0609030804020204" pitchFamily="49" charset="0"/>
              </a:rPr>
              <a:t>name</a:t>
            </a:r>
            <a:r>
              <a:rPr lang="en-GB" sz="1200" b="0" dirty="0" err="1">
                <a:solidFill>
                  <a:srgbClr val="000000"/>
                </a:solidFill>
                <a:effectLst/>
                <a:latin typeface="Menlo" panose="020B0609030804020204" pitchFamily="49" charset="0"/>
              </a:rPr>
              <a:t>,surname</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users_email_index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(email);</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UNIQUE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unique_email_index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(email);</a:t>
            </a:r>
          </a:p>
        </p:txBody>
      </p:sp>
      <p:sp>
        <p:nvSpPr>
          <p:cNvPr id="113" name="TextBox 112">
            <a:extLst>
              <a:ext uri="{FF2B5EF4-FFF2-40B4-BE49-F238E27FC236}">
                <a16:creationId xmlns:a16="http://schemas.microsoft.com/office/drawing/2014/main" id="{3287F186-1E68-0DDA-E238-534F694BB5CF}"/>
              </a:ext>
            </a:extLst>
          </p:cNvPr>
          <p:cNvSpPr txBox="1"/>
          <p:nvPr/>
        </p:nvSpPr>
        <p:spPr>
          <a:xfrm>
            <a:off x="5146430" y="2852553"/>
            <a:ext cx="2471475" cy="1015663"/>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struct</a:t>
            </a:r>
            <a:r>
              <a:rPr lang="en-GB" sz="1200" b="0" dirty="0">
                <a:solidFill>
                  <a:srgbClr val="000000"/>
                </a:solidFill>
                <a:effectLst/>
                <a:latin typeface="Menlo" panose="020B0609030804020204" pitchFamily="49" charset="0"/>
              </a:rPr>
              <a:t> Car {</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brand: String,</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id: </a:t>
            </a:r>
            <a:r>
              <a:rPr lang="en-GB" sz="1200" b="0" dirty="0" err="1">
                <a:solidFill>
                  <a:srgbClr val="000000"/>
                </a:solidFill>
                <a:effectLst/>
                <a:latin typeface="Menlo" panose="020B0609030804020204" pitchFamily="49" charset="0"/>
              </a:rPr>
              <a:t>Uuid</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owned_by</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Uuid</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a:t>
            </a:r>
          </a:p>
        </p:txBody>
      </p:sp>
      <p:sp>
        <p:nvSpPr>
          <p:cNvPr id="115" name="TextBox 114">
            <a:extLst>
              <a:ext uri="{FF2B5EF4-FFF2-40B4-BE49-F238E27FC236}">
                <a16:creationId xmlns:a16="http://schemas.microsoft.com/office/drawing/2014/main" id="{4600BB3E-6DB7-3807-3B70-C096F76600C4}"/>
              </a:ext>
            </a:extLst>
          </p:cNvPr>
          <p:cNvSpPr txBox="1"/>
          <p:nvPr/>
        </p:nvSpPr>
        <p:spPr>
          <a:xfrm>
            <a:off x="7540387" y="1663612"/>
            <a:ext cx="2446600" cy="1384995"/>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struct</a:t>
            </a:r>
            <a:r>
              <a:rPr lang="en-GB" sz="1200" b="0" dirty="0">
                <a:solidFill>
                  <a:srgbClr val="000000"/>
                </a:solidFill>
                <a:effectLst/>
                <a:latin typeface="Menlo" panose="020B0609030804020204" pitchFamily="49" charset="0"/>
              </a:rPr>
              <a:t> User {</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age: i32,</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email: String,</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id: </a:t>
            </a:r>
            <a:r>
              <a:rPr lang="en-GB" sz="1200" b="0" dirty="0" err="1">
                <a:solidFill>
                  <a:srgbClr val="000000"/>
                </a:solidFill>
                <a:effectLst/>
                <a:latin typeface="Menlo" panose="020B0609030804020204" pitchFamily="49" charset="0"/>
              </a:rPr>
              <a:t>Uuid</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name: String,</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surname: String,</a:t>
            </a:r>
          </a:p>
          <a:p>
            <a:r>
              <a:rPr lang="en-GB" sz="1200" b="0" dirty="0">
                <a:solidFill>
                  <a:srgbClr val="000000"/>
                </a:solidFill>
                <a:effectLst/>
                <a:latin typeface="Menlo" panose="020B0609030804020204" pitchFamily="49" charset="0"/>
              </a:rPr>
              <a:t>}</a:t>
            </a:r>
          </a:p>
        </p:txBody>
      </p:sp>
      <p:sp>
        <p:nvSpPr>
          <p:cNvPr id="117" name="TextBox 116">
            <a:extLst>
              <a:ext uri="{FF2B5EF4-FFF2-40B4-BE49-F238E27FC236}">
                <a16:creationId xmlns:a16="http://schemas.microsoft.com/office/drawing/2014/main" id="{9197CCCA-30D9-224A-6D3E-8D3AEAE9137D}"/>
              </a:ext>
            </a:extLst>
          </p:cNvPr>
          <p:cNvSpPr txBox="1"/>
          <p:nvPr/>
        </p:nvSpPr>
        <p:spPr>
          <a:xfrm>
            <a:off x="3545577" y="1234560"/>
            <a:ext cx="8234884" cy="1200329"/>
          </a:xfrm>
          <a:prstGeom prst="rect">
            <a:avLst/>
          </a:prstGeom>
          <a:solidFill>
            <a:schemeClr val="bg1"/>
          </a:solidFill>
          <a:ln>
            <a:solidFill>
              <a:schemeClr val="tx1"/>
            </a:solidFill>
          </a:ln>
        </p:spPr>
        <p:txBody>
          <a:bodyPr wrap="square">
            <a:spAutoFit/>
          </a:bodyPr>
          <a:lstStyle/>
          <a:p>
            <a:r>
              <a:rPr lang="en-GB" sz="1200" b="0" dirty="0">
                <a:solidFill>
                  <a:srgbClr val="000000"/>
                </a:solidFill>
                <a:effectLst/>
                <a:latin typeface="Menlo" panose="020B0609030804020204" pitchFamily="49" charset="0"/>
              </a:rPr>
              <a:t>Router::new()</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.route(</a:t>
            </a:r>
            <a:r>
              <a:rPr lang="en-GB" sz="1200" b="0" dirty="0">
                <a:solidFill>
                  <a:srgbClr val="A31515"/>
                </a:solidFill>
                <a:effectLst/>
                <a:latin typeface="Menlo" panose="020B0609030804020204" pitchFamily="49" charset="0"/>
              </a:rPr>
              <a:t>"/v1/users"</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get_users</a:t>
            </a:r>
            <a:r>
              <a:rPr lang="en-GB" sz="1200" b="0" dirty="0">
                <a:solidFill>
                  <a:srgbClr val="000000"/>
                </a:solidFill>
                <a:effectLst/>
                <a:latin typeface="Menlo" panose="020B0609030804020204" pitchFamily="49" charset="0"/>
              </a:rPr>
              <a:t>).post(</a:t>
            </a:r>
            <a:r>
              <a:rPr lang="en-GB" sz="1200" b="0" dirty="0" err="1">
                <a:solidFill>
                  <a:srgbClr val="000000"/>
                </a:solidFill>
                <a:effectLst/>
                <a:latin typeface="Menlo" panose="020B0609030804020204" pitchFamily="49" charset="0"/>
              </a:rPr>
              <a:t>create_user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.route(</a:t>
            </a:r>
            <a:r>
              <a:rPr lang="en-GB" sz="1200" b="0" dirty="0">
                <a:solidFill>
                  <a:srgbClr val="A31515"/>
                </a:solidFill>
                <a:effectLst/>
                <a:latin typeface="Menlo" panose="020B0609030804020204" pitchFamily="49" charset="0"/>
              </a:rPr>
              <a:t>"/v1/users/:id"</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get_user</a:t>
            </a:r>
            <a:r>
              <a:rPr lang="en-GB" sz="1200" b="0" dirty="0">
                <a:solidFill>
                  <a:srgbClr val="000000"/>
                </a:solidFill>
                <a:effectLst/>
                <a:latin typeface="Menlo" panose="020B0609030804020204" pitchFamily="49" charset="0"/>
              </a:rPr>
              <a:t>).put(</a:t>
            </a:r>
            <a:r>
              <a:rPr lang="en-GB" sz="1200" b="0" dirty="0" err="1">
                <a:solidFill>
                  <a:srgbClr val="000000"/>
                </a:solidFill>
                <a:effectLst/>
                <a:latin typeface="Menlo" panose="020B0609030804020204" pitchFamily="49" charset="0"/>
              </a:rPr>
              <a:t>update_user</a:t>
            </a:r>
            <a:r>
              <a:rPr lang="en-GB" sz="1200" b="0" dirty="0">
                <a:solidFill>
                  <a:srgbClr val="000000"/>
                </a:solidFill>
                <a:effectLst/>
                <a:latin typeface="Menlo" panose="020B0609030804020204" pitchFamily="49" charset="0"/>
              </a:rPr>
              <a:t>).delete(</a:t>
            </a:r>
            <a:r>
              <a:rPr lang="en-GB" sz="1200" b="0" dirty="0" err="1">
                <a:solidFill>
                  <a:srgbClr val="000000"/>
                </a:solidFill>
                <a:effectLst/>
                <a:latin typeface="Menlo" panose="020B0609030804020204" pitchFamily="49" charset="0"/>
              </a:rPr>
              <a:t>delete_user</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.route(</a:t>
            </a:r>
            <a:r>
              <a:rPr lang="en-GB" sz="1200" b="0" dirty="0">
                <a:solidFill>
                  <a:srgbClr val="A31515"/>
                </a:solidFill>
                <a:effectLst/>
                <a:latin typeface="Menlo" panose="020B0609030804020204" pitchFamily="49" charset="0"/>
              </a:rPr>
              <a:t>"/v1/cars"</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get_cars</a:t>
            </a:r>
            <a:r>
              <a:rPr lang="en-GB" sz="1200" b="0" dirty="0">
                <a:solidFill>
                  <a:srgbClr val="000000"/>
                </a:solidFill>
                <a:effectLst/>
                <a:latin typeface="Menlo" panose="020B0609030804020204" pitchFamily="49" charset="0"/>
              </a:rPr>
              <a:t>).post(</a:t>
            </a:r>
            <a:r>
              <a:rPr lang="en-GB" sz="1200" b="0" dirty="0" err="1">
                <a:solidFill>
                  <a:srgbClr val="000000"/>
                </a:solidFill>
                <a:effectLst/>
                <a:latin typeface="Menlo" panose="020B0609030804020204" pitchFamily="49" charset="0"/>
              </a:rPr>
              <a:t>create_car</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.route(</a:t>
            </a:r>
            <a:r>
              <a:rPr lang="en-GB" sz="1200" b="0" dirty="0">
                <a:solidFill>
                  <a:srgbClr val="A31515"/>
                </a:solidFill>
                <a:effectLst/>
                <a:latin typeface="Menlo" panose="020B0609030804020204" pitchFamily="49" charset="0"/>
              </a:rPr>
              <a:t>"/v1/cars/:id"</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get_car</a:t>
            </a:r>
            <a:r>
              <a:rPr lang="en-GB" sz="1200" b="0" dirty="0">
                <a:solidFill>
                  <a:srgbClr val="000000"/>
                </a:solidFill>
                <a:effectLst/>
                <a:latin typeface="Menlo" panose="020B0609030804020204" pitchFamily="49" charset="0"/>
              </a:rPr>
              <a:t>).put(</a:t>
            </a:r>
            <a:r>
              <a:rPr lang="en-GB" sz="1200" b="0" dirty="0" err="1">
                <a:solidFill>
                  <a:srgbClr val="000000"/>
                </a:solidFill>
                <a:effectLst/>
                <a:latin typeface="Menlo" panose="020B0609030804020204" pitchFamily="49" charset="0"/>
              </a:rPr>
              <a:t>update_car</a:t>
            </a:r>
            <a:r>
              <a:rPr lang="en-GB" sz="1200" b="0" dirty="0">
                <a:solidFill>
                  <a:srgbClr val="000000"/>
                </a:solidFill>
                <a:effectLst/>
                <a:latin typeface="Menlo" panose="020B0609030804020204" pitchFamily="49" charset="0"/>
              </a:rPr>
              <a:t>).delete(</a:t>
            </a:r>
            <a:r>
              <a:rPr lang="en-GB" sz="1200" b="0" dirty="0" err="1">
                <a:solidFill>
                  <a:srgbClr val="000000"/>
                </a:solidFill>
                <a:effectLst/>
                <a:latin typeface="Menlo" panose="020B0609030804020204" pitchFamily="49" charset="0"/>
              </a:rPr>
              <a:t>delete_car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with_state</a:t>
            </a:r>
            <a:r>
              <a:rPr lang="en-GB" sz="1200" b="0" dirty="0">
                <a:solidFill>
                  <a:srgbClr val="000000"/>
                </a:solidFill>
                <a:effectLst/>
                <a:latin typeface="Menlo" panose="020B0609030804020204" pitchFamily="49" charset="0"/>
              </a:rPr>
              <a:t>(services)</a:t>
            </a:r>
          </a:p>
        </p:txBody>
      </p:sp>
    </p:spTree>
    <p:extLst>
      <p:ext uri="{BB962C8B-B14F-4D97-AF65-F5344CB8AC3E}">
        <p14:creationId xmlns:p14="http://schemas.microsoft.com/office/powerpoint/2010/main" val="2299721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9675D8-40B5-93F4-2E07-CD038823675A}"/>
              </a:ext>
            </a:extLst>
          </p:cNvPr>
          <p:cNvSpPr txBox="1"/>
          <p:nvPr/>
        </p:nvSpPr>
        <p:spPr>
          <a:xfrm>
            <a:off x="4624251" y="5582194"/>
            <a:ext cx="184731" cy="369332"/>
          </a:xfrm>
          <a:prstGeom prst="rect">
            <a:avLst/>
          </a:prstGeom>
          <a:noFill/>
        </p:spPr>
        <p:txBody>
          <a:bodyPr wrap="none" rtlCol="0">
            <a:spAutoFit/>
          </a:bodyPr>
          <a:lstStyle/>
          <a:p>
            <a:endParaRPr lang="en-BE" dirty="0"/>
          </a:p>
        </p:txBody>
      </p:sp>
      <p:sp>
        <p:nvSpPr>
          <p:cNvPr id="65" name="Rectangle 64">
            <a:extLst>
              <a:ext uri="{FF2B5EF4-FFF2-40B4-BE49-F238E27FC236}">
                <a16:creationId xmlns:a16="http://schemas.microsoft.com/office/drawing/2014/main" id="{46DBBAC2-38C1-8367-AEE9-F3857447F175}"/>
              </a:ext>
            </a:extLst>
          </p:cNvPr>
          <p:cNvSpPr/>
          <p:nvPr/>
        </p:nvSpPr>
        <p:spPr>
          <a:xfrm>
            <a:off x="2233830" y="1887437"/>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6" name="Rectangle 65">
            <a:extLst>
              <a:ext uri="{FF2B5EF4-FFF2-40B4-BE49-F238E27FC236}">
                <a16:creationId xmlns:a16="http://schemas.microsoft.com/office/drawing/2014/main" id="{39021F22-2DE5-907F-ECB5-BB92C7858AC5}"/>
              </a:ext>
            </a:extLst>
          </p:cNvPr>
          <p:cNvSpPr/>
          <p:nvPr/>
        </p:nvSpPr>
        <p:spPr>
          <a:xfrm>
            <a:off x="2233830" y="1531179"/>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7" name="Rectangle 66">
            <a:extLst>
              <a:ext uri="{FF2B5EF4-FFF2-40B4-BE49-F238E27FC236}">
                <a16:creationId xmlns:a16="http://schemas.microsoft.com/office/drawing/2014/main" id="{B88287D0-4309-8891-FF34-E40D60413E5C}"/>
              </a:ext>
            </a:extLst>
          </p:cNvPr>
          <p:cNvSpPr/>
          <p:nvPr/>
        </p:nvSpPr>
        <p:spPr>
          <a:xfrm>
            <a:off x="2233830" y="117492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8" name="Rectangle 67">
            <a:extLst>
              <a:ext uri="{FF2B5EF4-FFF2-40B4-BE49-F238E27FC236}">
                <a16:creationId xmlns:a16="http://schemas.microsoft.com/office/drawing/2014/main" id="{A4CBA996-60CA-2671-FE3C-D31F40175F74}"/>
              </a:ext>
            </a:extLst>
          </p:cNvPr>
          <p:cNvSpPr/>
          <p:nvPr/>
        </p:nvSpPr>
        <p:spPr>
          <a:xfrm>
            <a:off x="743931" y="3317359"/>
            <a:ext cx="2809590"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Car</a:t>
            </a:r>
          </a:p>
        </p:txBody>
      </p:sp>
      <p:sp>
        <p:nvSpPr>
          <p:cNvPr id="69" name="Rectangle 68">
            <a:extLst>
              <a:ext uri="{FF2B5EF4-FFF2-40B4-BE49-F238E27FC236}">
                <a16:creationId xmlns:a16="http://schemas.microsoft.com/office/drawing/2014/main" id="{A3322C31-8548-A6FE-2F70-462057B68C5A}"/>
              </a:ext>
            </a:extLst>
          </p:cNvPr>
          <p:cNvSpPr/>
          <p:nvPr/>
        </p:nvSpPr>
        <p:spPr>
          <a:xfrm>
            <a:off x="743929" y="3750807"/>
            <a:ext cx="73515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70" name="Rectangle 69">
            <a:extLst>
              <a:ext uri="{FF2B5EF4-FFF2-40B4-BE49-F238E27FC236}">
                <a16:creationId xmlns:a16="http://schemas.microsoft.com/office/drawing/2014/main" id="{CBE38CAC-ABC3-6D80-995A-A26DD7BF06C5}"/>
              </a:ext>
            </a:extLst>
          </p:cNvPr>
          <p:cNvSpPr/>
          <p:nvPr/>
        </p:nvSpPr>
        <p:spPr>
          <a:xfrm>
            <a:off x="1483816" y="3750807"/>
            <a:ext cx="924723"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71" name="Rectangle 70">
            <a:extLst>
              <a:ext uri="{FF2B5EF4-FFF2-40B4-BE49-F238E27FC236}">
                <a16:creationId xmlns:a16="http://schemas.microsoft.com/office/drawing/2014/main" id="{51EA5E32-AA42-5CBF-768F-1EECEB7C123D}"/>
              </a:ext>
            </a:extLst>
          </p:cNvPr>
          <p:cNvSpPr/>
          <p:nvPr/>
        </p:nvSpPr>
        <p:spPr>
          <a:xfrm>
            <a:off x="2408502" y="3751828"/>
            <a:ext cx="114501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72" name="Rectangle 71">
            <a:extLst>
              <a:ext uri="{FF2B5EF4-FFF2-40B4-BE49-F238E27FC236}">
                <a16:creationId xmlns:a16="http://schemas.microsoft.com/office/drawing/2014/main" id="{453FF5F8-DC75-1DEF-044E-711CD2BE5ADC}"/>
              </a:ext>
            </a:extLst>
          </p:cNvPr>
          <p:cNvSpPr/>
          <p:nvPr/>
        </p:nvSpPr>
        <p:spPr>
          <a:xfrm>
            <a:off x="743892" y="4461280"/>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73" name="Rectangle 72">
            <a:extLst>
              <a:ext uri="{FF2B5EF4-FFF2-40B4-BE49-F238E27FC236}">
                <a16:creationId xmlns:a16="http://schemas.microsoft.com/office/drawing/2014/main" id="{543323C6-FFB7-9D73-1A2B-921A6C3744C1}"/>
              </a:ext>
            </a:extLst>
          </p:cNvPr>
          <p:cNvSpPr/>
          <p:nvPr/>
        </p:nvSpPr>
        <p:spPr>
          <a:xfrm>
            <a:off x="1483816" y="4461280"/>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brand</a:t>
            </a:r>
          </a:p>
        </p:txBody>
      </p:sp>
      <p:sp>
        <p:nvSpPr>
          <p:cNvPr id="74" name="Rectangle 73">
            <a:extLst>
              <a:ext uri="{FF2B5EF4-FFF2-40B4-BE49-F238E27FC236}">
                <a16:creationId xmlns:a16="http://schemas.microsoft.com/office/drawing/2014/main" id="{CF640871-213A-A6B7-9B10-34BBD9AC957D}"/>
              </a:ext>
            </a:extLst>
          </p:cNvPr>
          <p:cNvSpPr/>
          <p:nvPr/>
        </p:nvSpPr>
        <p:spPr>
          <a:xfrm>
            <a:off x="2408539" y="4462301"/>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75" name="Rectangle 74">
            <a:extLst>
              <a:ext uri="{FF2B5EF4-FFF2-40B4-BE49-F238E27FC236}">
                <a16:creationId xmlns:a16="http://schemas.microsoft.com/office/drawing/2014/main" id="{00900953-F29B-ED42-CC8E-0EC98A9503CB}"/>
              </a:ext>
            </a:extLst>
          </p:cNvPr>
          <p:cNvSpPr/>
          <p:nvPr/>
        </p:nvSpPr>
        <p:spPr>
          <a:xfrm>
            <a:off x="743892" y="4817538"/>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76" name="Rectangle 75">
            <a:extLst>
              <a:ext uri="{FF2B5EF4-FFF2-40B4-BE49-F238E27FC236}">
                <a16:creationId xmlns:a16="http://schemas.microsoft.com/office/drawing/2014/main" id="{69608F16-7A6B-90CE-F0C3-CC51FAC4233F}"/>
              </a:ext>
            </a:extLst>
          </p:cNvPr>
          <p:cNvSpPr/>
          <p:nvPr/>
        </p:nvSpPr>
        <p:spPr>
          <a:xfrm>
            <a:off x="1483816" y="4817538"/>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price</a:t>
            </a:r>
          </a:p>
        </p:txBody>
      </p:sp>
      <p:sp>
        <p:nvSpPr>
          <p:cNvPr id="77" name="Rectangle 76">
            <a:extLst>
              <a:ext uri="{FF2B5EF4-FFF2-40B4-BE49-F238E27FC236}">
                <a16:creationId xmlns:a16="http://schemas.microsoft.com/office/drawing/2014/main" id="{8BC9D6E2-7506-19BA-111C-E7818E72A45E}"/>
              </a:ext>
            </a:extLst>
          </p:cNvPr>
          <p:cNvSpPr/>
          <p:nvPr/>
        </p:nvSpPr>
        <p:spPr>
          <a:xfrm>
            <a:off x="2408539" y="4818559"/>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78" name="Rectangle 77">
            <a:extLst>
              <a:ext uri="{FF2B5EF4-FFF2-40B4-BE49-F238E27FC236}">
                <a16:creationId xmlns:a16="http://schemas.microsoft.com/office/drawing/2014/main" id="{E6B8F9DB-86BE-5EDF-EE98-70820ABC20F4}"/>
              </a:ext>
            </a:extLst>
          </p:cNvPr>
          <p:cNvSpPr/>
          <p:nvPr/>
        </p:nvSpPr>
        <p:spPr>
          <a:xfrm>
            <a:off x="743892" y="4107064"/>
            <a:ext cx="73519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79" name="Rectangle 78">
            <a:extLst>
              <a:ext uri="{FF2B5EF4-FFF2-40B4-BE49-F238E27FC236}">
                <a16:creationId xmlns:a16="http://schemas.microsoft.com/office/drawing/2014/main" id="{FA27CAC5-7BE8-04F2-2014-250AE58ECBD5}"/>
              </a:ext>
            </a:extLst>
          </p:cNvPr>
          <p:cNvSpPr/>
          <p:nvPr/>
        </p:nvSpPr>
        <p:spPr>
          <a:xfrm>
            <a:off x="1483816" y="4107064"/>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owned_by</a:t>
            </a:r>
            <a:r>
              <a:rPr lang="en-US" sz="1200" dirty="0">
                <a:solidFill>
                  <a:srgbClr val="0451A5"/>
                </a:solidFill>
                <a:latin typeface="Consolas" panose="020B0609020204030204" pitchFamily="49" charset="0"/>
              </a:rPr>
              <a:t> </a:t>
            </a:r>
          </a:p>
        </p:txBody>
      </p:sp>
      <p:sp>
        <p:nvSpPr>
          <p:cNvPr id="80" name="Rectangle 79">
            <a:extLst>
              <a:ext uri="{FF2B5EF4-FFF2-40B4-BE49-F238E27FC236}">
                <a16:creationId xmlns:a16="http://schemas.microsoft.com/office/drawing/2014/main" id="{613AB1DA-195F-5ED1-6B1A-FBA9DDEF48D8}"/>
              </a:ext>
            </a:extLst>
          </p:cNvPr>
          <p:cNvSpPr/>
          <p:nvPr/>
        </p:nvSpPr>
        <p:spPr>
          <a:xfrm>
            <a:off x="2408539" y="4108085"/>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foreign_key</a:t>
            </a:r>
            <a:r>
              <a:rPr lang="en-US" sz="1200" dirty="0">
                <a:solidFill>
                  <a:srgbClr val="0451A5"/>
                </a:solidFill>
                <a:latin typeface="Consolas" panose="020B0609020204030204" pitchFamily="49" charset="0"/>
              </a:rPr>
              <a:t> </a:t>
            </a:r>
          </a:p>
        </p:txBody>
      </p:sp>
      <p:sp>
        <p:nvSpPr>
          <p:cNvPr id="81" name="Rectangle 80">
            <a:extLst>
              <a:ext uri="{FF2B5EF4-FFF2-40B4-BE49-F238E27FC236}">
                <a16:creationId xmlns:a16="http://schemas.microsoft.com/office/drawing/2014/main" id="{A40E8288-60D2-4474-A71F-DEA0411A2C29}"/>
              </a:ext>
            </a:extLst>
          </p:cNvPr>
          <p:cNvSpPr/>
          <p:nvPr/>
        </p:nvSpPr>
        <p:spPr>
          <a:xfrm>
            <a:off x="609600" y="385214"/>
            <a:ext cx="2943922"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User</a:t>
            </a:r>
          </a:p>
        </p:txBody>
      </p:sp>
      <p:sp>
        <p:nvSpPr>
          <p:cNvPr id="82" name="Rectangle 81">
            <a:extLst>
              <a:ext uri="{FF2B5EF4-FFF2-40B4-BE49-F238E27FC236}">
                <a16:creationId xmlns:a16="http://schemas.microsoft.com/office/drawing/2014/main" id="{0B380B8F-3F99-FD32-C00E-AF261B23B99F}"/>
              </a:ext>
            </a:extLst>
          </p:cNvPr>
          <p:cNvSpPr/>
          <p:nvPr/>
        </p:nvSpPr>
        <p:spPr>
          <a:xfrm>
            <a:off x="609598" y="818662"/>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rgbClr val="A31515"/>
                </a:solidFill>
                <a:latin typeface="Consolas" panose="020B0609020204030204" pitchFamily="49" charset="0"/>
              </a:rPr>
              <a:t> </a:t>
            </a:r>
          </a:p>
        </p:txBody>
      </p:sp>
      <p:sp>
        <p:nvSpPr>
          <p:cNvPr id="83" name="Rectangle 82">
            <a:extLst>
              <a:ext uri="{FF2B5EF4-FFF2-40B4-BE49-F238E27FC236}">
                <a16:creationId xmlns:a16="http://schemas.microsoft.com/office/drawing/2014/main" id="{696D6FDB-02FE-149E-1BE8-9B57DA438A25}"/>
              </a:ext>
            </a:extLst>
          </p:cNvPr>
          <p:cNvSpPr/>
          <p:nvPr/>
        </p:nvSpPr>
        <p:spPr>
          <a:xfrm>
            <a:off x="1428362" y="818662"/>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84" name="Rectangle 83">
            <a:extLst>
              <a:ext uri="{FF2B5EF4-FFF2-40B4-BE49-F238E27FC236}">
                <a16:creationId xmlns:a16="http://schemas.microsoft.com/office/drawing/2014/main" id="{62F9E69F-A5BD-40D7-D718-C4A4E0614DC8}"/>
              </a:ext>
            </a:extLst>
          </p:cNvPr>
          <p:cNvSpPr/>
          <p:nvPr/>
        </p:nvSpPr>
        <p:spPr>
          <a:xfrm>
            <a:off x="2233830" y="818662"/>
            <a:ext cx="1319692" cy="3562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85" name="Rectangle 84">
            <a:extLst>
              <a:ext uri="{FF2B5EF4-FFF2-40B4-BE49-F238E27FC236}">
                <a16:creationId xmlns:a16="http://schemas.microsoft.com/office/drawing/2014/main" id="{15EED98C-289F-4289-D3F0-C4F2AA728ED9}"/>
              </a:ext>
            </a:extLst>
          </p:cNvPr>
          <p:cNvSpPr/>
          <p:nvPr/>
        </p:nvSpPr>
        <p:spPr>
          <a:xfrm>
            <a:off x="609598" y="117492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86" name="Rectangle 85">
            <a:extLst>
              <a:ext uri="{FF2B5EF4-FFF2-40B4-BE49-F238E27FC236}">
                <a16:creationId xmlns:a16="http://schemas.microsoft.com/office/drawing/2014/main" id="{97905A46-FA3E-65A5-33E1-84F94AEA9BED}"/>
              </a:ext>
            </a:extLst>
          </p:cNvPr>
          <p:cNvSpPr/>
          <p:nvPr/>
        </p:nvSpPr>
        <p:spPr>
          <a:xfrm>
            <a:off x="1428362" y="117492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name</a:t>
            </a:r>
          </a:p>
        </p:txBody>
      </p:sp>
      <p:sp>
        <p:nvSpPr>
          <p:cNvPr id="87" name="Rectangle 86">
            <a:extLst>
              <a:ext uri="{FF2B5EF4-FFF2-40B4-BE49-F238E27FC236}">
                <a16:creationId xmlns:a16="http://schemas.microsoft.com/office/drawing/2014/main" id="{59535D8E-70F4-B95A-8021-6E40A133845C}"/>
              </a:ext>
            </a:extLst>
          </p:cNvPr>
          <p:cNvSpPr/>
          <p:nvPr/>
        </p:nvSpPr>
        <p:spPr>
          <a:xfrm>
            <a:off x="609598" y="1531179"/>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88" name="Rectangle 87">
            <a:extLst>
              <a:ext uri="{FF2B5EF4-FFF2-40B4-BE49-F238E27FC236}">
                <a16:creationId xmlns:a16="http://schemas.microsoft.com/office/drawing/2014/main" id="{78D29AC2-F2E1-A63A-CC36-0EDD2E5597BD}"/>
              </a:ext>
            </a:extLst>
          </p:cNvPr>
          <p:cNvSpPr/>
          <p:nvPr/>
        </p:nvSpPr>
        <p:spPr>
          <a:xfrm>
            <a:off x="1428362" y="1531179"/>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surname</a:t>
            </a:r>
          </a:p>
        </p:txBody>
      </p:sp>
      <p:sp>
        <p:nvSpPr>
          <p:cNvPr id="89" name="Rectangle 88">
            <a:extLst>
              <a:ext uri="{FF2B5EF4-FFF2-40B4-BE49-F238E27FC236}">
                <a16:creationId xmlns:a16="http://schemas.microsoft.com/office/drawing/2014/main" id="{043C1EC1-6E1D-EECF-E8EE-492E538A7DD5}"/>
              </a:ext>
            </a:extLst>
          </p:cNvPr>
          <p:cNvSpPr/>
          <p:nvPr/>
        </p:nvSpPr>
        <p:spPr>
          <a:xfrm>
            <a:off x="609598" y="1887437"/>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90" name="Rectangle 89">
            <a:extLst>
              <a:ext uri="{FF2B5EF4-FFF2-40B4-BE49-F238E27FC236}">
                <a16:creationId xmlns:a16="http://schemas.microsoft.com/office/drawing/2014/main" id="{EEC8788A-13F2-BFEE-7CD8-1D2221EE700A}"/>
              </a:ext>
            </a:extLst>
          </p:cNvPr>
          <p:cNvSpPr/>
          <p:nvPr/>
        </p:nvSpPr>
        <p:spPr>
          <a:xfrm>
            <a:off x="1428362" y="1887437"/>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age</a:t>
            </a:r>
          </a:p>
        </p:txBody>
      </p:sp>
      <p:sp>
        <p:nvSpPr>
          <p:cNvPr id="91" name="Rectangle 90">
            <a:extLst>
              <a:ext uri="{FF2B5EF4-FFF2-40B4-BE49-F238E27FC236}">
                <a16:creationId xmlns:a16="http://schemas.microsoft.com/office/drawing/2014/main" id="{85304D62-C8CD-1C02-212A-265579435028}"/>
              </a:ext>
            </a:extLst>
          </p:cNvPr>
          <p:cNvSpPr/>
          <p:nvPr/>
        </p:nvSpPr>
        <p:spPr>
          <a:xfrm>
            <a:off x="609597" y="224429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92" name="Rectangle 91">
            <a:extLst>
              <a:ext uri="{FF2B5EF4-FFF2-40B4-BE49-F238E27FC236}">
                <a16:creationId xmlns:a16="http://schemas.microsoft.com/office/drawing/2014/main" id="{9111F2A9-088D-F7E3-7DEC-DCF7B78C88FD}"/>
              </a:ext>
            </a:extLst>
          </p:cNvPr>
          <p:cNvSpPr/>
          <p:nvPr/>
        </p:nvSpPr>
        <p:spPr>
          <a:xfrm>
            <a:off x="1428361" y="224429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email</a:t>
            </a:r>
          </a:p>
        </p:txBody>
      </p:sp>
      <p:sp>
        <p:nvSpPr>
          <p:cNvPr id="93" name="Rectangle 92">
            <a:extLst>
              <a:ext uri="{FF2B5EF4-FFF2-40B4-BE49-F238E27FC236}">
                <a16:creationId xmlns:a16="http://schemas.microsoft.com/office/drawing/2014/main" id="{039121BA-3AC3-2525-A139-AC9E1AFE7C46}"/>
              </a:ext>
            </a:extLst>
          </p:cNvPr>
          <p:cNvSpPr/>
          <p:nvPr/>
        </p:nvSpPr>
        <p:spPr>
          <a:xfrm>
            <a:off x="2233829" y="224429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unique_key</a:t>
            </a:r>
            <a:endParaRPr lang="en-US" sz="1200" dirty="0">
              <a:solidFill>
                <a:srgbClr val="0451A5"/>
              </a:solidFill>
              <a:latin typeface="Consolas" panose="020B0609020204030204" pitchFamily="49" charset="0"/>
            </a:endParaRPr>
          </a:p>
        </p:txBody>
      </p:sp>
      <p:sp>
        <p:nvSpPr>
          <p:cNvPr id="94" name="TextBox 93">
            <a:extLst>
              <a:ext uri="{FF2B5EF4-FFF2-40B4-BE49-F238E27FC236}">
                <a16:creationId xmlns:a16="http://schemas.microsoft.com/office/drawing/2014/main" id="{E1DADF5A-5115-1F3D-6D68-4D80B9A59162}"/>
              </a:ext>
            </a:extLst>
          </p:cNvPr>
          <p:cNvSpPr txBox="1"/>
          <p:nvPr/>
        </p:nvSpPr>
        <p:spPr>
          <a:xfrm>
            <a:off x="2205013" y="2815243"/>
            <a:ext cx="1034257" cy="276999"/>
          </a:xfrm>
          <a:prstGeom prst="rect">
            <a:avLst/>
          </a:prstGeom>
          <a:noFill/>
        </p:spPr>
        <p:txBody>
          <a:bodyPr wrap="none" rtlCol="0">
            <a:spAutoFit/>
          </a:bodyPr>
          <a:lstStyle/>
          <a:p>
            <a:r>
              <a:rPr lang="en-US" sz="1200" dirty="0">
                <a:latin typeface="Consolas" panose="020B0609020204030204" pitchFamily="49" charset="0"/>
              </a:rPr>
              <a:t>Owns a car</a:t>
            </a:r>
          </a:p>
        </p:txBody>
      </p:sp>
      <p:cxnSp>
        <p:nvCxnSpPr>
          <p:cNvPr id="95" name="Straight Connector 94">
            <a:extLst>
              <a:ext uri="{FF2B5EF4-FFF2-40B4-BE49-F238E27FC236}">
                <a16:creationId xmlns:a16="http://schemas.microsoft.com/office/drawing/2014/main" id="{C2DD66E1-412F-8154-9AB6-590C73195515}"/>
              </a:ext>
            </a:extLst>
          </p:cNvPr>
          <p:cNvCxnSpPr>
            <a:cxnSpLocks/>
            <a:endCxn id="68" idx="0"/>
          </p:cNvCxnSpPr>
          <p:nvPr/>
        </p:nvCxnSpPr>
        <p:spPr>
          <a:xfrm>
            <a:off x="2148726" y="2600550"/>
            <a:ext cx="0" cy="7168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AF6EF95-2A2D-F9EC-D2C0-9170E3217A5D}"/>
              </a:ext>
            </a:extLst>
          </p:cNvPr>
          <p:cNvSpPr txBox="1"/>
          <p:nvPr/>
        </p:nvSpPr>
        <p:spPr>
          <a:xfrm>
            <a:off x="4958316" y="1174921"/>
            <a:ext cx="6096000" cy="2308324"/>
          </a:xfrm>
          <a:prstGeom prst="rect">
            <a:avLst/>
          </a:prstGeom>
          <a:noFill/>
          <a:ln>
            <a:solidFill>
              <a:schemeClr val="tx1"/>
            </a:solidFill>
          </a:ln>
        </p:spPr>
        <p:txBody>
          <a:bodyPr wrap="square">
            <a:spAutoFit/>
          </a:bodyPr>
          <a:lstStyle/>
          <a:p>
            <a:r>
              <a:rPr lang="en-GB" sz="1200" b="0" dirty="0" err="1">
                <a:solidFill>
                  <a:srgbClr val="800000"/>
                </a:solidFill>
                <a:effectLst/>
                <a:latin typeface="Menlo" panose="020B0609030804020204" pitchFamily="49" charset="0"/>
              </a:rPr>
              <a:t>MyService-db</a:t>
            </a:r>
            <a:r>
              <a:rPr lang="en-GB" sz="1200" b="0" dirty="0">
                <a:solidFill>
                  <a:srgbClr val="000000"/>
                </a:solidFill>
                <a:effectLst/>
                <a:latin typeface="Menlo" panose="020B0609030804020204" pitchFamily="49" charset="0"/>
              </a:rPr>
              <a:t>:</a:t>
            </a:r>
          </a:p>
          <a:p>
            <a:r>
              <a:rPr lang="en-GB" sz="1200" dirty="0">
                <a:solidFill>
                  <a:srgbClr val="800000"/>
                </a:solidFill>
                <a:latin typeface="Menlo" panose="020B0609030804020204" pitchFamily="49" charset="0"/>
              </a:rPr>
              <a:t>    </a:t>
            </a:r>
            <a:r>
              <a:rPr lang="en-GB" sz="1200" b="0" dirty="0">
                <a:solidFill>
                  <a:srgbClr val="800000"/>
                </a:solidFill>
                <a:effectLst/>
                <a:latin typeface="Menlo" panose="020B0609030804020204" pitchFamily="49" charset="0"/>
              </a:rPr>
              <a:t>image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postgres:13-alpine</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a:t>
            </a:r>
            <a:r>
              <a:rPr lang="en-GB" sz="1200" b="0" dirty="0" err="1">
                <a:solidFill>
                  <a:srgbClr val="800000"/>
                </a:solidFill>
                <a:effectLst/>
                <a:latin typeface="Menlo" panose="020B0609030804020204" pitchFamily="49" charset="0"/>
              </a:rPr>
              <a:t>container_name</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MyService-db</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restart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always</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POSTGRES_USER</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POSTGRES_PASSWORD</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ports</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5432:5432</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volumes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MyService</a:t>
            </a:r>
            <a:r>
              <a:rPr lang="en-GB" sz="1200" b="0" dirty="0">
                <a:solidFill>
                  <a:srgbClr val="A31515"/>
                </a:solidFill>
                <a:effectLst/>
                <a:latin typeface="Menlo" panose="020B0609030804020204" pitchFamily="49" charset="0"/>
              </a:rPr>
              <a:t>-data:/var/lib/</a:t>
            </a:r>
            <a:r>
              <a:rPr lang="en-GB" sz="1200" b="0" dirty="0" err="1">
                <a:solidFill>
                  <a:srgbClr val="A31515"/>
                </a:solidFill>
                <a:effectLst/>
                <a:latin typeface="Menlo" panose="020B0609030804020204" pitchFamily="49" charset="0"/>
              </a:rPr>
              <a:t>postgresql</a:t>
            </a:r>
            <a:r>
              <a:rPr lang="en-GB" sz="1200" b="0" dirty="0">
                <a:solidFill>
                  <a:srgbClr val="A31515"/>
                </a:solidFill>
                <a:effectLst/>
                <a:latin typeface="Menlo" panose="020B0609030804020204" pitchFamily="49" charset="0"/>
              </a:rPr>
              <a:t>/data"</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 </a:t>
            </a:r>
            <a:r>
              <a:rPr lang="en-GB" sz="1200" b="0" dirty="0">
                <a:solidFill>
                  <a:srgbClr val="A31515"/>
                </a:solidFill>
                <a:effectLst/>
                <a:latin typeface="Menlo" panose="020B0609030804020204" pitchFamily="49" charset="0"/>
              </a:rPr>
              <a:t>"./docker/</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/01.sql:/docker-</a:t>
            </a:r>
            <a:r>
              <a:rPr lang="en-GB" sz="1200" b="0" dirty="0" err="1">
                <a:solidFill>
                  <a:srgbClr val="A31515"/>
                </a:solidFill>
                <a:effectLst/>
                <a:latin typeface="Menlo" panose="020B0609030804020204" pitchFamily="49" charset="0"/>
              </a:rPr>
              <a:t>entrypoint</a:t>
            </a:r>
            <a:r>
              <a:rPr lang="en-GB" sz="1200" b="0" dirty="0">
                <a:solidFill>
                  <a:srgbClr val="A31515"/>
                </a:solidFill>
                <a:effectLst/>
                <a:latin typeface="Menlo" panose="020B0609030804020204" pitchFamily="49" charset="0"/>
              </a:rPr>
              <a:t>-          	  </a:t>
            </a:r>
            <a:r>
              <a:rPr lang="en-GB" sz="1200" b="0" dirty="0" err="1">
                <a:solidFill>
                  <a:srgbClr val="A31515"/>
                </a:solidFill>
                <a:effectLst/>
                <a:latin typeface="Menlo" panose="020B0609030804020204" pitchFamily="49" charset="0"/>
              </a:rPr>
              <a:t>initdb.d</a:t>
            </a:r>
            <a:r>
              <a:rPr lang="en-GB" sz="1200" b="0" dirty="0">
                <a:solidFill>
                  <a:srgbClr val="A31515"/>
                </a:solidFill>
                <a:effectLst/>
                <a:latin typeface="Menlo" panose="020B0609030804020204" pitchFamily="49" charset="0"/>
              </a:rPr>
              <a:t>/01_db.sql"</a:t>
            </a:r>
            <a:endParaRPr lang="en-GB" sz="1200" b="0" dirty="0">
              <a:solidFill>
                <a:srgbClr val="000000"/>
              </a:solidFill>
              <a:effectLst/>
              <a:latin typeface="Menlo" panose="020B0609030804020204" pitchFamily="49" charset="0"/>
            </a:endParaRPr>
          </a:p>
        </p:txBody>
      </p:sp>
      <p:sp>
        <p:nvSpPr>
          <p:cNvPr id="105" name="TextBox 104">
            <a:extLst>
              <a:ext uri="{FF2B5EF4-FFF2-40B4-BE49-F238E27FC236}">
                <a16:creationId xmlns:a16="http://schemas.microsoft.com/office/drawing/2014/main" id="{CE5BDEF8-BB7C-7273-CF1D-767535964C76}"/>
              </a:ext>
            </a:extLst>
          </p:cNvPr>
          <p:cNvSpPr txBox="1"/>
          <p:nvPr/>
        </p:nvSpPr>
        <p:spPr>
          <a:xfrm>
            <a:off x="7617905" y="2777741"/>
            <a:ext cx="3875315" cy="1015663"/>
          </a:xfrm>
          <a:prstGeom prst="rect">
            <a:avLst/>
          </a:prstGeom>
          <a:solidFill>
            <a:schemeClr val="bg1"/>
          </a:solidFill>
          <a:ln>
            <a:solidFill>
              <a:schemeClr val="tx1"/>
            </a:solidFill>
          </a:ln>
        </p:spPr>
        <p:txBody>
          <a:bodyPr wrap="square">
            <a:spAutoFit/>
          </a:bodyPr>
          <a:lstStyle/>
          <a:p>
            <a:endParaRPr lang="en-GB" sz="1200" b="0" dirty="0">
              <a:solidFill>
                <a:srgbClr val="0000FF"/>
              </a:solidFill>
              <a:effectLst/>
              <a:latin typeface="Menlo" panose="020B0609030804020204" pitchFamily="49" charset="0"/>
            </a:endParaRPr>
          </a:p>
          <a:p>
            <a:r>
              <a:rPr lang="en-GB" sz="1200" b="0" dirty="0">
                <a:solidFill>
                  <a:srgbClr val="0000FF"/>
                </a:solidFill>
                <a:effectLst/>
                <a:latin typeface="Menlo" panose="020B0609030804020204" pitchFamily="49" charset="0"/>
              </a:rPr>
              <a:t>DROP</a:t>
            </a:r>
            <a:r>
              <a:rPr lang="en-GB" sz="1200" b="0" dirty="0">
                <a:solidFill>
                  <a:srgbClr val="000000"/>
                </a:solidFill>
                <a:effectLst/>
                <a:latin typeface="Menlo" panose="020B0609030804020204" pitchFamily="49" charset="0"/>
              </a:rPr>
              <a:t> DATABASE IF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my_service_db</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br>
              <a:rPr lang="en-GB" sz="1200" b="0" dirty="0">
                <a:solidFill>
                  <a:srgbClr val="000000"/>
                </a:solidFill>
                <a:effectLst/>
                <a:latin typeface="Menlo" panose="020B0609030804020204" pitchFamily="49" charset="0"/>
              </a:rPr>
            </a:br>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DATABASE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my_service_db</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endParaRPr lang="en-GB" sz="1200" b="0" dirty="0">
              <a:solidFill>
                <a:srgbClr val="000000"/>
              </a:solidFill>
              <a:effectLst/>
              <a:latin typeface="Menlo" panose="020B0609030804020204" pitchFamily="49" charset="0"/>
            </a:endParaRPr>
          </a:p>
        </p:txBody>
      </p:sp>
      <p:sp>
        <p:nvSpPr>
          <p:cNvPr id="106" name="TextBox 105">
            <a:extLst>
              <a:ext uri="{FF2B5EF4-FFF2-40B4-BE49-F238E27FC236}">
                <a16:creationId xmlns:a16="http://schemas.microsoft.com/office/drawing/2014/main" id="{2C318D69-A3C1-1130-FF75-2097CD0909A9}"/>
              </a:ext>
            </a:extLst>
          </p:cNvPr>
          <p:cNvSpPr txBox="1"/>
          <p:nvPr/>
        </p:nvSpPr>
        <p:spPr>
          <a:xfrm>
            <a:off x="4440680" y="3432543"/>
            <a:ext cx="3785089" cy="1384995"/>
          </a:xfrm>
          <a:prstGeom prst="rect">
            <a:avLst/>
          </a:prstGeom>
          <a:solidFill>
            <a:schemeClr val="bg1"/>
          </a:solidFill>
          <a:ln>
            <a:solidFill>
              <a:schemeClr val="tx1"/>
            </a:solidFill>
          </a:ln>
        </p:spPr>
        <p:txBody>
          <a:bodyPr wrap="square">
            <a:spAutoFit/>
          </a:bodyPr>
          <a:lstStyle/>
          <a:p>
            <a:r>
              <a:rPr lang="en-GB" sz="1200" b="0">
                <a:solidFill>
                  <a:srgbClr val="0000FF"/>
                </a:solidFill>
                <a:effectLst/>
                <a:latin typeface="Menlo" panose="020B0609030804020204" pitchFamily="49" charset="0"/>
              </a:rPr>
              <a:t>CREATE</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TABLE</a:t>
            </a:r>
            <a:r>
              <a:rPr lang="en-GB" sz="1200" b="0">
                <a:solidFill>
                  <a:srgbClr val="000000"/>
                </a:solidFill>
                <a:effectLst/>
                <a:latin typeface="Menlo" panose="020B0609030804020204" pitchFamily="49" charset="0"/>
              </a:rPr>
              <a:t> IF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EXISTS</a:t>
            </a:r>
            <a:r>
              <a:rPr lang="en-GB" sz="1200" b="0">
                <a:solidFill>
                  <a:srgbClr val="000000"/>
                </a:solidFill>
                <a:effectLst/>
                <a:latin typeface="Menlo" panose="020B0609030804020204" pitchFamily="49" charset="0"/>
              </a:rPr>
              <a:t> users (</a:t>
            </a:r>
          </a:p>
          <a:p>
            <a:r>
              <a:rPr lang="en-GB" sz="1200" b="0">
                <a:solidFill>
                  <a:srgbClr val="000000"/>
                </a:solidFill>
                <a:effectLst/>
                <a:latin typeface="Menlo" panose="020B0609030804020204" pitchFamily="49" charset="0"/>
              </a:rPr>
              <a:t>age </a:t>
            </a:r>
            <a:r>
              <a:rPr lang="en-GB" sz="1200" b="0">
                <a:solidFill>
                  <a:srgbClr val="0000FF"/>
                </a:solidFill>
                <a:effectLst/>
                <a:latin typeface="Menlo" panose="020B0609030804020204" pitchFamily="49" charset="0"/>
              </a:rPr>
              <a:t>INT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00"/>
                </a:solidFill>
                <a:effectLst/>
                <a:latin typeface="Menlo" panose="020B0609030804020204" pitchFamily="49" charset="0"/>
              </a:rPr>
              <a:t>email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FF"/>
                </a:solidFill>
                <a:effectLst/>
                <a:latin typeface="Menlo" panose="020B0609030804020204" pitchFamily="49" charset="0"/>
              </a:rPr>
              <a:t>id</a:t>
            </a:r>
            <a:r>
              <a:rPr lang="en-GB" sz="1200" b="0">
                <a:solidFill>
                  <a:srgbClr val="000000"/>
                </a:solidFill>
                <a:effectLst/>
                <a:latin typeface="Menlo" panose="020B0609030804020204" pitchFamily="49" charset="0"/>
              </a:rPr>
              <a:t> UUID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FF"/>
                </a:solidFill>
                <a:effectLst/>
                <a:latin typeface="Menlo" panose="020B0609030804020204" pitchFamily="49" charset="0"/>
              </a:rPr>
              <a:t>name</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00"/>
                </a:solidFill>
                <a:effectLst/>
                <a:latin typeface="Menlo" panose="020B0609030804020204" pitchFamily="49" charset="0"/>
              </a:rPr>
              <a:t>surname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endParaRPr lang="en-GB" sz="1200" b="0">
              <a:solidFill>
                <a:srgbClr val="000000"/>
              </a:solidFill>
              <a:effectLst/>
              <a:latin typeface="Menlo" panose="020B0609030804020204" pitchFamily="49" charset="0"/>
            </a:endParaRPr>
          </a:p>
          <a:p>
            <a:r>
              <a:rPr lang="en-GB" sz="1200" b="0">
                <a:solidFill>
                  <a:srgbClr val="000000"/>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p:txBody>
      </p:sp>
      <p:sp>
        <p:nvSpPr>
          <p:cNvPr id="107" name="TextBox 106">
            <a:extLst>
              <a:ext uri="{FF2B5EF4-FFF2-40B4-BE49-F238E27FC236}">
                <a16:creationId xmlns:a16="http://schemas.microsoft.com/office/drawing/2014/main" id="{6159B5E1-21B3-FC66-035C-28BE6249D903}"/>
              </a:ext>
            </a:extLst>
          </p:cNvPr>
          <p:cNvSpPr txBox="1"/>
          <p:nvPr/>
        </p:nvSpPr>
        <p:spPr>
          <a:xfrm>
            <a:off x="7663019" y="4381865"/>
            <a:ext cx="3785089" cy="1015663"/>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TABLE</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cars (</a:t>
            </a:r>
          </a:p>
          <a:p>
            <a:r>
              <a:rPr lang="en-GB" sz="1200" b="0" dirty="0">
                <a:solidFill>
                  <a:srgbClr val="000000"/>
                </a:solidFill>
                <a:effectLst/>
                <a:latin typeface="Menlo" panose="020B0609030804020204" pitchFamily="49" charset="0"/>
              </a:rPr>
              <a:t>brand </a:t>
            </a:r>
            <a:r>
              <a:rPr lang="en-GB" sz="1200" b="0" dirty="0">
                <a:solidFill>
                  <a:srgbClr val="0000FF"/>
                </a:solidFill>
                <a:effectLst/>
                <a:latin typeface="Menlo" panose="020B0609030804020204" pitchFamily="49" charset="0"/>
              </a:rPr>
              <a:t>VARCHAR</a:t>
            </a:r>
            <a:r>
              <a:rPr lang="en-GB" sz="1200" b="0" dirty="0">
                <a:solidFill>
                  <a:srgbClr val="000000"/>
                </a:solidFill>
                <a:effectLst/>
                <a:latin typeface="Menlo" panose="020B0609030804020204" pitchFamily="49" charset="0"/>
              </a:rPr>
              <a:t>(</a:t>
            </a:r>
            <a:r>
              <a:rPr lang="en-GB" sz="1200" b="0" dirty="0">
                <a:solidFill>
                  <a:srgbClr val="098658"/>
                </a:solidFill>
                <a:effectLst/>
                <a:latin typeface="Menlo" panose="020B0609030804020204" pitchFamily="49" charset="0"/>
              </a:rPr>
              <a:t>255</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id</a:t>
            </a:r>
            <a:r>
              <a:rPr lang="en-GB" sz="1200" b="0" dirty="0">
                <a:solidFill>
                  <a:srgbClr val="000000"/>
                </a:solidFill>
                <a:effectLst/>
                <a:latin typeface="Menlo" panose="020B0609030804020204" pitchFamily="49" charset="0"/>
              </a:rPr>
              <a:t> UUID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r>
              <a:rPr lang="en-GB" sz="1200" b="0" dirty="0">
                <a:solidFill>
                  <a:srgbClr val="000000"/>
                </a:solidFill>
                <a:effectLst/>
                <a:latin typeface="Menlo" panose="020B0609030804020204" pitchFamily="49" charset="0"/>
              </a:rPr>
              <a:t>, </a:t>
            </a:r>
          </a:p>
          <a:p>
            <a:r>
              <a:rPr lang="en-GB" sz="1200" b="0" dirty="0" err="1">
                <a:solidFill>
                  <a:srgbClr val="000000"/>
                </a:solidFill>
                <a:effectLst/>
                <a:latin typeface="Menlo" panose="020B0609030804020204" pitchFamily="49" charset="0"/>
              </a:rPr>
              <a:t>owned_by</a:t>
            </a:r>
            <a:r>
              <a:rPr lang="en-GB" sz="1200" b="0" dirty="0">
                <a:solidFill>
                  <a:srgbClr val="000000"/>
                </a:solidFill>
                <a:effectLst/>
                <a:latin typeface="Menlo" panose="020B0609030804020204" pitchFamily="49" charset="0"/>
              </a:rPr>
              <a:t> UUID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a:t>
            </a:r>
          </a:p>
        </p:txBody>
      </p:sp>
      <p:sp>
        <p:nvSpPr>
          <p:cNvPr id="109" name="TextBox 108">
            <a:extLst>
              <a:ext uri="{FF2B5EF4-FFF2-40B4-BE49-F238E27FC236}">
                <a16:creationId xmlns:a16="http://schemas.microsoft.com/office/drawing/2014/main" id="{92D7FB4F-6AF1-F2CA-F844-B0F0E26C07F6}"/>
              </a:ext>
            </a:extLst>
          </p:cNvPr>
          <p:cNvSpPr txBox="1"/>
          <p:nvPr/>
        </p:nvSpPr>
        <p:spPr>
          <a:xfrm>
            <a:off x="3727860" y="4817538"/>
            <a:ext cx="6096000" cy="1384995"/>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users_name_index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t>
            </a:r>
            <a:r>
              <a:rPr lang="en-GB" sz="1200" b="0" dirty="0">
                <a:solidFill>
                  <a:srgbClr val="0000FF"/>
                </a:solidFill>
                <a:effectLst/>
                <a:latin typeface="Menlo" panose="020B0609030804020204" pitchFamily="49" charset="0"/>
              </a:rPr>
              <a:t>name</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users_age_index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(age);</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users_surname_index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t>
            </a:r>
            <a:r>
              <a:rPr lang="en-GB" sz="1200" b="0" dirty="0" err="1">
                <a:solidFill>
                  <a:srgbClr val="0000FF"/>
                </a:solidFill>
                <a:effectLst/>
                <a:latin typeface="Menlo" panose="020B0609030804020204" pitchFamily="49" charset="0"/>
              </a:rPr>
              <a:t>name</a:t>
            </a:r>
            <a:r>
              <a:rPr lang="en-GB" sz="1200" b="0" dirty="0" err="1">
                <a:solidFill>
                  <a:srgbClr val="000000"/>
                </a:solidFill>
                <a:effectLst/>
                <a:latin typeface="Menlo" panose="020B0609030804020204" pitchFamily="49" charset="0"/>
              </a:rPr>
              <a:t>,surname</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users_email_index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(email);</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UNIQUE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unique_email_index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(email);</a:t>
            </a:r>
          </a:p>
        </p:txBody>
      </p:sp>
      <p:sp>
        <p:nvSpPr>
          <p:cNvPr id="113" name="TextBox 112">
            <a:extLst>
              <a:ext uri="{FF2B5EF4-FFF2-40B4-BE49-F238E27FC236}">
                <a16:creationId xmlns:a16="http://schemas.microsoft.com/office/drawing/2014/main" id="{3287F186-1E68-0DDA-E238-534F694BB5CF}"/>
              </a:ext>
            </a:extLst>
          </p:cNvPr>
          <p:cNvSpPr txBox="1"/>
          <p:nvPr/>
        </p:nvSpPr>
        <p:spPr>
          <a:xfrm>
            <a:off x="5146430" y="2852553"/>
            <a:ext cx="2471475" cy="1015663"/>
          </a:xfrm>
          <a:prstGeom prst="rect">
            <a:avLst/>
          </a:prstGeom>
          <a:solidFill>
            <a:schemeClr val="bg1"/>
          </a:solidFill>
          <a:ln>
            <a:solidFill>
              <a:schemeClr val="tx1"/>
            </a:solidFill>
          </a:ln>
        </p:spPr>
        <p:txBody>
          <a:bodyPr wrap="square">
            <a:spAutoFit/>
          </a:bodyPr>
          <a:lstStyle/>
          <a:p>
            <a:r>
              <a:rPr lang="en-GB" sz="1200" b="0">
                <a:solidFill>
                  <a:srgbClr val="0000FF"/>
                </a:solidFill>
                <a:effectLst/>
                <a:latin typeface="Menlo" panose="020B0609030804020204" pitchFamily="49" charset="0"/>
              </a:rPr>
              <a:t>pub</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struct</a:t>
            </a:r>
            <a:r>
              <a:rPr lang="en-GB" sz="1200" b="0">
                <a:solidFill>
                  <a:srgbClr val="000000"/>
                </a:solidFill>
                <a:effectLst/>
                <a:latin typeface="Menlo" panose="020B0609030804020204" pitchFamily="49" charset="0"/>
              </a:rPr>
              <a:t> Car {</a:t>
            </a:r>
          </a:p>
          <a:p>
            <a:r>
              <a:rPr lang="en-GB" sz="1200" b="0">
                <a:solidFill>
                  <a:srgbClr val="0000FF"/>
                </a:solidFill>
                <a:effectLst/>
                <a:latin typeface="Menlo" panose="020B0609030804020204" pitchFamily="49" charset="0"/>
              </a:rPr>
              <a:t>    pub</a:t>
            </a:r>
            <a:r>
              <a:rPr lang="en-GB" sz="1200" b="0">
                <a:solidFill>
                  <a:srgbClr val="000000"/>
                </a:solidFill>
                <a:effectLst/>
                <a:latin typeface="Menlo" panose="020B0609030804020204" pitchFamily="49" charset="0"/>
              </a:rPr>
              <a:t> brand: String,</a:t>
            </a:r>
          </a:p>
          <a:p>
            <a:r>
              <a:rPr lang="en-GB" sz="1200" b="0">
                <a:solidFill>
                  <a:srgbClr val="0000FF"/>
                </a:solidFill>
                <a:effectLst/>
                <a:latin typeface="Menlo" panose="020B0609030804020204" pitchFamily="49" charset="0"/>
              </a:rPr>
              <a:t>    pub</a:t>
            </a:r>
            <a:r>
              <a:rPr lang="en-GB" sz="1200" b="0">
                <a:solidFill>
                  <a:srgbClr val="000000"/>
                </a:solidFill>
                <a:effectLst/>
                <a:latin typeface="Menlo" panose="020B0609030804020204" pitchFamily="49" charset="0"/>
              </a:rPr>
              <a:t> id: Uuid,</a:t>
            </a:r>
          </a:p>
          <a:p>
            <a:r>
              <a:rPr lang="en-GB" sz="1200" b="0">
                <a:solidFill>
                  <a:srgbClr val="0000FF"/>
                </a:solidFill>
                <a:effectLst/>
                <a:latin typeface="Menlo" panose="020B0609030804020204" pitchFamily="49" charset="0"/>
              </a:rPr>
              <a:t>    pub</a:t>
            </a:r>
            <a:r>
              <a:rPr lang="en-GB" sz="1200" b="0">
                <a:solidFill>
                  <a:srgbClr val="000000"/>
                </a:solidFill>
                <a:effectLst/>
                <a:latin typeface="Menlo" panose="020B0609030804020204" pitchFamily="49" charset="0"/>
              </a:rPr>
              <a:t> owned_by: Uuid,</a:t>
            </a:r>
          </a:p>
          <a:p>
            <a:r>
              <a:rPr lang="en-GB" sz="1200" b="0">
                <a:solidFill>
                  <a:srgbClr val="000000"/>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p:txBody>
      </p:sp>
      <p:sp>
        <p:nvSpPr>
          <p:cNvPr id="115" name="TextBox 114">
            <a:extLst>
              <a:ext uri="{FF2B5EF4-FFF2-40B4-BE49-F238E27FC236}">
                <a16:creationId xmlns:a16="http://schemas.microsoft.com/office/drawing/2014/main" id="{4600BB3E-6DB7-3807-3B70-C096F76600C4}"/>
              </a:ext>
            </a:extLst>
          </p:cNvPr>
          <p:cNvSpPr txBox="1"/>
          <p:nvPr/>
        </p:nvSpPr>
        <p:spPr>
          <a:xfrm>
            <a:off x="7540387" y="1663612"/>
            <a:ext cx="2446600" cy="1384995"/>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struct</a:t>
            </a:r>
            <a:r>
              <a:rPr lang="en-GB" sz="1200" b="0" dirty="0">
                <a:solidFill>
                  <a:srgbClr val="000000"/>
                </a:solidFill>
                <a:effectLst/>
                <a:latin typeface="Menlo" panose="020B0609030804020204" pitchFamily="49" charset="0"/>
              </a:rPr>
              <a:t> User {</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age: i32,</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email: String,</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id: </a:t>
            </a:r>
            <a:r>
              <a:rPr lang="en-GB" sz="1200" b="0" dirty="0" err="1">
                <a:solidFill>
                  <a:srgbClr val="000000"/>
                </a:solidFill>
                <a:effectLst/>
                <a:latin typeface="Menlo" panose="020B0609030804020204" pitchFamily="49" charset="0"/>
              </a:rPr>
              <a:t>Uuid</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name: String,</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surname: String,</a:t>
            </a:r>
          </a:p>
          <a:p>
            <a:r>
              <a:rPr lang="en-GB" sz="1200" b="0" dirty="0">
                <a:solidFill>
                  <a:srgbClr val="000000"/>
                </a:solidFill>
                <a:effectLst/>
                <a:latin typeface="Menlo" panose="020B0609030804020204" pitchFamily="49" charset="0"/>
              </a:rPr>
              <a:t>}</a:t>
            </a:r>
          </a:p>
        </p:txBody>
      </p:sp>
      <p:sp>
        <p:nvSpPr>
          <p:cNvPr id="117" name="TextBox 116">
            <a:extLst>
              <a:ext uri="{FF2B5EF4-FFF2-40B4-BE49-F238E27FC236}">
                <a16:creationId xmlns:a16="http://schemas.microsoft.com/office/drawing/2014/main" id="{9197CCCA-30D9-224A-6D3E-8D3AEAE9137D}"/>
              </a:ext>
            </a:extLst>
          </p:cNvPr>
          <p:cNvSpPr txBox="1"/>
          <p:nvPr/>
        </p:nvSpPr>
        <p:spPr>
          <a:xfrm>
            <a:off x="3545577" y="1234560"/>
            <a:ext cx="8234884" cy="1200329"/>
          </a:xfrm>
          <a:prstGeom prst="rect">
            <a:avLst/>
          </a:prstGeom>
          <a:solidFill>
            <a:schemeClr val="bg1"/>
          </a:solidFill>
          <a:ln>
            <a:solidFill>
              <a:schemeClr val="tx1"/>
            </a:solidFill>
          </a:ln>
        </p:spPr>
        <p:txBody>
          <a:bodyPr wrap="square">
            <a:spAutoFit/>
          </a:bodyPr>
          <a:lstStyle/>
          <a:p>
            <a:r>
              <a:rPr lang="en-GB" sz="1200" b="0" dirty="0">
                <a:solidFill>
                  <a:srgbClr val="000000"/>
                </a:solidFill>
                <a:effectLst/>
                <a:latin typeface="Menlo" panose="020B0609030804020204" pitchFamily="49" charset="0"/>
              </a:rPr>
              <a:t>Router::new()</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.route(</a:t>
            </a:r>
            <a:r>
              <a:rPr lang="en-GB" sz="1200" b="0" dirty="0">
                <a:solidFill>
                  <a:srgbClr val="A31515"/>
                </a:solidFill>
                <a:effectLst/>
                <a:latin typeface="Menlo" panose="020B0609030804020204" pitchFamily="49" charset="0"/>
              </a:rPr>
              <a:t>"/v1/users"</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get_users</a:t>
            </a:r>
            <a:r>
              <a:rPr lang="en-GB" sz="1200" b="0" dirty="0">
                <a:solidFill>
                  <a:srgbClr val="000000"/>
                </a:solidFill>
                <a:effectLst/>
                <a:latin typeface="Menlo" panose="020B0609030804020204" pitchFamily="49" charset="0"/>
              </a:rPr>
              <a:t>).post(</a:t>
            </a:r>
            <a:r>
              <a:rPr lang="en-GB" sz="1200" b="0" dirty="0" err="1">
                <a:solidFill>
                  <a:srgbClr val="000000"/>
                </a:solidFill>
                <a:effectLst/>
                <a:latin typeface="Menlo" panose="020B0609030804020204" pitchFamily="49" charset="0"/>
              </a:rPr>
              <a:t>create_user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.route(</a:t>
            </a:r>
            <a:r>
              <a:rPr lang="en-GB" sz="1200" b="0" dirty="0">
                <a:solidFill>
                  <a:srgbClr val="A31515"/>
                </a:solidFill>
                <a:effectLst/>
                <a:latin typeface="Menlo" panose="020B0609030804020204" pitchFamily="49" charset="0"/>
              </a:rPr>
              <a:t>"/v1/users/:id"</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get_user</a:t>
            </a:r>
            <a:r>
              <a:rPr lang="en-GB" sz="1200" b="0" dirty="0">
                <a:solidFill>
                  <a:srgbClr val="000000"/>
                </a:solidFill>
                <a:effectLst/>
                <a:latin typeface="Menlo" panose="020B0609030804020204" pitchFamily="49" charset="0"/>
              </a:rPr>
              <a:t>).put(</a:t>
            </a:r>
            <a:r>
              <a:rPr lang="en-GB" sz="1200" b="0" dirty="0" err="1">
                <a:solidFill>
                  <a:srgbClr val="000000"/>
                </a:solidFill>
                <a:effectLst/>
                <a:latin typeface="Menlo" panose="020B0609030804020204" pitchFamily="49" charset="0"/>
              </a:rPr>
              <a:t>update_user</a:t>
            </a:r>
            <a:r>
              <a:rPr lang="en-GB" sz="1200" b="0" dirty="0">
                <a:solidFill>
                  <a:srgbClr val="000000"/>
                </a:solidFill>
                <a:effectLst/>
                <a:latin typeface="Menlo" panose="020B0609030804020204" pitchFamily="49" charset="0"/>
              </a:rPr>
              <a:t>).delete(</a:t>
            </a:r>
            <a:r>
              <a:rPr lang="en-GB" sz="1200" b="0" dirty="0" err="1">
                <a:solidFill>
                  <a:srgbClr val="000000"/>
                </a:solidFill>
                <a:effectLst/>
                <a:latin typeface="Menlo" panose="020B0609030804020204" pitchFamily="49" charset="0"/>
              </a:rPr>
              <a:t>delete_user</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.route(</a:t>
            </a:r>
            <a:r>
              <a:rPr lang="en-GB" sz="1200" b="0" dirty="0">
                <a:solidFill>
                  <a:srgbClr val="A31515"/>
                </a:solidFill>
                <a:effectLst/>
                <a:latin typeface="Menlo" panose="020B0609030804020204" pitchFamily="49" charset="0"/>
              </a:rPr>
              <a:t>"/v1/cars"</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get_cars</a:t>
            </a:r>
            <a:r>
              <a:rPr lang="en-GB" sz="1200" b="0" dirty="0">
                <a:solidFill>
                  <a:srgbClr val="000000"/>
                </a:solidFill>
                <a:effectLst/>
                <a:latin typeface="Menlo" panose="020B0609030804020204" pitchFamily="49" charset="0"/>
              </a:rPr>
              <a:t>).post(</a:t>
            </a:r>
            <a:r>
              <a:rPr lang="en-GB" sz="1200" b="0" dirty="0" err="1">
                <a:solidFill>
                  <a:srgbClr val="000000"/>
                </a:solidFill>
                <a:effectLst/>
                <a:latin typeface="Menlo" panose="020B0609030804020204" pitchFamily="49" charset="0"/>
              </a:rPr>
              <a:t>create_car</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.route(</a:t>
            </a:r>
            <a:r>
              <a:rPr lang="en-GB" sz="1200" b="0" dirty="0">
                <a:solidFill>
                  <a:srgbClr val="A31515"/>
                </a:solidFill>
                <a:effectLst/>
                <a:latin typeface="Menlo" panose="020B0609030804020204" pitchFamily="49" charset="0"/>
              </a:rPr>
              <a:t>"/v1/cars/:id"</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get_car</a:t>
            </a:r>
            <a:r>
              <a:rPr lang="en-GB" sz="1200" b="0" dirty="0">
                <a:solidFill>
                  <a:srgbClr val="000000"/>
                </a:solidFill>
                <a:effectLst/>
                <a:latin typeface="Menlo" panose="020B0609030804020204" pitchFamily="49" charset="0"/>
              </a:rPr>
              <a:t>).put(</a:t>
            </a:r>
            <a:r>
              <a:rPr lang="en-GB" sz="1200" b="0" dirty="0" err="1">
                <a:solidFill>
                  <a:srgbClr val="000000"/>
                </a:solidFill>
                <a:effectLst/>
                <a:latin typeface="Menlo" panose="020B0609030804020204" pitchFamily="49" charset="0"/>
              </a:rPr>
              <a:t>update_car</a:t>
            </a:r>
            <a:r>
              <a:rPr lang="en-GB" sz="1200" b="0" dirty="0">
                <a:solidFill>
                  <a:srgbClr val="000000"/>
                </a:solidFill>
                <a:effectLst/>
                <a:latin typeface="Menlo" panose="020B0609030804020204" pitchFamily="49" charset="0"/>
              </a:rPr>
              <a:t>).delete(</a:t>
            </a:r>
            <a:r>
              <a:rPr lang="en-GB" sz="1200" b="0" dirty="0" err="1">
                <a:solidFill>
                  <a:srgbClr val="000000"/>
                </a:solidFill>
                <a:effectLst/>
                <a:latin typeface="Menlo" panose="020B0609030804020204" pitchFamily="49" charset="0"/>
              </a:rPr>
              <a:t>delete_car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with_state</a:t>
            </a:r>
            <a:r>
              <a:rPr lang="en-GB" sz="1200" b="0" dirty="0">
                <a:solidFill>
                  <a:srgbClr val="000000"/>
                </a:solidFill>
                <a:effectLst/>
                <a:latin typeface="Menlo" panose="020B0609030804020204" pitchFamily="49" charset="0"/>
              </a:rPr>
              <a:t>(services)</a:t>
            </a:r>
          </a:p>
        </p:txBody>
      </p:sp>
      <p:sp>
        <p:nvSpPr>
          <p:cNvPr id="123" name="TextBox 122">
            <a:extLst>
              <a:ext uri="{FF2B5EF4-FFF2-40B4-BE49-F238E27FC236}">
                <a16:creationId xmlns:a16="http://schemas.microsoft.com/office/drawing/2014/main" id="{88643257-D4CB-AE39-950C-5ACF0105743C}"/>
              </a:ext>
            </a:extLst>
          </p:cNvPr>
          <p:cNvSpPr txBox="1"/>
          <p:nvPr/>
        </p:nvSpPr>
        <p:spPr>
          <a:xfrm>
            <a:off x="5397751" y="3457022"/>
            <a:ext cx="4816536" cy="830997"/>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match</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.get_car</a:t>
            </a:r>
            <a:r>
              <a:rPr lang="en-GB" sz="1200" b="0" dirty="0">
                <a:solidFill>
                  <a:srgbClr val="000000"/>
                </a:solidFill>
                <a:effectLst/>
                <a:latin typeface="Menlo" panose="020B0609030804020204" pitchFamily="49" charset="0"/>
              </a:rPr>
              <a:t>(&amp;</a:t>
            </a:r>
            <a:r>
              <a:rPr lang="en-GB" sz="1200" b="0" dirty="0" err="1">
                <a:solidFill>
                  <a:srgbClr val="000000"/>
                </a:solidFill>
                <a:effectLst/>
                <a:latin typeface="Menlo" panose="020B0609030804020204" pitchFamily="49" charset="0"/>
              </a:rPr>
              <a:t>car.id</a:t>
            </a:r>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 {</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Ok(_) =&gt; (),</a:t>
            </a:r>
          </a:p>
          <a:p>
            <a:r>
              <a:rPr lang="en-GB" sz="1200" b="0" dirty="0">
                <a:solidFill>
                  <a:srgbClr val="000000"/>
                </a:solidFill>
                <a:effectLst/>
                <a:latin typeface="Menlo" panose="020B0609030804020204" pitchFamily="49" charset="0"/>
              </a:rPr>
              <a:t>    Err(e) =&gt; </a:t>
            </a:r>
            <a:r>
              <a:rPr lang="en-GB" sz="1200" b="0" dirty="0">
                <a:solidFill>
                  <a:srgbClr val="0000FF"/>
                </a:solidFill>
                <a:effectLst/>
                <a:latin typeface="Menlo" panose="020B0609030804020204" pitchFamily="49" charset="0"/>
              </a:rPr>
              <a:t>return</a:t>
            </a:r>
            <a:r>
              <a:rPr lang="en-GB" sz="1200" b="0" dirty="0">
                <a:solidFill>
                  <a:srgbClr val="000000"/>
                </a:solidFill>
                <a:effectLst/>
                <a:latin typeface="Menlo" panose="020B0609030804020204" pitchFamily="49" charset="0"/>
              </a:rPr>
              <a:t> Err(Error::</a:t>
            </a:r>
            <a:r>
              <a:rPr lang="en-GB" sz="1200" b="0" dirty="0" err="1">
                <a:solidFill>
                  <a:srgbClr val="000000"/>
                </a:solidFill>
                <a:effectLst/>
                <a:latin typeface="Menlo" panose="020B0609030804020204" pitchFamily="49" charset="0"/>
              </a:rPr>
              <a:t>CarDoesNotExist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2384602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9675D8-40B5-93F4-2E07-CD038823675A}"/>
              </a:ext>
            </a:extLst>
          </p:cNvPr>
          <p:cNvSpPr txBox="1"/>
          <p:nvPr/>
        </p:nvSpPr>
        <p:spPr>
          <a:xfrm>
            <a:off x="4624251" y="5582194"/>
            <a:ext cx="184731" cy="369332"/>
          </a:xfrm>
          <a:prstGeom prst="rect">
            <a:avLst/>
          </a:prstGeom>
          <a:noFill/>
        </p:spPr>
        <p:txBody>
          <a:bodyPr wrap="none" rtlCol="0">
            <a:spAutoFit/>
          </a:bodyPr>
          <a:lstStyle/>
          <a:p>
            <a:endParaRPr lang="en-BE" dirty="0"/>
          </a:p>
        </p:txBody>
      </p:sp>
      <p:sp>
        <p:nvSpPr>
          <p:cNvPr id="65" name="Rectangle 64">
            <a:extLst>
              <a:ext uri="{FF2B5EF4-FFF2-40B4-BE49-F238E27FC236}">
                <a16:creationId xmlns:a16="http://schemas.microsoft.com/office/drawing/2014/main" id="{46DBBAC2-38C1-8367-AEE9-F3857447F175}"/>
              </a:ext>
            </a:extLst>
          </p:cNvPr>
          <p:cNvSpPr/>
          <p:nvPr/>
        </p:nvSpPr>
        <p:spPr>
          <a:xfrm>
            <a:off x="2233830" y="1887437"/>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6" name="Rectangle 65">
            <a:extLst>
              <a:ext uri="{FF2B5EF4-FFF2-40B4-BE49-F238E27FC236}">
                <a16:creationId xmlns:a16="http://schemas.microsoft.com/office/drawing/2014/main" id="{39021F22-2DE5-907F-ECB5-BB92C7858AC5}"/>
              </a:ext>
            </a:extLst>
          </p:cNvPr>
          <p:cNvSpPr/>
          <p:nvPr/>
        </p:nvSpPr>
        <p:spPr>
          <a:xfrm>
            <a:off x="2233830" y="1531179"/>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7" name="Rectangle 66">
            <a:extLst>
              <a:ext uri="{FF2B5EF4-FFF2-40B4-BE49-F238E27FC236}">
                <a16:creationId xmlns:a16="http://schemas.microsoft.com/office/drawing/2014/main" id="{B88287D0-4309-8891-FF34-E40D60413E5C}"/>
              </a:ext>
            </a:extLst>
          </p:cNvPr>
          <p:cNvSpPr/>
          <p:nvPr/>
        </p:nvSpPr>
        <p:spPr>
          <a:xfrm>
            <a:off x="2233830" y="117492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8" name="Rectangle 67">
            <a:extLst>
              <a:ext uri="{FF2B5EF4-FFF2-40B4-BE49-F238E27FC236}">
                <a16:creationId xmlns:a16="http://schemas.microsoft.com/office/drawing/2014/main" id="{A4CBA996-60CA-2671-FE3C-D31F40175F74}"/>
              </a:ext>
            </a:extLst>
          </p:cNvPr>
          <p:cNvSpPr/>
          <p:nvPr/>
        </p:nvSpPr>
        <p:spPr>
          <a:xfrm>
            <a:off x="743931" y="3317359"/>
            <a:ext cx="2809590"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Car</a:t>
            </a:r>
          </a:p>
        </p:txBody>
      </p:sp>
      <p:sp>
        <p:nvSpPr>
          <p:cNvPr id="69" name="Rectangle 68">
            <a:extLst>
              <a:ext uri="{FF2B5EF4-FFF2-40B4-BE49-F238E27FC236}">
                <a16:creationId xmlns:a16="http://schemas.microsoft.com/office/drawing/2014/main" id="{A3322C31-8548-A6FE-2F70-462057B68C5A}"/>
              </a:ext>
            </a:extLst>
          </p:cNvPr>
          <p:cNvSpPr/>
          <p:nvPr/>
        </p:nvSpPr>
        <p:spPr>
          <a:xfrm>
            <a:off x="743929" y="3750807"/>
            <a:ext cx="73515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70" name="Rectangle 69">
            <a:extLst>
              <a:ext uri="{FF2B5EF4-FFF2-40B4-BE49-F238E27FC236}">
                <a16:creationId xmlns:a16="http://schemas.microsoft.com/office/drawing/2014/main" id="{CBE38CAC-ABC3-6D80-995A-A26DD7BF06C5}"/>
              </a:ext>
            </a:extLst>
          </p:cNvPr>
          <p:cNvSpPr/>
          <p:nvPr/>
        </p:nvSpPr>
        <p:spPr>
          <a:xfrm>
            <a:off x="1483816" y="3750807"/>
            <a:ext cx="924723"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71" name="Rectangle 70">
            <a:extLst>
              <a:ext uri="{FF2B5EF4-FFF2-40B4-BE49-F238E27FC236}">
                <a16:creationId xmlns:a16="http://schemas.microsoft.com/office/drawing/2014/main" id="{51EA5E32-AA42-5CBF-768F-1EECEB7C123D}"/>
              </a:ext>
            </a:extLst>
          </p:cNvPr>
          <p:cNvSpPr/>
          <p:nvPr/>
        </p:nvSpPr>
        <p:spPr>
          <a:xfrm>
            <a:off x="2408502" y="3751828"/>
            <a:ext cx="114501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72" name="Rectangle 71">
            <a:extLst>
              <a:ext uri="{FF2B5EF4-FFF2-40B4-BE49-F238E27FC236}">
                <a16:creationId xmlns:a16="http://schemas.microsoft.com/office/drawing/2014/main" id="{453FF5F8-DC75-1DEF-044E-711CD2BE5ADC}"/>
              </a:ext>
            </a:extLst>
          </p:cNvPr>
          <p:cNvSpPr/>
          <p:nvPr/>
        </p:nvSpPr>
        <p:spPr>
          <a:xfrm>
            <a:off x="743892" y="4461280"/>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73" name="Rectangle 72">
            <a:extLst>
              <a:ext uri="{FF2B5EF4-FFF2-40B4-BE49-F238E27FC236}">
                <a16:creationId xmlns:a16="http://schemas.microsoft.com/office/drawing/2014/main" id="{543323C6-FFB7-9D73-1A2B-921A6C3744C1}"/>
              </a:ext>
            </a:extLst>
          </p:cNvPr>
          <p:cNvSpPr/>
          <p:nvPr/>
        </p:nvSpPr>
        <p:spPr>
          <a:xfrm>
            <a:off x="1483816" y="4461280"/>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brand</a:t>
            </a:r>
          </a:p>
        </p:txBody>
      </p:sp>
      <p:sp>
        <p:nvSpPr>
          <p:cNvPr id="74" name="Rectangle 73">
            <a:extLst>
              <a:ext uri="{FF2B5EF4-FFF2-40B4-BE49-F238E27FC236}">
                <a16:creationId xmlns:a16="http://schemas.microsoft.com/office/drawing/2014/main" id="{CF640871-213A-A6B7-9B10-34BBD9AC957D}"/>
              </a:ext>
            </a:extLst>
          </p:cNvPr>
          <p:cNvSpPr/>
          <p:nvPr/>
        </p:nvSpPr>
        <p:spPr>
          <a:xfrm>
            <a:off x="2408539" y="4462301"/>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75" name="Rectangle 74">
            <a:extLst>
              <a:ext uri="{FF2B5EF4-FFF2-40B4-BE49-F238E27FC236}">
                <a16:creationId xmlns:a16="http://schemas.microsoft.com/office/drawing/2014/main" id="{00900953-F29B-ED42-CC8E-0EC98A9503CB}"/>
              </a:ext>
            </a:extLst>
          </p:cNvPr>
          <p:cNvSpPr/>
          <p:nvPr/>
        </p:nvSpPr>
        <p:spPr>
          <a:xfrm>
            <a:off x="743892" y="4817538"/>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76" name="Rectangle 75">
            <a:extLst>
              <a:ext uri="{FF2B5EF4-FFF2-40B4-BE49-F238E27FC236}">
                <a16:creationId xmlns:a16="http://schemas.microsoft.com/office/drawing/2014/main" id="{69608F16-7A6B-90CE-F0C3-CC51FAC4233F}"/>
              </a:ext>
            </a:extLst>
          </p:cNvPr>
          <p:cNvSpPr/>
          <p:nvPr/>
        </p:nvSpPr>
        <p:spPr>
          <a:xfrm>
            <a:off x="1483816" y="4817538"/>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price</a:t>
            </a:r>
          </a:p>
        </p:txBody>
      </p:sp>
      <p:sp>
        <p:nvSpPr>
          <p:cNvPr id="77" name="Rectangle 76">
            <a:extLst>
              <a:ext uri="{FF2B5EF4-FFF2-40B4-BE49-F238E27FC236}">
                <a16:creationId xmlns:a16="http://schemas.microsoft.com/office/drawing/2014/main" id="{8BC9D6E2-7506-19BA-111C-E7818E72A45E}"/>
              </a:ext>
            </a:extLst>
          </p:cNvPr>
          <p:cNvSpPr/>
          <p:nvPr/>
        </p:nvSpPr>
        <p:spPr>
          <a:xfrm>
            <a:off x="2408539" y="4818559"/>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78" name="Rectangle 77">
            <a:extLst>
              <a:ext uri="{FF2B5EF4-FFF2-40B4-BE49-F238E27FC236}">
                <a16:creationId xmlns:a16="http://schemas.microsoft.com/office/drawing/2014/main" id="{E6B8F9DB-86BE-5EDF-EE98-70820ABC20F4}"/>
              </a:ext>
            </a:extLst>
          </p:cNvPr>
          <p:cNvSpPr/>
          <p:nvPr/>
        </p:nvSpPr>
        <p:spPr>
          <a:xfrm>
            <a:off x="743892" y="4107064"/>
            <a:ext cx="73519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79" name="Rectangle 78">
            <a:extLst>
              <a:ext uri="{FF2B5EF4-FFF2-40B4-BE49-F238E27FC236}">
                <a16:creationId xmlns:a16="http://schemas.microsoft.com/office/drawing/2014/main" id="{FA27CAC5-7BE8-04F2-2014-250AE58ECBD5}"/>
              </a:ext>
            </a:extLst>
          </p:cNvPr>
          <p:cNvSpPr/>
          <p:nvPr/>
        </p:nvSpPr>
        <p:spPr>
          <a:xfrm>
            <a:off x="1483816" y="4107064"/>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owned_by</a:t>
            </a:r>
            <a:r>
              <a:rPr lang="en-US" sz="1200" dirty="0">
                <a:solidFill>
                  <a:srgbClr val="0451A5"/>
                </a:solidFill>
                <a:latin typeface="Consolas" panose="020B0609020204030204" pitchFamily="49" charset="0"/>
              </a:rPr>
              <a:t> </a:t>
            </a:r>
          </a:p>
        </p:txBody>
      </p:sp>
      <p:sp>
        <p:nvSpPr>
          <p:cNvPr id="80" name="Rectangle 79">
            <a:extLst>
              <a:ext uri="{FF2B5EF4-FFF2-40B4-BE49-F238E27FC236}">
                <a16:creationId xmlns:a16="http://schemas.microsoft.com/office/drawing/2014/main" id="{613AB1DA-195F-5ED1-6B1A-FBA9DDEF48D8}"/>
              </a:ext>
            </a:extLst>
          </p:cNvPr>
          <p:cNvSpPr/>
          <p:nvPr/>
        </p:nvSpPr>
        <p:spPr>
          <a:xfrm>
            <a:off x="2408539" y="4108085"/>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foreign_key</a:t>
            </a:r>
            <a:r>
              <a:rPr lang="en-US" sz="1200" dirty="0">
                <a:solidFill>
                  <a:srgbClr val="0451A5"/>
                </a:solidFill>
                <a:latin typeface="Consolas" panose="020B0609020204030204" pitchFamily="49" charset="0"/>
              </a:rPr>
              <a:t> </a:t>
            </a:r>
          </a:p>
        </p:txBody>
      </p:sp>
      <p:sp>
        <p:nvSpPr>
          <p:cNvPr id="81" name="Rectangle 80">
            <a:extLst>
              <a:ext uri="{FF2B5EF4-FFF2-40B4-BE49-F238E27FC236}">
                <a16:creationId xmlns:a16="http://schemas.microsoft.com/office/drawing/2014/main" id="{A40E8288-60D2-4474-A71F-DEA0411A2C29}"/>
              </a:ext>
            </a:extLst>
          </p:cNvPr>
          <p:cNvSpPr/>
          <p:nvPr/>
        </p:nvSpPr>
        <p:spPr>
          <a:xfrm>
            <a:off x="609600" y="385214"/>
            <a:ext cx="2943922"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User</a:t>
            </a:r>
          </a:p>
        </p:txBody>
      </p:sp>
      <p:sp>
        <p:nvSpPr>
          <p:cNvPr id="82" name="Rectangle 81">
            <a:extLst>
              <a:ext uri="{FF2B5EF4-FFF2-40B4-BE49-F238E27FC236}">
                <a16:creationId xmlns:a16="http://schemas.microsoft.com/office/drawing/2014/main" id="{0B380B8F-3F99-FD32-C00E-AF261B23B99F}"/>
              </a:ext>
            </a:extLst>
          </p:cNvPr>
          <p:cNvSpPr/>
          <p:nvPr/>
        </p:nvSpPr>
        <p:spPr>
          <a:xfrm>
            <a:off x="609598" y="818662"/>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rgbClr val="A31515"/>
                </a:solidFill>
                <a:latin typeface="Consolas" panose="020B0609020204030204" pitchFamily="49" charset="0"/>
              </a:rPr>
              <a:t> </a:t>
            </a:r>
          </a:p>
        </p:txBody>
      </p:sp>
      <p:sp>
        <p:nvSpPr>
          <p:cNvPr id="83" name="Rectangle 82">
            <a:extLst>
              <a:ext uri="{FF2B5EF4-FFF2-40B4-BE49-F238E27FC236}">
                <a16:creationId xmlns:a16="http://schemas.microsoft.com/office/drawing/2014/main" id="{696D6FDB-02FE-149E-1BE8-9B57DA438A25}"/>
              </a:ext>
            </a:extLst>
          </p:cNvPr>
          <p:cNvSpPr/>
          <p:nvPr/>
        </p:nvSpPr>
        <p:spPr>
          <a:xfrm>
            <a:off x="1428362" y="818662"/>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84" name="Rectangle 83">
            <a:extLst>
              <a:ext uri="{FF2B5EF4-FFF2-40B4-BE49-F238E27FC236}">
                <a16:creationId xmlns:a16="http://schemas.microsoft.com/office/drawing/2014/main" id="{62F9E69F-A5BD-40D7-D718-C4A4E0614DC8}"/>
              </a:ext>
            </a:extLst>
          </p:cNvPr>
          <p:cNvSpPr/>
          <p:nvPr/>
        </p:nvSpPr>
        <p:spPr>
          <a:xfrm>
            <a:off x="2233830" y="818662"/>
            <a:ext cx="1319692" cy="3562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85" name="Rectangle 84">
            <a:extLst>
              <a:ext uri="{FF2B5EF4-FFF2-40B4-BE49-F238E27FC236}">
                <a16:creationId xmlns:a16="http://schemas.microsoft.com/office/drawing/2014/main" id="{15EED98C-289F-4289-D3F0-C4F2AA728ED9}"/>
              </a:ext>
            </a:extLst>
          </p:cNvPr>
          <p:cNvSpPr/>
          <p:nvPr/>
        </p:nvSpPr>
        <p:spPr>
          <a:xfrm>
            <a:off x="609598" y="117492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86" name="Rectangle 85">
            <a:extLst>
              <a:ext uri="{FF2B5EF4-FFF2-40B4-BE49-F238E27FC236}">
                <a16:creationId xmlns:a16="http://schemas.microsoft.com/office/drawing/2014/main" id="{97905A46-FA3E-65A5-33E1-84F94AEA9BED}"/>
              </a:ext>
            </a:extLst>
          </p:cNvPr>
          <p:cNvSpPr/>
          <p:nvPr/>
        </p:nvSpPr>
        <p:spPr>
          <a:xfrm>
            <a:off x="1428362" y="117492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name</a:t>
            </a:r>
          </a:p>
        </p:txBody>
      </p:sp>
      <p:sp>
        <p:nvSpPr>
          <p:cNvPr id="87" name="Rectangle 86">
            <a:extLst>
              <a:ext uri="{FF2B5EF4-FFF2-40B4-BE49-F238E27FC236}">
                <a16:creationId xmlns:a16="http://schemas.microsoft.com/office/drawing/2014/main" id="{59535D8E-70F4-B95A-8021-6E40A133845C}"/>
              </a:ext>
            </a:extLst>
          </p:cNvPr>
          <p:cNvSpPr/>
          <p:nvPr/>
        </p:nvSpPr>
        <p:spPr>
          <a:xfrm>
            <a:off x="609598" y="1531179"/>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88" name="Rectangle 87">
            <a:extLst>
              <a:ext uri="{FF2B5EF4-FFF2-40B4-BE49-F238E27FC236}">
                <a16:creationId xmlns:a16="http://schemas.microsoft.com/office/drawing/2014/main" id="{78D29AC2-F2E1-A63A-CC36-0EDD2E5597BD}"/>
              </a:ext>
            </a:extLst>
          </p:cNvPr>
          <p:cNvSpPr/>
          <p:nvPr/>
        </p:nvSpPr>
        <p:spPr>
          <a:xfrm>
            <a:off x="1428362" y="1531179"/>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surname</a:t>
            </a:r>
          </a:p>
        </p:txBody>
      </p:sp>
      <p:sp>
        <p:nvSpPr>
          <p:cNvPr id="89" name="Rectangle 88">
            <a:extLst>
              <a:ext uri="{FF2B5EF4-FFF2-40B4-BE49-F238E27FC236}">
                <a16:creationId xmlns:a16="http://schemas.microsoft.com/office/drawing/2014/main" id="{043C1EC1-6E1D-EECF-E8EE-492E538A7DD5}"/>
              </a:ext>
            </a:extLst>
          </p:cNvPr>
          <p:cNvSpPr/>
          <p:nvPr/>
        </p:nvSpPr>
        <p:spPr>
          <a:xfrm>
            <a:off x="609598" y="1887437"/>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90" name="Rectangle 89">
            <a:extLst>
              <a:ext uri="{FF2B5EF4-FFF2-40B4-BE49-F238E27FC236}">
                <a16:creationId xmlns:a16="http://schemas.microsoft.com/office/drawing/2014/main" id="{EEC8788A-13F2-BFEE-7CD8-1D2221EE700A}"/>
              </a:ext>
            </a:extLst>
          </p:cNvPr>
          <p:cNvSpPr/>
          <p:nvPr/>
        </p:nvSpPr>
        <p:spPr>
          <a:xfrm>
            <a:off x="1428362" y="1887437"/>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age</a:t>
            </a:r>
          </a:p>
        </p:txBody>
      </p:sp>
      <p:sp>
        <p:nvSpPr>
          <p:cNvPr id="91" name="Rectangle 90">
            <a:extLst>
              <a:ext uri="{FF2B5EF4-FFF2-40B4-BE49-F238E27FC236}">
                <a16:creationId xmlns:a16="http://schemas.microsoft.com/office/drawing/2014/main" id="{85304D62-C8CD-1C02-212A-265579435028}"/>
              </a:ext>
            </a:extLst>
          </p:cNvPr>
          <p:cNvSpPr/>
          <p:nvPr/>
        </p:nvSpPr>
        <p:spPr>
          <a:xfrm>
            <a:off x="609597" y="224429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92" name="Rectangle 91">
            <a:extLst>
              <a:ext uri="{FF2B5EF4-FFF2-40B4-BE49-F238E27FC236}">
                <a16:creationId xmlns:a16="http://schemas.microsoft.com/office/drawing/2014/main" id="{9111F2A9-088D-F7E3-7DEC-DCF7B78C88FD}"/>
              </a:ext>
            </a:extLst>
          </p:cNvPr>
          <p:cNvSpPr/>
          <p:nvPr/>
        </p:nvSpPr>
        <p:spPr>
          <a:xfrm>
            <a:off x="1428361" y="224429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email</a:t>
            </a:r>
          </a:p>
        </p:txBody>
      </p:sp>
      <p:sp>
        <p:nvSpPr>
          <p:cNvPr id="93" name="Rectangle 92">
            <a:extLst>
              <a:ext uri="{FF2B5EF4-FFF2-40B4-BE49-F238E27FC236}">
                <a16:creationId xmlns:a16="http://schemas.microsoft.com/office/drawing/2014/main" id="{039121BA-3AC3-2525-A139-AC9E1AFE7C46}"/>
              </a:ext>
            </a:extLst>
          </p:cNvPr>
          <p:cNvSpPr/>
          <p:nvPr/>
        </p:nvSpPr>
        <p:spPr>
          <a:xfrm>
            <a:off x="2233829" y="224429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unique_key</a:t>
            </a:r>
            <a:endParaRPr lang="en-US" sz="1200" dirty="0">
              <a:solidFill>
                <a:srgbClr val="0451A5"/>
              </a:solidFill>
              <a:latin typeface="Consolas" panose="020B0609020204030204" pitchFamily="49" charset="0"/>
            </a:endParaRPr>
          </a:p>
        </p:txBody>
      </p:sp>
      <p:sp>
        <p:nvSpPr>
          <p:cNvPr id="94" name="TextBox 93">
            <a:extLst>
              <a:ext uri="{FF2B5EF4-FFF2-40B4-BE49-F238E27FC236}">
                <a16:creationId xmlns:a16="http://schemas.microsoft.com/office/drawing/2014/main" id="{E1DADF5A-5115-1F3D-6D68-4D80B9A59162}"/>
              </a:ext>
            </a:extLst>
          </p:cNvPr>
          <p:cNvSpPr txBox="1"/>
          <p:nvPr/>
        </p:nvSpPr>
        <p:spPr>
          <a:xfrm>
            <a:off x="2205013" y="2815243"/>
            <a:ext cx="1034257" cy="276999"/>
          </a:xfrm>
          <a:prstGeom prst="rect">
            <a:avLst/>
          </a:prstGeom>
          <a:noFill/>
        </p:spPr>
        <p:txBody>
          <a:bodyPr wrap="none" rtlCol="0">
            <a:spAutoFit/>
          </a:bodyPr>
          <a:lstStyle/>
          <a:p>
            <a:r>
              <a:rPr lang="en-US" sz="1200" dirty="0">
                <a:latin typeface="Consolas" panose="020B0609020204030204" pitchFamily="49" charset="0"/>
              </a:rPr>
              <a:t>Owns a car</a:t>
            </a:r>
          </a:p>
        </p:txBody>
      </p:sp>
      <p:cxnSp>
        <p:nvCxnSpPr>
          <p:cNvPr id="95" name="Straight Connector 94">
            <a:extLst>
              <a:ext uri="{FF2B5EF4-FFF2-40B4-BE49-F238E27FC236}">
                <a16:creationId xmlns:a16="http://schemas.microsoft.com/office/drawing/2014/main" id="{C2DD66E1-412F-8154-9AB6-590C73195515}"/>
              </a:ext>
            </a:extLst>
          </p:cNvPr>
          <p:cNvCxnSpPr>
            <a:cxnSpLocks/>
            <a:endCxn id="68" idx="0"/>
          </p:cNvCxnSpPr>
          <p:nvPr/>
        </p:nvCxnSpPr>
        <p:spPr>
          <a:xfrm>
            <a:off x="2148726" y="2600550"/>
            <a:ext cx="0" cy="7168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AF6EF95-2A2D-F9EC-D2C0-9170E3217A5D}"/>
              </a:ext>
            </a:extLst>
          </p:cNvPr>
          <p:cNvSpPr txBox="1"/>
          <p:nvPr/>
        </p:nvSpPr>
        <p:spPr>
          <a:xfrm>
            <a:off x="4958316" y="1174921"/>
            <a:ext cx="6096000" cy="2308324"/>
          </a:xfrm>
          <a:prstGeom prst="rect">
            <a:avLst/>
          </a:prstGeom>
          <a:noFill/>
          <a:ln>
            <a:solidFill>
              <a:schemeClr val="tx1"/>
            </a:solidFill>
          </a:ln>
        </p:spPr>
        <p:txBody>
          <a:bodyPr wrap="square">
            <a:spAutoFit/>
          </a:bodyPr>
          <a:lstStyle/>
          <a:p>
            <a:r>
              <a:rPr lang="en-GB" sz="1200" b="0" dirty="0" err="1">
                <a:solidFill>
                  <a:srgbClr val="800000"/>
                </a:solidFill>
                <a:effectLst/>
                <a:latin typeface="Menlo" panose="020B0609030804020204" pitchFamily="49" charset="0"/>
              </a:rPr>
              <a:t>MyService-db</a:t>
            </a:r>
            <a:r>
              <a:rPr lang="en-GB" sz="1200" b="0" dirty="0">
                <a:solidFill>
                  <a:srgbClr val="000000"/>
                </a:solidFill>
                <a:effectLst/>
                <a:latin typeface="Menlo" panose="020B0609030804020204" pitchFamily="49" charset="0"/>
              </a:rPr>
              <a:t>:</a:t>
            </a:r>
          </a:p>
          <a:p>
            <a:r>
              <a:rPr lang="en-GB" sz="1200" dirty="0">
                <a:solidFill>
                  <a:srgbClr val="800000"/>
                </a:solidFill>
                <a:latin typeface="Menlo" panose="020B0609030804020204" pitchFamily="49" charset="0"/>
              </a:rPr>
              <a:t>    </a:t>
            </a:r>
            <a:r>
              <a:rPr lang="en-GB" sz="1200" b="0" dirty="0">
                <a:solidFill>
                  <a:srgbClr val="800000"/>
                </a:solidFill>
                <a:effectLst/>
                <a:latin typeface="Menlo" panose="020B0609030804020204" pitchFamily="49" charset="0"/>
              </a:rPr>
              <a:t>image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postgres:13-alpine</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a:t>
            </a:r>
            <a:r>
              <a:rPr lang="en-GB" sz="1200" b="0" dirty="0" err="1">
                <a:solidFill>
                  <a:srgbClr val="800000"/>
                </a:solidFill>
                <a:effectLst/>
                <a:latin typeface="Menlo" panose="020B0609030804020204" pitchFamily="49" charset="0"/>
              </a:rPr>
              <a:t>container_name</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MyService-db</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restart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always</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POSTGRES_USER</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POSTGRES_PASSWORD</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ports</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5432:5432</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volumes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MyService</a:t>
            </a:r>
            <a:r>
              <a:rPr lang="en-GB" sz="1200" b="0" dirty="0">
                <a:solidFill>
                  <a:srgbClr val="A31515"/>
                </a:solidFill>
                <a:effectLst/>
                <a:latin typeface="Menlo" panose="020B0609030804020204" pitchFamily="49" charset="0"/>
              </a:rPr>
              <a:t>-data:/var/lib/</a:t>
            </a:r>
            <a:r>
              <a:rPr lang="en-GB" sz="1200" b="0" dirty="0" err="1">
                <a:solidFill>
                  <a:srgbClr val="A31515"/>
                </a:solidFill>
                <a:effectLst/>
                <a:latin typeface="Menlo" panose="020B0609030804020204" pitchFamily="49" charset="0"/>
              </a:rPr>
              <a:t>postgresql</a:t>
            </a:r>
            <a:r>
              <a:rPr lang="en-GB" sz="1200" b="0" dirty="0">
                <a:solidFill>
                  <a:srgbClr val="A31515"/>
                </a:solidFill>
                <a:effectLst/>
                <a:latin typeface="Menlo" panose="020B0609030804020204" pitchFamily="49" charset="0"/>
              </a:rPr>
              <a:t>/data"</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 </a:t>
            </a:r>
            <a:r>
              <a:rPr lang="en-GB" sz="1200" b="0" dirty="0">
                <a:solidFill>
                  <a:srgbClr val="A31515"/>
                </a:solidFill>
                <a:effectLst/>
                <a:latin typeface="Menlo" panose="020B0609030804020204" pitchFamily="49" charset="0"/>
              </a:rPr>
              <a:t>"./docker/</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/01.sql:/docker-</a:t>
            </a:r>
            <a:r>
              <a:rPr lang="en-GB" sz="1200" b="0" dirty="0" err="1">
                <a:solidFill>
                  <a:srgbClr val="A31515"/>
                </a:solidFill>
                <a:effectLst/>
                <a:latin typeface="Menlo" panose="020B0609030804020204" pitchFamily="49" charset="0"/>
              </a:rPr>
              <a:t>entrypoint</a:t>
            </a:r>
            <a:r>
              <a:rPr lang="en-GB" sz="1200" b="0" dirty="0">
                <a:solidFill>
                  <a:srgbClr val="A31515"/>
                </a:solidFill>
                <a:effectLst/>
                <a:latin typeface="Menlo" panose="020B0609030804020204" pitchFamily="49" charset="0"/>
              </a:rPr>
              <a:t>-          	  </a:t>
            </a:r>
            <a:r>
              <a:rPr lang="en-GB" sz="1200" b="0" dirty="0" err="1">
                <a:solidFill>
                  <a:srgbClr val="A31515"/>
                </a:solidFill>
                <a:effectLst/>
                <a:latin typeface="Menlo" panose="020B0609030804020204" pitchFamily="49" charset="0"/>
              </a:rPr>
              <a:t>initdb.d</a:t>
            </a:r>
            <a:r>
              <a:rPr lang="en-GB" sz="1200" b="0" dirty="0">
                <a:solidFill>
                  <a:srgbClr val="A31515"/>
                </a:solidFill>
                <a:effectLst/>
                <a:latin typeface="Menlo" panose="020B0609030804020204" pitchFamily="49" charset="0"/>
              </a:rPr>
              <a:t>/01_db.sql"</a:t>
            </a:r>
            <a:endParaRPr lang="en-GB" sz="1200" b="0" dirty="0">
              <a:solidFill>
                <a:srgbClr val="000000"/>
              </a:solidFill>
              <a:effectLst/>
              <a:latin typeface="Menlo" panose="020B0609030804020204" pitchFamily="49" charset="0"/>
            </a:endParaRPr>
          </a:p>
        </p:txBody>
      </p:sp>
      <p:sp>
        <p:nvSpPr>
          <p:cNvPr id="105" name="TextBox 104">
            <a:extLst>
              <a:ext uri="{FF2B5EF4-FFF2-40B4-BE49-F238E27FC236}">
                <a16:creationId xmlns:a16="http://schemas.microsoft.com/office/drawing/2014/main" id="{CE5BDEF8-BB7C-7273-CF1D-767535964C76}"/>
              </a:ext>
            </a:extLst>
          </p:cNvPr>
          <p:cNvSpPr txBox="1"/>
          <p:nvPr/>
        </p:nvSpPr>
        <p:spPr>
          <a:xfrm>
            <a:off x="7617905" y="2777741"/>
            <a:ext cx="3875315" cy="1015663"/>
          </a:xfrm>
          <a:prstGeom prst="rect">
            <a:avLst/>
          </a:prstGeom>
          <a:solidFill>
            <a:schemeClr val="bg1"/>
          </a:solidFill>
          <a:ln>
            <a:solidFill>
              <a:schemeClr val="tx1"/>
            </a:solidFill>
          </a:ln>
        </p:spPr>
        <p:txBody>
          <a:bodyPr wrap="square">
            <a:spAutoFit/>
          </a:bodyPr>
          <a:lstStyle/>
          <a:p>
            <a:endParaRPr lang="en-GB" sz="1200" b="0" dirty="0">
              <a:solidFill>
                <a:srgbClr val="0000FF"/>
              </a:solidFill>
              <a:effectLst/>
              <a:latin typeface="Menlo" panose="020B0609030804020204" pitchFamily="49" charset="0"/>
            </a:endParaRPr>
          </a:p>
          <a:p>
            <a:r>
              <a:rPr lang="en-GB" sz="1200" b="0" dirty="0">
                <a:solidFill>
                  <a:srgbClr val="0000FF"/>
                </a:solidFill>
                <a:effectLst/>
                <a:latin typeface="Menlo" panose="020B0609030804020204" pitchFamily="49" charset="0"/>
              </a:rPr>
              <a:t>DROP</a:t>
            </a:r>
            <a:r>
              <a:rPr lang="en-GB" sz="1200" b="0" dirty="0">
                <a:solidFill>
                  <a:srgbClr val="000000"/>
                </a:solidFill>
                <a:effectLst/>
                <a:latin typeface="Menlo" panose="020B0609030804020204" pitchFamily="49" charset="0"/>
              </a:rPr>
              <a:t> DATABASE IF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my_service_db</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br>
              <a:rPr lang="en-GB" sz="1200" b="0" dirty="0">
                <a:solidFill>
                  <a:srgbClr val="000000"/>
                </a:solidFill>
                <a:effectLst/>
                <a:latin typeface="Menlo" panose="020B0609030804020204" pitchFamily="49" charset="0"/>
              </a:rPr>
            </a:br>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DATABASE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my_service_db</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endParaRPr lang="en-GB" sz="1200" b="0" dirty="0">
              <a:solidFill>
                <a:srgbClr val="000000"/>
              </a:solidFill>
              <a:effectLst/>
              <a:latin typeface="Menlo" panose="020B0609030804020204" pitchFamily="49" charset="0"/>
            </a:endParaRPr>
          </a:p>
        </p:txBody>
      </p:sp>
      <p:sp>
        <p:nvSpPr>
          <p:cNvPr id="106" name="TextBox 105">
            <a:extLst>
              <a:ext uri="{FF2B5EF4-FFF2-40B4-BE49-F238E27FC236}">
                <a16:creationId xmlns:a16="http://schemas.microsoft.com/office/drawing/2014/main" id="{2C318D69-A3C1-1130-FF75-2097CD0909A9}"/>
              </a:ext>
            </a:extLst>
          </p:cNvPr>
          <p:cNvSpPr txBox="1"/>
          <p:nvPr/>
        </p:nvSpPr>
        <p:spPr>
          <a:xfrm>
            <a:off x="4440680" y="3432543"/>
            <a:ext cx="3785089" cy="1384995"/>
          </a:xfrm>
          <a:prstGeom prst="rect">
            <a:avLst/>
          </a:prstGeom>
          <a:solidFill>
            <a:schemeClr val="bg1"/>
          </a:solidFill>
          <a:ln>
            <a:solidFill>
              <a:schemeClr val="tx1"/>
            </a:solidFill>
          </a:ln>
        </p:spPr>
        <p:txBody>
          <a:bodyPr wrap="square">
            <a:spAutoFit/>
          </a:bodyPr>
          <a:lstStyle/>
          <a:p>
            <a:r>
              <a:rPr lang="en-GB" sz="1200" b="0">
                <a:solidFill>
                  <a:srgbClr val="0000FF"/>
                </a:solidFill>
                <a:effectLst/>
                <a:latin typeface="Menlo" panose="020B0609030804020204" pitchFamily="49" charset="0"/>
              </a:rPr>
              <a:t>CREATE</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TABLE</a:t>
            </a:r>
            <a:r>
              <a:rPr lang="en-GB" sz="1200" b="0">
                <a:solidFill>
                  <a:srgbClr val="000000"/>
                </a:solidFill>
                <a:effectLst/>
                <a:latin typeface="Menlo" panose="020B0609030804020204" pitchFamily="49" charset="0"/>
              </a:rPr>
              <a:t> IF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EXISTS</a:t>
            </a:r>
            <a:r>
              <a:rPr lang="en-GB" sz="1200" b="0">
                <a:solidFill>
                  <a:srgbClr val="000000"/>
                </a:solidFill>
                <a:effectLst/>
                <a:latin typeface="Menlo" panose="020B0609030804020204" pitchFamily="49" charset="0"/>
              </a:rPr>
              <a:t> users (</a:t>
            </a:r>
          </a:p>
          <a:p>
            <a:r>
              <a:rPr lang="en-GB" sz="1200" b="0">
                <a:solidFill>
                  <a:srgbClr val="000000"/>
                </a:solidFill>
                <a:effectLst/>
                <a:latin typeface="Menlo" panose="020B0609030804020204" pitchFamily="49" charset="0"/>
              </a:rPr>
              <a:t>age </a:t>
            </a:r>
            <a:r>
              <a:rPr lang="en-GB" sz="1200" b="0">
                <a:solidFill>
                  <a:srgbClr val="0000FF"/>
                </a:solidFill>
                <a:effectLst/>
                <a:latin typeface="Menlo" panose="020B0609030804020204" pitchFamily="49" charset="0"/>
              </a:rPr>
              <a:t>INT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00"/>
                </a:solidFill>
                <a:effectLst/>
                <a:latin typeface="Menlo" panose="020B0609030804020204" pitchFamily="49" charset="0"/>
              </a:rPr>
              <a:t>email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FF"/>
                </a:solidFill>
                <a:effectLst/>
                <a:latin typeface="Menlo" panose="020B0609030804020204" pitchFamily="49" charset="0"/>
              </a:rPr>
              <a:t>id</a:t>
            </a:r>
            <a:r>
              <a:rPr lang="en-GB" sz="1200" b="0">
                <a:solidFill>
                  <a:srgbClr val="000000"/>
                </a:solidFill>
                <a:effectLst/>
                <a:latin typeface="Menlo" panose="020B0609030804020204" pitchFamily="49" charset="0"/>
              </a:rPr>
              <a:t> UUID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FF"/>
                </a:solidFill>
                <a:effectLst/>
                <a:latin typeface="Menlo" panose="020B0609030804020204" pitchFamily="49" charset="0"/>
              </a:rPr>
              <a:t>name</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00"/>
                </a:solidFill>
                <a:effectLst/>
                <a:latin typeface="Menlo" panose="020B0609030804020204" pitchFamily="49" charset="0"/>
              </a:rPr>
              <a:t>surname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endParaRPr lang="en-GB" sz="1200" b="0">
              <a:solidFill>
                <a:srgbClr val="000000"/>
              </a:solidFill>
              <a:effectLst/>
              <a:latin typeface="Menlo" panose="020B0609030804020204" pitchFamily="49" charset="0"/>
            </a:endParaRPr>
          </a:p>
          <a:p>
            <a:r>
              <a:rPr lang="en-GB" sz="1200" b="0">
                <a:solidFill>
                  <a:srgbClr val="000000"/>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p:txBody>
      </p:sp>
      <p:sp>
        <p:nvSpPr>
          <p:cNvPr id="107" name="TextBox 106">
            <a:extLst>
              <a:ext uri="{FF2B5EF4-FFF2-40B4-BE49-F238E27FC236}">
                <a16:creationId xmlns:a16="http://schemas.microsoft.com/office/drawing/2014/main" id="{6159B5E1-21B3-FC66-035C-28BE6249D903}"/>
              </a:ext>
            </a:extLst>
          </p:cNvPr>
          <p:cNvSpPr txBox="1"/>
          <p:nvPr/>
        </p:nvSpPr>
        <p:spPr>
          <a:xfrm>
            <a:off x="7663019" y="4381865"/>
            <a:ext cx="3785089" cy="1015663"/>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TABLE</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cars (</a:t>
            </a:r>
          </a:p>
          <a:p>
            <a:r>
              <a:rPr lang="en-GB" sz="1200" b="0" dirty="0">
                <a:solidFill>
                  <a:srgbClr val="000000"/>
                </a:solidFill>
                <a:effectLst/>
                <a:latin typeface="Menlo" panose="020B0609030804020204" pitchFamily="49" charset="0"/>
              </a:rPr>
              <a:t>brand </a:t>
            </a:r>
            <a:r>
              <a:rPr lang="en-GB" sz="1200" b="0" dirty="0">
                <a:solidFill>
                  <a:srgbClr val="0000FF"/>
                </a:solidFill>
                <a:effectLst/>
                <a:latin typeface="Menlo" panose="020B0609030804020204" pitchFamily="49" charset="0"/>
              </a:rPr>
              <a:t>VARCHAR</a:t>
            </a:r>
            <a:r>
              <a:rPr lang="en-GB" sz="1200" b="0" dirty="0">
                <a:solidFill>
                  <a:srgbClr val="000000"/>
                </a:solidFill>
                <a:effectLst/>
                <a:latin typeface="Menlo" panose="020B0609030804020204" pitchFamily="49" charset="0"/>
              </a:rPr>
              <a:t>(</a:t>
            </a:r>
            <a:r>
              <a:rPr lang="en-GB" sz="1200" b="0" dirty="0">
                <a:solidFill>
                  <a:srgbClr val="098658"/>
                </a:solidFill>
                <a:effectLst/>
                <a:latin typeface="Menlo" panose="020B0609030804020204" pitchFamily="49" charset="0"/>
              </a:rPr>
              <a:t>255</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id</a:t>
            </a:r>
            <a:r>
              <a:rPr lang="en-GB" sz="1200" b="0" dirty="0">
                <a:solidFill>
                  <a:srgbClr val="000000"/>
                </a:solidFill>
                <a:effectLst/>
                <a:latin typeface="Menlo" panose="020B0609030804020204" pitchFamily="49" charset="0"/>
              </a:rPr>
              <a:t> UUID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r>
              <a:rPr lang="en-GB" sz="1200" b="0" dirty="0">
                <a:solidFill>
                  <a:srgbClr val="000000"/>
                </a:solidFill>
                <a:effectLst/>
                <a:latin typeface="Menlo" panose="020B0609030804020204" pitchFamily="49" charset="0"/>
              </a:rPr>
              <a:t>, </a:t>
            </a:r>
          </a:p>
          <a:p>
            <a:r>
              <a:rPr lang="en-GB" sz="1200" b="0" dirty="0" err="1">
                <a:solidFill>
                  <a:srgbClr val="000000"/>
                </a:solidFill>
                <a:effectLst/>
                <a:latin typeface="Menlo" panose="020B0609030804020204" pitchFamily="49" charset="0"/>
              </a:rPr>
              <a:t>owned_by</a:t>
            </a:r>
            <a:r>
              <a:rPr lang="en-GB" sz="1200" b="0" dirty="0">
                <a:solidFill>
                  <a:srgbClr val="000000"/>
                </a:solidFill>
                <a:effectLst/>
                <a:latin typeface="Menlo" panose="020B0609030804020204" pitchFamily="49" charset="0"/>
              </a:rPr>
              <a:t> UUID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a:t>
            </a:r>
          </a:p>
        </p:txBody>
      </p:sp>
      <p:sp>
        <p:nvSpPr>
          <p:cNvPr id="109" name="TextBox 108">
            <a:extLst>
              <a:ext uri="{FF2B5EF4-FFF2-40B4-BE49-F238E27FC236}">
                <a16:creationId xmlns:a16="http://schemas.microsoft.com/office/drawing/2014/main" id="{92D7FB4F-6AF1-F2CA-F844-B0F0E26C07F6}"/>
              </a:ext>
            </a:extLst>
          </p:cNvPr>
          <p:cNvSpPr txBox="1"/>
          <p:nvPr/>
        </p:nvSpPr>
        <p:spPr>
          <a:xfrm>
            <a:off x="3727860" y="4817538"/>
            <a:ext cx="6096000" cy="1384995"/>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users_name_index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t>
            </a:r>
            <a:r>
              <a:rPr lang="en-GB" sz="1200" b="0" dirty="0">
                <a:solidFill>
                  <a:srgbClr val="0000FF"/>
                </a:solidFill>
                <a:effectLst/>
                <a:latin typeface="Menlo" panose="020B0609030804020204" pitchFamily="49" charset="0"/>
              </a:rPr>
              <a:t>name</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users_age_index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(age);</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users_surname_index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t>
            </a:r>
            <a:r>
              <a:rPr lang="en-GB" sz="1200" b="0" dirty="0" err="1">
                <a:solidFill>
                  <a:srgbClr val="0000FF"/>
                </a:solidFill>
                <a:effectLst/>
                <a:latin typeface="Menlo" panose="020B0609030804020204" pitchFamily="49" charset="0"/>
              </a:rPr>
              <a:t>name</a:t>
            </a:r>
            <a:r>
              <a:rPr lang="en-GB" sz="1200" b="0" dirty="0" err="1">
                <a:solidFill>
                  <a:srgbClr val="000000"/>
                </a:solidFill>
                <a:effectLst/>
                <a:latin typeface="Menlo" panose="020B0609030804020204" pitchFamily="49" charset="0"/>
              </a:rPr>
              <a:t>,surname</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users_email_index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(email);</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UNIQUE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unique_email_index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(email);</a:t>
            </a:r>
          </a:p>
        </p:txBody>
      </p:sp>
      <p:sp>
        <p:nvSpPr>
          <p:cNvPr id="113" name="TextBox 112">
            <a:extLst>
              <a:ext uri="{FF2B5EF4-FFF2-40B4-BE49-F238E27FC236}">
                <a16:creationId xmlns:a16="http://schemas.microsoft.com/office/drawing/2014/main" id="{3287F186-1E68-0DDA-E238-534F694BB5CF}"/>
              </a:ext>
            </a:extLst>
          </p:cNvPr>
          <p:cNvSpPr txBox="1"/>
          <p:nvPr/>
        </p:nvSpPr>
        <p:spPr>
          <a:xfrm>
            <a:off x="5146430" y="2852553"/>
            <a:ext cx="2471475" cy="1015663"/>
          </a:xfrm>
          <a:prstGeom prst="rect">
            <a:avLst/>
          </a:prstGeom>
          <a:solidFill>
            <a:schemeClr val="bg1"/>
          </a:solidFill>
          <a:ln>
            <a:solidFill>
              <a:schemeClr val="tx1"/>
            </a:solidFill>
          </a:ln>
        </p:spPr>
        <p:txBody>
          <a:bodyPr wrap="square">
            <a:spAutoFit/>
          </a:bodyPr>
          <a:lstStyle/>
          <a:p>
            <a:r>
              <a:rPr lang="en-GB" sz="1200" b="0">
                <a:solidFill>
                  <a:srgbClr val="0000FF"/>
                </a:solidFill>
                <a:effectLst/>
                <a:latin typeface="Menlo" panose="020B0609030804020204" pitchFamily="49" charset="0"/>
              </a:rPr>
              <a:t>pub</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struct</a:t>
            </a:r>
            <a:r>
              <a:rPr lang="en-GB" sz="1200" b="0">
                <a:solidFill>
                  <a:srgbClr val="000000"/>
                </a:solidFill>
                <a:effectLst/>
                <a:latin typeface="Menlo" panose="020B0609030804020204" pitchFamily="49" charset="0"/>
              </a:rPr>
              <a:t> Car {</a:t>
            </a:r>
          </a:p>
          <a:p>
            <a:r>
              <a:rPr lang="en-GB" sz="1200" b="0">
                <a:solidFill>
                  <a:srgbClr val="0000FF"/>
                </a:solidFill>
                <a:effectLst/>
                <a:latin typeface="Menlo" panose="020B0609030804020204" pitchFamily="49" charset="0"/>
              </a:rPr>
              <a:t>    pub</a:t>
            </a:r>
            <a:r>
              <a:rPr lang="en-GB" sz="1200" b="0">
                <a:solidFill>
                  <a:srgbClr val="000000"/>
                </a:solidFill>
                <a:effectLst/>
                <a:latin typeface="Menlo" panose="020B0609030804020204" pitchFamily="49" charset="0"/>
              </a:rPr>
              <a:t> brand: String,</a:t>
            </a:r>
          </a:p>
          <a:p>
            <a:r>
              <a:rPr lang="en-GB" sz="1200" b="0">
                <a:solidFill>
                  <a:srgbClr val="0000FF"/>
                </a:solidFill>
                <a:effectLst/>
                <a:latin typeface="Menlo" panose="020B0609030804020204" pitchFamily="49" charset="0"/>
              </a:rPr>
              <a:t>    pub</a:t>
            </a:r>
            <a:r>
              <a:rPr lang="en-GB" sz="1200" b="0">
                <a:solidFill>
                  <a:srgbClr val="000000"/>
                </a:solidFill>
                <a:effectLst/>
                <a:latin typeface="Menlo" panose="020B0609030804020204" pitchFamily="49" charset="0"/>
              </a:rPr>
              <a:t> id: Uuid,</a:t>
            </a:r>
          </a:p>
          <a:p>
            <a:r>
              <a:rPr lang="en-GB" sz="1200" b="0">
                <a:solidFill>
                  <a:srgbClr val="0000FF"/>
                </a:solidFill>
                <a:effectLst/>
                <a:latin typeface="Menlo" panose="020B0609030804020204" pitchFamily="49" charset="0"/>
              </a:rPr>
              <a:t>    pub</a:t>
            </a:r>
            <a:r>
              <a:rPr lang="en-GB" sz="1200" b="0">
                <a:solidFill>
                  <a:srgbClr val="000000"/>
                </a:solidFill>
                <a:effectLst/>
                <a:latin typeface="Menlo" panose="020B0609030804020204" pitchFamily="49" charset="0"/>
              </a:rPr>
              <a:t> owned_by: Uuid,</a:t>
            </a:r>
          </a:p>
          <a:p>
            <a:r>
              <a:rPr lang="en-GB" sz="1200" b="0">
                <a:solidFill>
                  <a:srgbClr val="000000"/>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p:txBody>
      </p:sp>
      <p:sp>
        <p:nvSpPr>
          <p:cNvPr id="115" name="TextBox 114">
            <a:extLst>
              <a:ext uri="{FF2B5EF4-FFF2-40B4-BE49-F238E27FC236}">
                <a16:creationId xmlns:a16="http://schemas.microsoft.com/office/drawing/2014/main" id="{4600BB3E-6DB7-3807-3B70-C096F76600C4}"/>
              </a:ext>
            </a:extLst>
          </p:cNvPr>
          <p:cNvSpPr txBox="1"/>
          <p:nvPr/>
        </p:nvSpPr>
        <p:spPr>
          <a:xfrm>
            <a:off x="7540387" y="1663612"/>
            <a:ext cx="2446600" cy="1384995"/>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struct</a:t>
            </a:r>
            <a:r>
              <a:rPr lang="en-GB" sz="1200" b="0" dirty="0">
                <a:solidFill>
                  <a:srgbClr val="000000"/>
                </a:solidFill>
                <a:effectLst/>
                <a:latin typeface="Menlo" panose="020B0609030804020204" pitchFamily="49" charset="0"/>
              </a:rPr>
              <a:t> User {</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age: i32,</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email: String,</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id: </a:t>
            </a:r>
            <a:r>
              <a:rPr lang="en-GB" sz="1200" b="0" dirty="0" err="1">
                <a:solidFill>
                  <a:srgbClr val="000000"/>
                </a:solidFill>
                <a:effectLst/>
                <a:latin typeface="Menlo" panose="020B0609030804020204" pitchFamily="49" charset="0"/>
              </a:rPr>
              <a:t>Uuid</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name: String,</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surname: String,</a:t>
            </a:r>
          </a:p>
          <a:p>
            <a:r>
              <a:rPr lang="en-GB" sz="1200" b="0" dirty="0">
                <a:solidFill>
                  <a:srgbClr val="000000"/>
                </a:solidFill>
                <a:effectLst/>
                <a:latin typeface="Menlo" panose="020B0609030804020204" pitchFamily="49" charset="0"/>
              </a:rPr>
              <a:t>}</a:t>
            </a:r>
          </a:p>
        </p:txBody>
      </p:sp>
      <p:sp>
        <p:nvSpPr>
          <p:cNvPr id="117" name="TextBox 116">
            <a:extLst>
              <a:ext uri="{FF2B5EF4-FFF2-40B4-BE49-F238E27FC236}">
                <a16:creationId xmlns:a16="http://schemas.microsoft.com/office/drawing/2014/main" id="{9197CCCA-30D9-224A-6D3E-8D3AEAE9137D}"/>
              </a:ext>
            </a:extLst>
          </p:cNvPr>
          <p:cNvSpPr txBox="1"/>
          <p:nvPr/>
        </p:nvSpPr>
        <p:spPr>
          <a:xfrm>
            <a:off x="3545577" y="1234560"/>
            <a:ext cx="8234884" cy="1200329"/>
          </a:xfrm>
          <a:prstGeom prst="rect">
            <a:avLst/>
          </a:prstGeom>
          <a:solidFill>
            <a:schemeClr val="bg1"/>
          </a:solidFill>
          <a:ln>
            <a:solidFill>
              <a:schemeClr val="tx1"/>
            </a:solidFill>
          </a:ln>
        </p:spPr>
        <p:txBody>
          <a:bodyPr wrap="square">
            <a:spAutoFit/>
          </a:bodyPr>
          <a:lstStyle/>
          <a:p>
            <a:r>
              <a:rPr lang="en-GB" sz="1200" b="0" dirty="0">
                <a:solidFill>
                  <a:srgbClr val="000000"/>
                </a:solidFill>
                <a:effectLst/>
                <a:latin typeface="Menlo" panose="020B0609030804020204" pitchFamily="49" charset="0"/>
              </a:rPr>
              <a:t>Router::new()</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.route(</a:t>
            </a:r>
            <a:r>
              <a:rPr lang="en-GB" sz="1200" b="0" dirty="0">
                <a:solidFill>
                  <a:srgbClr val="A31515"/>
                </a:solidFill>
                <a:effectLst/>
                <a:latin typeface="Menlo" panose="020B0609030804020204" pitchFamily="49" charset="0"/>
              </a:rPr>
              <a:t>"/v1/users"</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get_users</a:t>
            </a:r>
            <a:r>
              <a:rPr lang="en-GB" sz="1200" b="0" dirty="0">
                <a:solidFill>
                  <a:srgbClr val="000000"/>
                </a:solidFill>
                <a:effectLst/>
                <a:latin typeface="Menlo" panose="020B0609030804020204" pitchFamily="49" charset="0"/>
              </a:rPr>
              <a:t>).post(</a:t>
            </a:r>
            <a:r>
              <a:rPr lang="en-GB" sz="1200" b="0" dirty="0" err="1">
                <a:solidFill>
                  <a:srgbClr val="000000"/>
                </a:solidFill>
                <a:effectLst/>
                <a:latin typeface="Menlo" panose="020B0609030804020204" pitchFamily="49" charset="0"/>
              </a:rPr>
              <a:t>create_user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.route(</a:t>
            </a:r>
            <a:r>
              <a:rPr lang="en-GB" sz="1200" b="0" dirty="0">
                <a:solidFill>
                  <a:srgbClr val="A31515"/>
                </a:solidFill>
                <a:effectLst/>
                <a:latin typeface="Menlo" panose="020B0609030804020204" pitchFamily="49" charset="0"/>
              </a:rPr>
              <a:t>"/v1/users/:id"</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get_user</a:t>
            </a:r>
            <a:r>
              <a:rPr lang="en-GB" sz="1200" b="0" dirty="0">
                <a:solidFill>
                  <a:srgbClr val="000000"/>
                </a:solidFill>
                <a:effectLst/>
                <a:latin typeface="Menlo" panose="020B0609030804020204" pitchFamily="49" charset="0"/>
              </a:rPr>
              <a:t>).put(</a:t>
            </a:r>
            <a:r>
              <a:rPr lang="en-GB" sz="1200" b="0" dirty="0" err="1">
                <a:solidFill>
                  <a:srgbClr val="000000"/>
                </a:solidFill>
                <a:effectLst/>
                <a:latin typeface="Menlo" panose="020B0609030804020204" pitchFamily="49" charset="0"/>
              </a:rPr>
              <a:t>update_user</a:t>
            </a:r>
            <a:r>
              <a:rPr lang="en-GB" sz="1200" b="0" dirty="0">
                <a:solidFill>
                  <a:srgbClr val="000000"/>
                </a:solidFill>
                <a:effectLst/>
                <a:latin typeface="Menlo" panose="020B0609030804020204" pitchFamily="49" charset="0"/>
              </a:rPr>
              <a:t>).delete(</a:t>
            </a:r>
            <a:r>
              <a:rPr lang="en-GB" sz="1200" b="0" dirty="0" err="1">
                <a:solidFill>
                  <a:srgbClr val="000000"/>
                </a:solidFill>
                <a:effectLst/>
                <a:latin typeface="Menlo" panose="020B0609030804020204" pitchFamily="49" charset="0"/>
              </a:rPr>
              <a:t>delete_user</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.route(</a:t>
            </a:r>
            <a:r>
              <a:rPr lang="en-GB" sz="1200" b="0" dirty="0">
                <a:solidFill>
                  <a:srgbClr val="A31515"/>
                </a:solidFill>
                <a:effectLst/>
                <a:latin typeface="Menlo" panose="020B0609030804020204" pitchFamily="49" charset="0"/>
              </a:rPr>
              <a:t>"/v1/cars"</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get_cars</a:t>
            </a:r>
            <a:r>
              <a:rPr lang="en-GB" sz="1200" b="0" dirty="0">
                <a:solidFill>
                  <a:srgbClr val="000000"/>
                </a:solidFill>
                <a:effectLst/>
                <a:latin typeface="Menlo" panose="020B0609030804020204" pitchFamily="49" charset="0"/>
              </a:rPr>
              <a:t>).post(</a:t>
            </a:r>
            <a:r>
              <a:rPr lang="en-GB" sz="1200" b="0" dirty="0" err="1">
                <a:solidFill>
                  <a:srgbClr val="000000"/>
                </a:solidFill>
                <a:effectLst/>
                <a:latin typeface="Menlo" panose="020B0609030804020204" pitchFamily="49" charset="0"/>
              </a:rPr>
              <a:t>create_car</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.route(</a:t>
            </a:r>
            <a:r>
              <a:rPr lang="en-GB" sz="1200" b="0" dirty="0">
                <a:solidFill>
                  <a:srgbClr val="A31515"/>
                </a:solidFill>
                <a:effectLst/>
                <a:latin typeface="Menlo" panose="020B0609030804020204" pitchFamily="49" charset="0"/>
              </a:rPr>
              <a:t>"/v1/cars/:id"</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get_car</a:t>
            </a:r>
            <a:r>
              <a:rPr lang="en-GB" sz="1200" b="0" dirty="0">
                <a:solidFill>
                  <a:srgbClr val="000000"/>
                </a:solidFill>
                <a:effectLst/>
                <a:latin typeface="Menlo" panose="020B0609030804020204" pitchFamily="49" charset="0"/>
              </a:rPr>
              <a:t>).put(</a:t>
            </a:r>
            <a:r>
              <a:rPr lang="en-GB" sz="1200" b="0" dirty="0" err="1">
                <a:solidFill>
                  <a:srgbClr val="000000"/>
                </a:solidFill>
                <a:effectLst/>
                <a:latin typeface="Menlo" panose="020B0609030804020204" pitchFamily="49" charset="0"/>
              </a:rPr>
              <a:t>update_car</a:t>
            </a:r>
            <a:r>
              <a:rPr lang="en-GB" sz="1200" b="0" dirty="0">
                <a:solidFill>
                  <a:srgbClr val="000000"/>
                </a:solidFill>
                <a:effectLst/>
                <a:latin typeface="Menlo" panose="020B0609030804020204" pitchFamily="49" charset="0"/>
              </a:rPr>
              <a:t>).delete(</a:t>
            </a:r>
            <a:r>
              <a:rPr lang="en-GB" sz="1200" b="0" dirty="0" err="1">
                <a:solidFill>
                  <a:srgbClr val="000000"/>
                </a:solidFill>
                <a:effectLst/>
                <a:latin typeface="Menlo" panose="020B0609030804020204" pitchFamily="49" charset="0"/>
              </a:rPr>
              <a:t>delete_car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with_state</a:t>
            </a:r>
            <a:r>
              <a:rPr lang="en-GB" sz="1200" b="0" dirty="0">
                <a:solidFill>
                  <a:srgbClr val="000000"/>
                </a:solidFill>
                <a:effectLst/>
                <a:latin typeface="Menlo" panose="020B0609030804020204" pitchFamily="49" charset="0"/>
              </a:rPr>
              <a:t>(services)</a:t>
            </a:r>
          </a:p>
        </p:txBody>
      </p:sp>
      <p:sp>
        <p:nvSpPr>
          <p:cNvPr id="3" name="TextBox 2">
            <a:extLst>
              <a:ext uri="{FF2B5EF4-FFF2-40B4-BE49-F238E27FC236}">
                <a16:creationId xmlns:a16="http://schemas.microsoft.com/office/drawing/2014/main" id="{63FB8748-45FE-0C1C-920F-82A625960B22}"/>
              </a:ext>
            </a:extLst>
          </p:cNvPr>
          <p:cNvSpPr txBox="1"/>
          <p:nvPr/>
        </p:nvSpPr>
        <p:spPr>
          <a:xfrm>
            <a:off x="5397751" y="3457022"/>
            <a:ext cx="4816536" cy="830997"/>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match</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.get_car</a:t>
            </a:r>
            <a:r>
              <a:rPr lang="en-GB" sz="1200" b="0" dirty="0">
                <a:solidFill>
                  <a:srgbClr val="000000"/>
                </a:solidFill>
                <a:effectLst/>
                <a:latin typeface="Menlo" panose="020B0609030804020204" pitchFamily="49" charset="0"/>
              </a:rPr>
              <a:t>(&amp;</a:t>
            </a:r>
            <a:r>
              <a:rPr lang="en-GB" sz="1200" b="0" dirty="0" err="1">
                <a:solidFill>
                  <a:srgbClr val="000000"/>
                </a:solidFill>
                <a:effectLst/>
                <a:latin typeface="Menlo" panose="020B0609030804020204" pitchFamily="49" charset="0"/>
              </a:rPr>
              <a:t>car.id</a:t>
            </a:r>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 {</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Ok(_) =&gt; (),</a:t>
            </a:r>
          </a:p>
          <a:p>
            <a:r>
              <a:rPr lang="en-GB" sz="1200" b="0" dirty="0">
                <a:solidFill>
                  <a:srgbClr val="000000"/>
                </a:solidFill>
                <a:effectLst/>
                <a:latin typeface="Menlo" panose="020B0609030804020204" pitchFamily="49" charset="0"/>
              </a:rPr>
              <a:t>    Err(e) =&gt; </a:t>
            </a:r>
            <a:r>
              <a:rPr lang="en-GB" sz="1200" b="0" dirty="0">
                <a:solidFill>
                  <a:srgbClr val="0000FF"/>
                </a:solidFill>
                <a:effectLst/>
                <a:latin typeface="Menlo" panose="020B0609030804020204" pitchFamily="49" charset="0"/>
              </a:rPr>
              <a:t>return</a:t>
            </a:r>
            <a:r>
              <a:rPr lang="en-GB" sz="1200" b="0" dirty="0">
                <a:solidFill>
                  <a:srgbClr val="000000"/>
                </a:solidFill>
                <a:effectLst/>
                <a:latin typeface="Menlo" panose="020B0609030804020204" pitchFamily="49" charset="0"/>
              </a:rPr>
              <a:t> Err(Error::</a:t>
            </a:r>
            <a:r>
              <a:rPr lang="en-GB" sz="1200" b="0" dirty="0" err="1">
                <a:solidFill>
                  <a:srgbClr val="000000"/>
                </a:solidFill>
                <a:effectLst/>
                <a:latin typeface="Menlo" panose="020B0609030804020204" pitchFamily="49" charset="0"/>
              </a:rPr>
              <a:t>CarDoesNotExist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a:t>
            </a:r>
          </a:p>
        </p:txBody>
      </p:sp>
      <p:sp>
        <p:nvSpPr>
          <p:cNvPr id="119" name="TextBox 118">
            <a:extLst>
              <a:ext uri="{FF2B5EF4-FFF2-40B4-BE49-F238E27FC236}">
                <a16:creationId xmlns:a16="http://schemas.microsoft.com/office/drawing/2014/main" id="{C5BFA190-8C80-A593-481B-16DA6C10EBC3}"/>
              </a:ext>
            </a:extLst>
          </p:cNvPr>
          <p:cNvSpPr txBox="1"/>
          <p:nvPr/>
        </p:nvSpPr>
        <p:spPr>
          <a:xfrm>
            <a:off x="3715559" y="1636586"/>
            <a:ext cx="6096000" cy="3231654"/>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let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mut</a:t>
            </a:r>
            <a:r>
              <a:rPr lang="en-GB" sz="1200" b="0" dirty="0">
                <a:solidFill>
                  <a:srgbClr val="000000"/>
                </a:solidFill>
                <a:effectLst/>
                <a:latin typeface="Menlo" panose="020B0609030804020204" pitchFamily="49" charset="0"/>
              </a:rPr>
              <a:t> transaction =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.pool.begin</a:t>
            </a:r>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new_car</a:t>
            </a:r>
            <a:r>
              <a:rPr lang="en-GB" sz="1200" b="0" dirty="0">
                <a:solidFill>
                  <a:srgbClr val="000000"/>
                </a:solidFill>
                <a:effectLst/>
                <a:latin typeface="Menlo" panose="020B0609030804020204" pitchFamily="49" charset="0"/>
              </a:rPr>
              <a:t> = </a:t>
            </a:r>
            <a:r>
              <a:rPr lang="en-GB" sz="1200" b="0" dirty="0" err="1">
                <a:solidFill>
                  <a:srgbClr val="000000"/>
                </a:solidFill>
                <a:effectLst/>
                <a:latin typeface="Menlo" panose="020B0609030804020204" pitchFamily="49" charset="0"/>
              </a:rPr>
              <a:t>sqlx</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query_as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Car,</a:t>
            </a:r>
          </a:p>
          <a:p>
            <a:r>
              <a:rPr lang="en-GB" sz="1200" b="0" dirty="0">
                <a:solidFill>
                  <a:srgbClr val="A31515"/>
                </a:solidFill>
                <a:effectLst/>
                <a:latin typeface="Menlo" panose="020B0609030804020204" pitchFamily="49" charset="0"/>
              </a:rPr>
              <a:t>	r#"</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INSERT INTO cars</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(brand, id, name, </a:t>
            </a:r>
            <a:r>
              <a:rPr lang="en-GB" sz="1200" b="0" dirty="0" err="1">
                <a:solidFill>
                  <a:srgbClr val="A31515"/>
                </a:solidFill>
                <a:effectLst/>
                <a:latin typeface="Menlo" panose="020B0609030804020204" pitchFamily="49" charset="0"/>
              </a:rPr>
              <a:t>owned_by</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VALUES</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($1, $2, $3, $4)</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RETURNING *;</a:t>
            </a:r>
            <a:endParaRPr lang="en-GB" sz="1200" b="0" dirty="0">
              <a:solidFill>
                <a:srgbClr val="000000"/>
              </a:solidFill>
              <a:effectLst/>
              <a:latin typeface="Menlo" panose="020B0609030804020204" pitchFamily="49" charset="0"/>
            </a:endParaRPr>
          </a:p>
          <a:p>
            <a:br>
              <a:rPr lang="en-GB" sz="1200" b="0" dirty="0">
                <a:solidFill>
                  <a:srgbClr val="000000"/>
                </a:solidFill>
                <a:effectLst/>
                <a:latin typeface="Menlo" panose="020B0609030804020204" pitchFamily="49" charset="0"/>
              </a:rPr>
            </a:b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car.brand</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car.id</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car.name</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car.owned_by</a:t>
            </a:r>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fetch_one</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transaction.as_mut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transaction.commit</a:t>
            </a:r>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Ok(</a:t>
            </a:r>
            <a:r>
              <a:rPr lang="en-GB" sz="1200" b="0" dirty="0" err="1">
                <a:solidFill>
                  <a:srgbClr val="000000"/>
                </a:solidFill>
                <a:effectLst/>
                <a:latin typeface="Menlo" panose="020B0609030804020204" pitchFamily="49" charset="0"/>
              </a:rPr>
              <a:t>new_car</a:t>
            </a:r>
            <a:r>
              <a:rPr lang="en-GB" sz="1200" b="0" dirty="0">
                <a:solidFill>
                  <a:srgbClr val="000000"/>
                </a:solidFill>
                <a:effectLst/>
                <a:latin typeface="Menlo" panose="020B0609030804020204" pitchFamily="49" charset="0"/>
              </a:rPr>
              <a:t>)</a:t>
            </a:r>
          </a:p>
        </p:txBody>
      </p:sp>
      <p:sp>
        <p:nvSpPr>
          <p:cNvPr id="121" name="TextBox 120">
            <a:extLst>
              <a:ext uri="{FF2B5EF4-FFF2-40B4-BE49-F238E27FC236}">
                <a16:creationId xmlns:a16="http://schemas.microsoft.com/office/drawing/2014/main" id="{91D8F721-99A3-6B38-32C7-82BD4F5E501A}"/>
              </a:ext>
            </a:extLst>
          </p:cNvPr>
          <p:cNvSpPr txBox="1"/>
          <p:nvPr/>
        </p:nvSpPr>
        <p:spPr>
          <a:xfrm>
            <a:off x="8558210" y="1057227"/>
            <a:ext cx="3014960" cy="2123658"/>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let</a:t>
            </a:r>
            <a:r>
              <a:rPr lang="en-GB" sz="1200" b="0" dirty="0">
                <a:solidFill>
                  <a:srgbClr val="000000"/>
                </a:solidFill>
                <a:effectLst/>
                <a:latin typeface="Menlo" panose="020B0609030804020204" pitchFamily="49" charset="0"/>
              </a:rPr>
              <a:t> car = </a:t>
            </a:r>
            <a:r>
              <a:rPr lang="en-GB" sz="1200" b="0" dirty="0" err="1">
                <a:solidFill>
                  <a:srgbClr val="000000"/>
                </a:solidFill>
                <a:effectLst/>
                <a:latin typeface="Menlo" panose="020B0609030804020204" pitchFamily="49" charset="0"/>
              </a:rPr>
              <a:t>sqlx</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query_as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Car,</a:t>
            </a:r>
          </a:p>
          <a:p>
            <a:r>
              <a:rPr lang="en-GB" sz="1200" b="0" dirty="0">
                <a:solidFill>
                  <a:srgbClr val="A31515"/>
                </a:solidFill>
                <a:effectLst/>
                <a:latin typeface="Menlo" panose="020B0609030804020204" pitchFamily="49" charset="0"/>
              </a:rPr>
              <a:t>	r#"</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SELECT * FROM cars</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WHERE id = $1;</a:t>
            </a:r>
            <a:br>
              <a:rPr lang="en-GB" sz="1200" b="0" dirty="0">
                <a:solidFill>
                  <a:srgbClr val="000000"/>
                </a:solidFill>
                <a:effectLst/>
                <a:latin typeface="Menlo" panose="020B0609030804020204" pitchFamily="49" charset="0"/>
              </a:rPr>
            </a:b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id</a:t>
            </a:r>
          </a:p>
          <a:p>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fetch_one</a:t>
            </a:r>
            <a:r>
              <a:rPr lang="en-GB" sz="1200" b="0" dirty="0">
                <a:solidFill>
                  <a:srgbClr val="000000"/>
                </a:solidFill>
                <a:effectLst/>
                <a:latin typeface="Menlo" panose="020B0609030804020204" pitchFamily="49" charset="0"/>
              </a:rPr>
              <a:t>(</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.pool.as_ref</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Ok(car)</a:t>
            </a:r>
          </a:p>
        </p:txBody>
      </p:sp>
    </p:spTree>
    <p:extLst>
      <p:ext uri="{BB962C8B-B14F-4D97-AF65-F5344CB8AC3E}">
        <p14:creationId xmlns:p14="http://schemas.microsoft.com/office/powerpoint/2010/main" val="3867136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9675D8-40B5-93F4-2E07-CD038823675A}"/>
              </a:ext>
            </a:extLst>
          </p:cNvPr>
          <p:cNvSpPr txBox="1"/>
          <p:nvPr/>
        </p:nvSpPr>
        <p:spPr>
          <a:xfrm>
            <a:off x="4624251" y="5582194"/>
            <a:ext cx="184731" cy="369332"/>
          </a:xfrm>
          <a:prstGeom prst="rect">
            <a:avLst/>
          </a:prstGeom>
          <a:noFill/>
        </p:spPr>
        <p:txBody>
          <a:bodyPr wrap="none" rtlCol="0">
            <a:spAutoFit/>
          </a:bodyPr>
          <a:lstStyle/>
          <a:p>
            <a:endParaRPr lang="en-BE" dirty="0"/>
          </a:p>
        </p:txBody>
      </p:sp>
      <p:sp>
        <p:nvSpPr>
          <p:cNvPr id="65" name="Rectangle 64">
            <a:extLst>
              <a:ext uri="{FF2B5EF4-FFF2-40B4-BE49-F238E27FC236}">
                <a16:creationId xmlns:a16="http://schemas.microsoft.com/office/drawing/2014/main" id="{46DBBAC2-38C1-8367-AEE9-F3857447F175}"/>
              </a:ext>
            </a:extLst>
          </p:cNvPr>
          <p:cNvSpPr/>
          <p:nvPr/>
        </p:nvSpPr>
        <p:spPr>
          <a:xfrm>
            <a:off x="2233830" y="1887437"/>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6" name="Rectangle 65">
            <a:extLst>
              <a:ext uri="{FF2B5EF4-FFF2-40B4-BE49-F238E27FC236}">
                <a16:creationId xmlns:a16="http://schemas.microsoft.com/office/drawing/2014/main" id="{39021F22-2DE5-907F-ECB5-BB92C7858AC5}"/>
              </a:ext>
            </a:extLst>
          </p:cNvPr>
          <p:cNvSpPr/>
          <p:nvPr/>
        </p:nvSpPr>
        <p:spPr>
          <a:xfrm>
            <a:off x="2233830" y="1531179"/>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7" name="Rectangle 66">
            <a:extLst>
              <a:ext uri="{FF2B5EF4-FFF2-40B4-BE49-F238E27FC236}">
                <a16:creationId xmlns:a16="http://schemas.microsoft.com/office/drawing/2014/main" id="{B88287D0-4309-8891-FF34-E40D60413E5C}"/>
              </a:ext>
            </a:extLst>
          </p:cNvPr>
          <p:cNvSpPr/>
          <p:nvPr/>
        </p:nvSpPr>
        <p:spPr>
          <a:xfrm>
            <a:off x="2233830" y="117492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8" name="Rectangle 67">
            <a:extLst>
              <a:ext uri="{FF2B5EF4-FFF2-40B4-BE49-F238E27FC236}">
                <a16:creationId xmlns:a16="http://schemas.microsoft.com/office/drawing/2014/main" id="{A4CBA996-60CA-2671-FE3C-D31F40175F74}"/>
              </a:ext>
            </a:extLst>
          </p:cNvPr>
          <p:cNvSpPr/>
          <p:nvPr/>
        </p:nvSpPr>
        <p:spPr>
          <a:xfrm>
            <a:off x="743931" y="3317359"/>
            <a:ext cx="2809590"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Car</a:t>
            </a:r>
          </a:p>
        </p:txBody>
      </p:sp>
      <p:sp>
        <p:nvSpPr>
          <p:cNvPr id="69" name="Rectangle 68">
            <a:extLst>
              <a:ext uri="{FF2B5EF4-FFF2-40B4-BE49-F238E27FC236}">
                <a16:creationId xmlns:a16="http://schemas.microsoft.com/office/drawing/2014/main" id="{A3322C31-8548-A6FE-2F70-462057B68C5A}"/>
              </a:ext>
            </a:extLst>
          </p:cNvPr>
          <p:cNvSpPr/>
          <p:nvPr/>
        </p:nvSpPr>
        <p:spPr>
          <a:xfrm>
            <a:off x="743929" y="3750807"/>
            <a:ext cx="73515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70" name="Rectangle 69">
            <a:extLst>
              <a:ext uri="{FF2B5EF4-FFF2-40B4-BE49-F238E27FC236}">
                <a16:creationId xmlns:a16="http://schemas.microsoft.com/office/drawing/2014/main" id="{CBE38CAC-ABC3-6D80-995A-A26DD7BF06C5}"/>
              </a:ext>
            </a:extLst>
          </p:cNvPr>
          <p:cNvSpPr/>
          <p:nvPr/>
        </p:nvSpPr>
        <p:spPr>
          <a:xfrm>
            <a:off x="1483816" y="3750807"/>
            <a:ext cx="924723"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71" name="Rectangle 70">
            <a:extLst>
              <a:ext uri="{FF2B5EF4-FFF2-40B4-BE49-F238E27FC236}">
                <a16:creationId xmlns:a16="http://schemas.microsoft.com/office/drawing/2014/main" id="{51EA5E32-AA42-5CBF-768F-1EECEB7C123D}"/>
              </a:ext>
            </a:extLst>
          </p:cNvPr>
          <p:cNvSpPr/>
          <p:nvPr/>
        </p:nvSpPr>
        <p:spPr>
          <a:xfrm>
            <a:off x="2408502" y="3751828"/>
            <a:ext cx="114501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72" name="Rectangle 71">
            <a:extLst>
              <a:ext uri="{FF2B5EF4-FFF2-40B4-BE49-F238E27FC236}">
                <a16:creationId xmlns:a16="http://schemas.microsoft.com/office/drawing/2014/main" id="{453FF5F8-DC75-1DEF-044E-711CD2BE5ADC}"/>
              </a:ext>
            </a:extLst>
          </p:cNvPr>
          <p:cNvSpPr/>
          <p:nvPr/>
        </p:nvSpPr>
        <p:spPr>
          <a:xfrm>
            <a:off x="743892" y="4461280"/>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73" name="Rectangle 72">
            <a:extLst>
              <a:ext uri="{FF2B5EF4-FFF2-40B4-BE49-F238E27FC236}">
                <a16:creationId xmlns:a16="http://schemas.microsoft.com/office/drawing/2014/main" id="{543323C6-FFB7-9D73-1A2B-921A6C3744C1}"/>
              </a:ext>
            </a:extLst>
          </p:cNvPr>
          <p:cNvSpPr/>
          <p:nvPr/>
        </p:nvSpPr>
        <p:spPr>
          <a:xfrm>
            <a:off x="1483816" y="4461280"/>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brand</a:t>
            </a:r>
          </a:p>
        </p:txBody>
      </p:sp>
      <p:sp>
        <p:nvSpPr>
          <p:cNvPr id="74" name="Rectangle 73">
            <a:extLst>
              <a:ext uri="{FF2B5EF4-FFF2-40B4-BE49-F238E27FC236}">
                <a16:creationId xmlns:a16="http://schemas.microsoft.com/office/drawing/2014/main" id="{CF640871-213A-A6B7-9B10-34BBD9AC957D}"/>
              </a:ext>
            </a:extLst>
          </p:cNvPr>
          <p:cNvSpPr/>
          <p:nvPr/>
        </p:nvSpPr>
        <p:spPr>
          <a:xfrm>
            <a:off x="2408539" y="4462301"/>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75" name="Rectangle 74">
            <a:extLst>
              <a:ext uri="{FF2B5EF4-FFF2-40B4-BE49-F238E27FC236}">
                <a16:creationId xmlns:a16="http://schemas.microsoft.com/office/drawing/2014/main" id="{00900953-F29B-ED42-CC8E-0EC98A9503CB}"/>
              </a:ext>
            </a:extLst>
          </p:cNvPr>
          <p:cNvSpPr/>
          <p:nvPr/>
        </p:nvSpPr>
        <p:spPr>
          <a:xfrm>
            <a:off x="743892" y="4817538"/>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76" name="Rectangle 75">
            <a:extLst>
              <a:ext uri="{FF2B5EF4-FFF2-40B4-BE49-F238E27FC236}">
                <a16:creationId xmlns:a16="http://schemas.microsoft.com/office/drawing/2014/main" id="{69608F16-7A6B-90CE-F0C3-CC51FAC4233F}"/>
              </a:ext>
            </a:extLst>
          </p:cNvPr>
          <p:cNvSpPr/>
          <p:nvPr/>
        </p:nvSpPr>
        <p:spPr>
          <a:xfrm>
            <a:off x="1483816" y="4817538"/>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price</a:t>
            </a:r>
          </a:p>
        </p:txBody>
      </p:sp>
      <p:sp>
        <p:nvSpPr>
          <p:cNvPr id="77" name="Rectangle 76">
            <a:extLst>
              <a:ext uri="{FF2B5EF4-FFF2-40B4-BE49-F238E27FC236}">
                <a16:creationId xmlns:a16="http://schemas.microsoft.com/office/drawing/2014/main" id="{8BC9D6E2-7506-19BA-111C-E7818E72A45E}"/>
              </a:ext>
            </a:extLst>
          </p:cNvPr>
          <p:cNvSpPr/>
          <p:nvPr/>
        </p:nvSpPr>
        <p:spPr>
          <a:xfrm>
            <a:off x="2408539" y="4818559"/>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78" name="Rectangle 77">
            <a:extLst>
              <a:ext uri="{FF2B5EF4-FFF2-40B4-BE49-F238E27FC236}">
                <a16:creationId xmlns:a16="http://schemas.microsoft.com/office/drawing/2014/main" id="{E6B8F9DB-86BE-5EDF-EE98-70820ABC20F4}"/>
              </a:ext>
            </a:extLst>
          </p:cNvPr>
          <p:cNvSpPr/>
          <p:nvPr/>
        </p:nvSpPr>
        <p:spPr>
          <a:xfrm>
            <a:off x="743892" y="4107064"/>
            <a:ext cx="73519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79" name="Rectangle 78">
            <a:extLst>
              <a:ext uri="{FF2B5EF4-FFF2-40B4-BE49-F238E27FC236}">
                <a16:creationId xmlns:a16="http://schemas.microsoft.com/office/drawing/2014/main" id="{FA27CAC5-7BE8-04F2-2014-250AE58ECBD5}"/>
              </a:ext>
            </a:extLst>
          </p:cNvPr>
          <p:cNvSpPr/>
          <p:nvPr/>
        </p:nvSpPr>
        <p:spPr>
          <a:xfrm>
            <a:off x="1483816" y="4107064"/>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owned_by</a:t>
            </a:r>
            <a:r>
              <a:rPr lang="en-US" sz="1200" dirty="0">
                <a:solidFill>
                  <a:srgbClr val="0451A5"/>
                </a:solidFill>
                <a:latin typeface="Consolas" panose="020B0609020204030204" pitchFamily="49" charset="0"/>
              </a:rPr>
              <a:t> </a:t>
            </a:r>
          </a:p>
        </p:txBody>
      </p:sp>
      <p:sp>
        <p:nvSpPr>
          <p:cNvPr id="80" name="Rectangle 79">
            <a:extLst>
              <a:ext uri="{FF2B5EF4-FFF2-40B4-BE49-F238E27FC236}">
                <a16:creationId xmlns:a16="http://schemas.microsoft.com/office/drawing/2014/main" id="{613AB1DA-195F-5ED1-6B1A-FBA9DDEF48D8}"/>
              </a:ext>
            </a:extLst>
          </p:cNvPr>
          <p:cNvSpPr/>
          <p:nvPr/>
        </p:nvSpPr>
        <p:spPr>
          <a:xfrm>
            <a:off x="2408539" y="4108085"/>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foreign_key</a:t>
            </a:r>
            <a:r>
              <a:rPr lang="en-US" sz="1200" dirty="0">
                <a:solidFill>
                  <a:srgbClr val="0451A5"/>
                </a:solidFill>
                <a:latin typeface="Consolas" panose="020B0609020204030204" pitchFamily="49" charset="0"/>
              </a:rPr>
              <a:t> </a:t>
            </a:r>
          </a:p>
        </p:txBody>
      </p:sp>
      <p:sp>
        <p:nvSpPr>
          <p:cNvPr id="81" name="Rectangle 80">
            <a:extLst>
              <a:ext uri="{FF2B5EF4-FFF2-40B4-BE49-F238E27FC236}">
                <a16:creationId xmlns:a16="http://schemas.microsoft.com/office/drawing/2014/main" id="{A40E8288-60D2-4474-A71F-DEA0411A2C29}"/>
              </a:ext>
            </a:extLst>
          </p:cNvPr>
          <p:cNvSpPr/>
          <p:nvPr/>
        </p:nvSpPr>
        <p:spPr>
          <a:xfrm>
            <a:off x="609600" y="385214"/>
            <a:ext cx="2943922"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User</a:t>
            </a:r>
          </a:p>
        </p:txBody>
      </p:sp>
      <p:sp>
        <p:nvSpPr>
          <p:cNvPr id="82" name="Rectangle 81">
            <a:extLst>
              <a:ext uri="{FF2B5EF4-FFF2-40B4-BE49-F238E27FC236}">
                <a16:creationId xmlns:a16="http://schemas.microsoft.com/office/drawing/2014/main" id="{0B380B8F-3F99-FD32-C00E-AF261B23B99F}"/>
              </a:ext>
            </a:extLst>
          </p:cNvPr>
          <p:cNvSpPr/>
          <p:nvPr/>
        </p:nvSpPr>
        <p:spPr>
          <a:xfrm>
            <a:off x="609598" y="818662"/>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rgbClr val="A31515"/>
                </a:solidFill>
                <a:latin typeface="Consolas" panose="020B0609020204030204" pitchFamily="49" charset="0"/>
              </a:rPr>
              <a:t> </a:t>
            </a:r>
          </a:p>
        </p:txBody>
      </p:sp>
      <p:sp>
        <p:nvSpPr>
          <p:cNvPr id="83" name="Rectangle 82">
            <a:extLst>
              <a:ext uri="{FF2B5EF4-FFF2-40B4-BE49-F238E27FC236}">
                <a16:creationId xmlns:a16="http://schemas.microsoft.com/office/drawing/2014/main" id="{696D6FDB-02FE-149E-1BE8-9B57DA438A25}"/>
              </a:ext>
            </a:extLst>
          </p:cNvPr>
          <p:cNvSpPr/>
          <p:nvPr/>
        </p:nvSpPr>
        <p:spPr>
          <a:xfrm>
            <a:off x="1428362" y="818662"/>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84" name="Rectangle 83">
            <a:extLst>
              <a:ext uri="{FF2B5EF4-FFF2-40B4-BE49-F238E27FC236}">
                <a16:creationId xmlns:a16="http://schemas.microsoft.com/office/drawing/2014/main" id="{62F9E69F-A5BD-40D7-D718-C4A4E0614DC8}"/>
              </a:ext>
            </a:extLst>
          </p:cNvPr>
          <p:cNvSpPr/>
          <p:nvPr/>
        </p:nvSpPr>
        <p:spPr>
          <a:xfrm>
            <a:off x="2233830" y="818662"/>
            <a:ext cx="1319692" cy="3562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85" name="Rectangle 84">
            <a:extLst>
              <a:ext uri="{FF2B5EF4-FFF2-40B4-BE49-F238E27FC236}">
                <a16:creationId xmlns:a16="http://schemas.microsoft.com/office/drawing/2014/main" id="{15EED98C-289F-4289-D3F0-C4F2AA728ED9}"/>
              </a:ext>
            </a:extLst>
          </p:cNvPr>
          <p:cNvSpPr/>
          <p:nvPr/>
        </p:nvSpPr>
        <p:spPr>
          <a:xfrm>
            <a:off x="609598" y="117492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86" name="Rectangle 85">
            <a:extLst>
              <a:ext uri="{FF2B5EF4-FFF2-40B4-BE49-F238E27FC236}">
                <a16:creationId xmlns:a16="http://schemas.microsoft.com/office/drawing/2014/main" id="{97905A46-FA3E-65A5-33E1-84F94AEA9BED}"/>
              </a:ext>
            </a:extLst>
          </p:cNvPr>
          <p:cNvSpPr/>
          <p:nvPr/>
        </p:nvSpPr>
        <p:spPr>
          <a:xfrm>
            <a:off x="1428362" y="117492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name</a:t>
            </a:r>
          </a:p>
        </p:txBody>
      </p:sp>
      <p:sp>
        <p:nvSpPr>
          <p:cNvPr id="87" name="Rectangle 86">
            <a:extLst>
              <a:ext uri="{FF2B5EF4-FFF2-40B4-BE49-F238E27FC236}">
                <a16:creationId xmlns:a16="http://schemas.microsoft.com/office/drawing/2014/main" id="{59535D8E-70F4-B95A-8021-6E40A133845C}"/>
              </a:ext>
            </a:extLst>
          </p:cNvPr>
          <p:cNvSpPr/>
          <p:nvPr/>
        </p:nvSpPr>
        <p:spPr>
          <a:xfrm>
            <a:off x="609598" y="1531179"/>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88" name="Rectangle 87">
            <a:extLst>
              <a:ext uri="{FF2B5EF4-FFF2-40B4-BE49-F238E27FC236}">
                <a16:creationId xmlns:a16="http://schemas.microsoft.com/office/drawing/2014/main" id="{78D29AC2-F2E1-A63A-CC36-0EDD2E5597BD}"/>
              </a:ext>
            </a:extLst>
          </p:cNvPr>
          <p:cNvSpPr/>
          <p:nvPr/>
        </p:nvSpPr>
        <p:spPr>
          <a:xfrm>
            <a:off x="1428362" y="1531179"/>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surname</a:t>
            </a:r>
          </a:p>
        </p:txBody>
      </p:sp>
      <p:sp>
        <p:nvSpPr>
          <p:cNvPr id="89" name="Rectangle 88">
            <a:extLst>
              <a:ext uri="{FF2B5EF4-FFF2-40B4-BE49-F238E27FC236}">
                <a16:creationId xmlns:a16="http://schemas.microsoft.com/office/drawing/2014/main" id="{043C1EC1-6E1D-EECF-E8EE-492E538A7DD5}"/>
              </a:ext>
            </a:extLst>
          </p:cNvPr>
          <p:cNvSpPr/>
          <p:nvPr/>
        </p:nvSpPr>
        <p:spPr>
          <a:xfrm>
            <a:off x="609598" y="1887437"/>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90" name="Rectangle 89">
            <a:extLst>
              <a:ext uri="{FF2B5EF4-FFF2-40B4-BE49-F238E27FC236}">
                <a16:creationId xmlns:a16="http://schemas.microsoft.com/office/drawing/2014/main" id="{EEC8788A-13F2-BFEE-7CD8-1D2221EE700A}"/>
              </a:ext>
            </a:extLst>
          </p:cNvPr>
          <p:cNvSpPr/>
          <p:nvPr/>
        </p:nvSpPr>
        <p:spPr>
          <a:xfrm>
            <a:off x="1428362" y="1887437"/>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age</a:t>
            </a:r>
          </a:p>
        </p:txBody>
      </p:sp>
      <p:sp>
        <p:nvSpPr>
          <p:cNvPr id="91" name="Rectangle 90">
            <a:extLst>
              <a:ext uri="{FF2B5EF4-FFF2-40B4-BE49-F238E27FC236}">
                <a16:creationId xmlns:a16="http://schemas.microsoft.com/office/drawing/2014/main" id="{85304D62-C8CD-1C02-212A-265579435028}"/>
              </a:ext>
            </a:extLst>
          </p:cNvPr>
          <p:cNvSpPr/>
          <p:nvPr/>
        </p:nvSpPr>
        <p:spPr>
          <a:xfrm>
            <a:off x="609597" y="224429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92" name="Rectangle 91">
            <a:extLst>
              <a:ext uri="{FF2B5EF4-FFF2-40B4-BE49-F238E27FC236}">
                <a16:creationId xmlns:a16="http://schemas.microsoft.com/office/drawing/2014/main" id="{9111F2A9-088D-F7E3-7DEC-DCF7B78C88FD}"/>
              </a:ext>
            </a:extLst>
          </p:cNvPr>
          <p:cNvSpPr/>
          <p:nvPr/>
        </p:nvSpPr>
        <p:spPr>
          <a:xfrm>
            <a:off x="1428361" y="224429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email</a:t>
            </a:r>
          </a:p>
        </p:txBody>
      </p:sp>
      <p:sp>
        <p:nvSpPr>
          <p:cNvPr id="93" name="Rectangle 92">
            <a:extLst>
              <a:ext uri="{FF2B5EF4-FFF2-40B4-BE49-F238E27FC236}">
                <a16:creationId xmlns:a16="http://schemas.microsoft.com/office/drawing/2014/main" id="{039121BA-3AC3-2525-A139-AC9E1AFE7C46}"/>
              </a:ext>
            </a:extLst>
          </p:cNvPr>
          <p:cNvSpPr/>
          <p:nvPr/>
        </p:nvSpPr>
        <p:spPr>
          <a:xfrm>
            <a:off x="2233829" y="224429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unique_key</a:t>
            </a:r>
            <a:endParaRPr lang="en-US" sz="1200" dirty="0">
              <a:solidFill>
                <a:srgbClr val="0451A5"/>
              </a:solidFill>
              <a:latin typeface="Consolas" panose="020B0609020204030204" pitchFamily="49" charset="0"/>
            </a:endParaRPr>
          </a:p>
        </p:txBody>
      </p:sp>
      <p:sp>
        <p:nvSpPr>
          <p:cNvPr id="94" name="TextBox 93">
            <a:extLst>
              <a:ext uri="{FF2B5EF4-FFF2-40B4-BE49-F238E27FC236}">
                <a16:creationId xmlns:a16="http://schemas.microsoft.com/office/drawing/2014/main" id="{E1DADF5A-5115-1F3D-6D68-4D80B9A59162}"/>
              </a:ext>
            </a:extLst>
          </p:cNvPr>
          <p:cNvSpPr txBox="1"/>
          <p:nvPr/>
        </p:nvSpPr>
        <p:spPr>
          <a:xfrm>
            <a:off x="2205013" y="2815243"/>
            <a:ext cx="1034257" cy="276999"/>
          </a:xfrm>
          <a:prstGeom prst="rect">
            <a:avLst/>
          </a:prstGeom>
          <a:noFill/>
        </p:spPr>
        <p:txBody>
          <a:bodyPr wrap="none" rtlCol="0">
            <a:spAutoFit/>
          </a:bodyPr>
          <a:lstStyle/>
          <a:p>
            <a:r>
              <a:rPr lang="en-US" sz="1200" dirty="0">
                <a:latin typeface="Consolas" panose="020B0609020204030204" pitchFamily="49" charset="0"/>
              </a:rPr>
              <a:t>Owns a car</a:t>
            </a:r>
          </a:p>
        </p:txBody>
      </p:sp>
      <p:cxnSp>
        <p:nvCxnSpPr>
          <p:cNvPr id="95" name="Straight Connector 94">
            <a:extLst>
              <a:ext uri="{FF2B5EF4-FFF2-40B4-BE49-F238E27FC236}">
                <a16:creationId xmlns:a16="http://schemas.microsoft.com/office/drawing/2014/main" id="{C2DD66E1-412F-8154-9AB6-590C73195515}"/>
              </a:ext>
            </a:extLst>
          </p:cNvPr>
          <p:cNvCxnSpPr>
            <a:cxnSpLocks/>
            <a:endCxn id="68" idx="0"/>
          </p:cNvCxnSpPr>
          <p:nvPr/>
        </p:nvCxnSpPr>
        <p:spPr>
          <a:xfrm>
            <a:off x="2148726" y="2600550"/>
            <a:ext cx="0" cy="7168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AF6EF95-2A2D-F9EC-D2C0-9170E3217A5D}"/>
              </a:ext>
            </a:extLst>
          </p:cNvPr>
          <p:cNvSpPr txBox="1"/>
          <p:nvPr/>
        </p:nvSpPr>
        <p:spPr>
          <a:xfrm>
            <a:off x="4958316" y="1174921"/>
            <a:ext cx="6096000" cy="2308324"/>
          </a:xfrm>
          <a:prstGeom prst="rect">
            <a:avLst/>
          </a:prstGeom>
          <a:noFill/>
          <a:ln>
            <a:solidFill>
              <a:schemeClr val="tx1"/>
            </a:solidFill>
          </a:ln>
        </p:spPr>
        <p:txBody>
          <a:bodyPr wrap="square">
            <a:spAutoFit/>
          </a:bodyPr>
          <a:lstStyle/>
          <a:p>
            <a:r>
              <a:rPr lang="en-GB" sz="1200" b="0" dirty="0" err="1">
                <a:solidFill>
                  <a:srgbClr val="800000"/>
                </a:solidFill>
                <a:effectLst/>
                <a:latin typeface="Menlo" panose="020B0609030804020204" pitchFamily="49" charset="0"/>
              </a:rPr>
              <a:t>MyService-db</a:t>
            </a:r>
            <a:r>
              <a:rPr lang="en-GB" sz="1200" b="0" dirty="0">
                <a:solidFill>
                  <a:srgbClr val="000000"/>
                </a:solidFill>
                <a:effectLst/>
                <a:latin typeface="Menlo" panose="020B0609030804020204" pitchFamily="49" charset="0"/>
              </a:rPr>
              <a:t>:</a:t>
            </a:r>
          </a:p>
          <a:p>
            <a:r>
              <a:rPr lang="en-GB" sz="1200" dirty="0">
                <a:solidFill>
                  <a:srgbClr val="800000"/>
                </a:solidFill>
                <a:latin typeface="Menlo" panose="020B0609030804020204" pitchFamily="49" charset="0"/>
              </a:rPr>
              <a:t>    </a:t>
            </a:r>
            <a:r>
              <a:rPr lang="en-GB" sz="1200" b="0" dirty="0">
                <a:solidFill>
                  <a:srgbClr val="800000"/>
                </a:solidFill>
                <a:effectLst/>
                <a:latin typeface="Menlo" panose="020B0609030804020204" pitchFamily="49" charset="0"/>
              </a:rPr>
              <a:t>image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postgres:13-alpine</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a:t>
            </a:r>
            <a:r>
              <a:rPr lang="en-GB" sz="1200" b="0" dirty="0" err="1">
                <a:solidFill>
                  <a:srgbClr val="800000"/>
                </a:solidFill>
                <a:effectLst/>
                <a:latin typeface="Menlo" panose="020B0609030804020204" pitchFamily="49" charset="0"/>
              </a:rPr>
              <a:t>container_name</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MyService-db</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restart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always</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POSTGRES_USER</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POSTGRES_PASSWORD</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ports</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5432:5432</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volumes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MyService</a:t>
            </a:r>
            <a:r>
              <a:rPr lang="en-GB" sz="1200" b="0" dirty="0">
                <a:solidFill>
                  <a:srgbClr val="A31515"/>
                </a:solidFill>
                <a:effectLst/>
                <a:latin typeface="Menlo" panose="020B0609030804020204" pitchFamily="49" charset="0"/>
              </a:rPr>
              <a:t>-data:/var/lib/</a:t>
            </a:r>
            <a:r>
              <a:rPr lang="en-GB" sz="1200" b="0" dirty="0" err="1">
                <a:solidFill>
                  <a:srgbClr val="A31515"/>
                </a:solidFill>
                <a:effectLst/>
                <a:latin typeface="Menlo" panose="020B0609030804020204" pitchFamily="49" charset="0"/>
              </a:rPr>
              <a:t>postgresql</a:t>
            </a:r>
            <a:r>
              <a:rPr lang="en-GB" sz="1200" b="0" dirty="0">
                <a:solidFill>
                  <a:srgbClr val="A31515"/>
                </a:solidFill>
                <a:effectLst/>
                <a:latin typeface="Menlo" panose="020B0609030804020204" pitchFamily="49" charset="0"/>
              </a:rPr>
              <a:t>/data"</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 </a:t>
            </a:r>
            <a:r>
              <a:rPr lang="en-GB" sz="1200" b="0" dirty="0">
                <a:solidFill>
                  <a:srgbClr val="A31515"/>
                </a:solidFill>
                <a:effectLst/>
                <a:latin typeface="Menlo" panose="020B0609030804020204" pitchFamily="49" charset="0"/>
              </a:rPr>
              <a:t>"./docker/</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/01.sql:/docker-</a:t>
            </a:r>
            <a:r>
              <a:rPr lang="en-GB" sz="1200" b="0" dirty="0" err="1">
                <a:solidFill>
                  <a:srgbClr val="A31515"/>
                </a:solidFill>
                <a:effectLst/>
                <a:latin typeface="Menlo" panose="020B0609030804020204" pitchFamily="49" charset="0"/>
              </a:rPr>
              <a:t>entrypoint</a:t>
            </a:r>
            <a:r>
              <a:rPr lang="en-GB" sz="1200" b="0" dirty="0">
                <a:solidFill>
                  <a:srgbClr val="A31515"/>
                </a:solidFill>
                <a:effectLst/>
                <a:latin typeface="Menlo" panose="020B0609030804020204" pitchFamily="49" charset="0"/>
              </a:rPr>
              <a:t>-          	  </a:t>
            </a:r>
            <a:r>
              <a:rPr lang="en-GB" sz="1200" b="0" dirty="0" err="1">
                <a:solidFill>
                  <a:srgbClr val="A31515"/>
                </a:solidFill>
                <a:effectLst/>
                <a:latin typeface="Menlo" panose="020B0609030804020204" pitchFamily="49" charset="0"/>
              </a:rPr>
              <a:t>initdb.d</a:t>
            </a:r>
            <a:r>
              <a:rPr lang="en-GB" sz="1200" b="0" dirty="0">
                <a:solidFill>
                  <a:srgbClr val="A31515"/>
                </a:solidFill>
                <a:effectLst/>
                <a:latin typeface="Menlo" panose="020B0609030804020204" pitchFamily="49" charset="0"/>
              </a:rPr>
              <a:t>/01_db.sql"</a:t>
            </a:r>
            <a:endParaRPr lang="en-GB" sz="1200" b="0" dirty="0">
              <a:solidFill>
                <a:srgbClr val="000000"/>
              </a:solidFill>
              <a:effectLst/>
              <a:latin typeface="Menlo" panose="020B0609030804020204" pitchFamily="49" charset="0"/>
            </a:endParaRPr>
          </a:p>
        </p:txBody>
      </p:sp>
      <p:sp>
        <p:nvSpPr>
          <p:cNvPr id="105" name="TextBox 104">
            <a:extLst>
              <a:ext uri="{FF2B5EF4-FFF2-40B4-BE49-F238E27FC236}">
                <a16:creationId xmlns:a16="http://schemas.microsoft.com/office/drawing/2014/main" id="{CE5BDEF8-BB7C-7273-CF1D-767535964C76}"/>
              </a:ext>
            </a:extLst>
          </p:cNvPr>
          <p:cNvSpPr txBox="1"/>
          <p:nvPr/>
        </p:nvSpPr>
        <p:spPr>
          <a:xfrm>
            <a:off x="7617905" y="2777741"/>
            <a:ext cx="3875315" cy="1015663"/>
          </a:xfrm>
          <a:prstGeom prst="rect">
            <a:avLst/>
          </a:prstGeom>
          <a:solidFill>
            <a:schemeClr val="bg1"/>
          </a:solidFill>
          <a:ln>
            <a:solidFill>
              <a:schemeClr val="tx1"/>
            </a:solidFill>
          </a:ln>
        </p:spPr>
        <p:txBody>
          <a:bodyPr wrap="square">
            <a:spAutoFit/>
          </a:bodyPr>
          <a:lstStyle/>
          <a:p>
            <a:endParaRPr lang="en-GB" sz="1200" b="0" dirty="0">
              <a:solidFill>
                <a:srgbClr val="0000FF"/>
              </a:solidFill>
              <a:effectLst/>
              <a:latin typeface="Menlo" panose="020B0609030804020204" pitchFamily="49" charset="0"/>
            </a:endParaRPr>
          </a:p>
          <a:p>
            <a:r>
              <a:rPr lang="en-GB" sz="1200" b="0" dirty="0">
                <a:solidFill>
                  <a:srgbClr val="0000FF"/>
                </a:solidFill>
                <a:effectLst/>
                <a:latin typeface="Menlo" panose="020B0609030804020204" pitchFamily="49" charset="0"/>
              </a:rPr>
              <a:t>DROP</a:t>
            </a:r>
            <a:r>
              <a:rPr lang="en-GB" sz="1200" b="0" dirty="0">
                <a:solidFill>
                  <a:srgbClr val="000000"/>
                </a:solidFill>
                <a:effectLst/>
                <a:latin typeface="Menlo" panose="020B0609030804020204" pitchFamily="49" charset="0"/>
              </a:rPr>
              <a:t> DATABASE IF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my_service_db</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br>
              <a:rPr lang="en-GB" sz="1200" b="0" dirty="0">
                <a:solidFill>
                  <a:srgbClr val="000000"/>
                </a:solidFill>
                <a:effectLst/>
                <a:latin typeface="Menlo" panose="020B0609030804020204" pitchFamily="49" charset="0"/>
              </a:rPr>
            </a:br>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DATABASE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my_service_db</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endParaRPr lang="en-GB" sz="1200" b="0" dirty="0">
              <a:solidFill>
                <a:srgbClr val="000000"/>
              </a:solidFill>
              <a:effectLst/>
              <a:latin typeface="Menlo" panose="020B0609030804020204" pitchFamily="49" charset="0"/>
            </a:endParaRPr>
          </a:p>
        </p:txBody>
      </p:sp>
      <p:sp>
        <p:nvSpPr>
          <p:cNvPr id="106" name="TextBox 105">
            <a:extLst>
              <a:ext uri="{FF2B5EF4-FFF2-40B4-BE49-F238E27FC236}">
                <a16:creationId xmlns:a16="http://schemas.microsoft.com/office/drawing/2014/main" id="{2C318D69-A3C1-1130-FF75-2097CD0909A9}"/>
              </a:ext>
            </a:extLst>
          </p:cNvPr>
          <p:cNvSpPr txBox="1"/>
          <p:nvPr/>
        </p:nvSpPr>
        <p:spPr>
          <a:xfrm>
            <a:off x="4440680" y="3432543"/>
            <a:ext cx="3785089" cy="1384995"/>
          </a:xfrm>
          <a:prstGeom prst="rect">
            <a:avLst/>
          </a:prstGeom>
          <a:solidFill>
            <a:schemeClr val="bg1"/>
          </a:solidFill>
          <a:ln>
            <a:solidFill>
              <a:schemeClr val="tx1"/>
            </a:solidFill>
          </a:ln>
        </p:spPr>
        <p:txBody>
          <a:bodyPr wrap="square">
            <a:spAutoFit/>
          </a:bodyPr>
          <a:lstStyle/>
          <a:p>
            <a:r>
              <a:rPr lang="en-GB" sz="1200" b="0">
                <a:solidFill>
                  <a:srgbClr val="0000FF"/>
                </a:solidFill>
                <a:effectLst/>
                <a:latin typeface="Menlo" panose="020B0609030804020204" pitchFamily="49" charset="0"/>
              </a:rPr>
              <a:t>CREATE</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TABLE</a:t>
            </a:r>
            <a:r>
              <a:rPr lang="en-GB" sz="1200" b="0">
                <a:solidFill>
                  <a:srgbClr val="000000"/>
                </a:solidFill>
                <a:effectLst/>
                <a:latin typeface="Menlo" panose="020B0609030804020204" pitchFamily="49" charset="0"/>
              </a:rPr>
              <a:t> IF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EXISTS</a:t>
            </a:r>
            <a:r>
              <a:rPr lang="en-GB" sz="1200" b="0">
                <a:solidFill>
                  <a:srgbClr val="000000"/>
                </a:solidFill>
                <a:effectLst/>
                <a:latin typeface="Menlo" panose="020B0609030804020204" pitchFamily="49" charset="0"/>
              </a:rPr>
              <a:t> users (</a:t>
            </a:r>
          </a:p>
          <a:p>
            <a:r>
              <a:rPr lang="en-GB" sz="1200" b="0">
                <a:solidFill>
                  <a:srgbClr val="000000"/>
                </a:solidFill>
                <a:effectLst/>
                <a:latin typeface="Menlo" panose="020B0609030804020204" pitchFamily="49" charset="0"/>
              </a:rPr>
              <a:t>age </a:t>
            </a:r>
            <a:r>
              <a:rPr lang="en-GB" sz="1200" b="0">
                <a:solidFill>
                  <a:srgbClr val="0000FF"/>
                </a:solidFill>
                <a:effectLst/>
                <a:latin typeface="Menlo" panose="020B0609030804020204" pitchFamily="49" charset="0"/>
              </a:rPr>
              <a:t>INT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00"/>
                </a:solidFill>
                <a:effectLst/>
                <a:latin typeface="Menlo" panose="020B0609030804020204" pitchFamily="49" charset="0"/>
              </a:rPr>
              <a:t>email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FF"/>
                </a:solidFill>
                <a:effectLst/>
                <a:latin typeface="Menlo" panose="020B0609030804020204" pitchFamily="49" charset="0"/>
              </a:rPr>
              <a:t>id</a:t>
            </a:r>
            <a:r>
              <a:rPr lang="en-GB" sz="1200" b="0">
                <a:solidFill>
                  <a:srgbClr val="000000"/>
                </a:solidFill>
                <a:effectLst/>
                <a:latin typeface="Menlo" panose="020B0609030804020204" pitchFamily="49" charset="0"/>
              </a:rPr>
              <a:t> UUID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FF"/>
                </a:solidFill>
                <a:effectLst/>
                <a:latin typeface="Menlo" panose="020B0609030804020204" pitchFamily="49" charset="0"/>
              </a:rPr>
              <a:t>name</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00"/>
                </a:solidFill>
                <a:effectLst/>
                <a:latin typeface="Menlo" panose="020B0609030804020204" pitchFamily="49" charset="0"/>
              </a:rPr>
              <a:t>surname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endParaRPr lang="en-GB" sz="1200" b="0">
              <a:solidFill>
                <a:srgbClr val="000000"/>
              </a:solidFill>
              <a:effectLst/>
              <a:latin typeface="Menlo" panose="020B0609030804020204" pitchFamily="49" charset="0"/>
            </a:endParaRPr>
          </a:p>
          <a:p>
            <a:r>
              <a:rPr lang="en-GB" sz="1200" b="0">
                <a:solidFill>
                  <a:srgbClr val="000000"/>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p:txBody>
      </p:sp>
      <p:sp>
        <p:nvSpPr>
          <p:cNvPr id="107" name="TextBox 106">
            <a:extLst>
              <a:ext uri="{FF2B5EF4-FFF2-40B4-BE49-F238E27FC236}">
                <a16:creationId xmlns:a16="http://schemas.microsoft.com/office/drawing/2014/main" id="{6159B5E1-21B3-FC66-035C-28BE6249D903}"/>
              </a:ext>
            </a:extLst>
          </p:cNvPr>
          <p:cNvSpPr txBox="1"/>
          <p:nvPr/>
        </p:nvSpPr>
        <p:spPr>
          <a:xfrm>
            <a:off x="7663019" y="4381865"/>
            <a:ext cx="3785089" cy="1015663"/>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TABLE</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cars (</a:t>
            </a:r>
          </a:p>
          <a:p>
            <a:r>
              <a:rPr lang="en-GB" sz="1200" b="0" dirty="0">
                <a:solidFill>
                  <a:srgbClr val="000000"/>
                </a:solidFill>
                <a:effectLst/>
                <a:latin typeface="Menlo" panose="020B0609030804020204" pitchFamily="49" charset="0"/>
              </a:rPr>
              <a:t>brand </a:t>
            </a:r>
            <a:r>
              <a:rPr lang="en-GB" sz="1200" b="0" dirty="0">
                <a:solidFill>
                  <a:srgbClr val="0000FF"/>
                </a:solidFill>
                <a:effectLst/>
                <a:latin typeface="Menlo" panose="020B0609030804020204" pitchFamily="49" charset="0"/>
              </a:rPr>
              <a:t>VARCHAR</a:t>
            </a:r>
            <a:r>
              <a:rPr lang="en-GB" sz="1200" b="0" dirty="0">
                <a:solidFill>
                  <a:srgbClr val="000000"/>
                </a:solidFill>
                <a:effectLst/>
                <a:latin typeface="Menlo" panose="020B0609030804020204" pitchFamily="49" charset="0"/>
              </a:rPr>
              <a:t>(</a:t>
            </a:r>
            <a:r>
              <a:rPr lang="en-GB" sz="1200" b="0" dirty="0">
                <a:solidFill>
                  <a:srgbClr val="098658"/>
                </a:solidFill>
                <a:effectLst/>
                <a:latin typeface="Menlo" panose="020B0609030804020204" pitchFamily="49" charset="0"/>
              </a:rPr>
              <a:t>255</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id</a:t>
            </a:r>
            <a:r>
              <a:rPr lang="en-GB" sz="1200" b="0" dirty="0">
                <a:solidFill>
                  <a:srgbClr val="000000"/>
                </a:solidFill>
                <a:effectLst/>
                <a:latin typeface="Menlo" panose="020B0609030804020204" pitchFamily="49" charset="0"/>
              </a:rPr>
              <a:t> UUID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r>
              <a:rPr lang="en-GB" sz="1200" b="0" dirty="0">
                <a:solidFill>
                  <a:srgbClr val="000000"/>
                </a:solidFill>
                <a:effectLst/>
                <a:latin typeface="Menlo" panose="020B0609030804020204" pitchFamily="49" charset="0"/>
              </a:rPr>
              <a:t>, </a:t>
            </a:r>
          </a:p>
          <a:p>
            <a:r>
              <a:rPr lang="en-GB" sz="1200" b="0" dirty="0" err="1">
                <a:solidFill>
                  <a:srgbClr val="000000"/>
                </a:solidFill>
                <a:effectLst/>
                <a:latin typeface="Menlo" panose="020B0609030804020204" pitchFamily="49" charset="0"/>
              </a:rPr>
              <a:t>owned_by</a:t>
            </a:r>
            <a:r>
              <a:rPr lang="en-GB" sz="1200" b="0" dirty="0">
                <a:solidFill>
                  <a:srgbClr val="000000"/>
                </a:solidFill>
                <a:effectLst/>
                <a:latin typeface="Menlo" panose="020B0609030804020204" pitchFamily="49" charset="0"/>
              </a:rPr>
              <a:t> UUID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a:t>
            </a:r>
          </a:p>
        </p:txBody>
      </p:sp>
      <p:sp>
        <p:nvSpPr>
          <p:cNvPr id="109" name="TextBox 108">
            <a:extLst>
              <a:ext uri="{FF2B5EF4-FFF2-40B4-BE49-F238E27FC236}">
                <a16:creationId xmlns:a16="http://schemas.microsoft.com/office/drawing/2014/main" id="{92D7FB4F-6AF1-F2CA-F844-B0F0E26C07F6}"/>
              </a:ext>
            </a:extLst>
          </p:cNvPr>
          <p:cNvSpPr txBox="1"/>
          <p:nvPr/>
        </p:nvSpPr>
        <p:spPr>
          <a:xfrm>
            <a:off x="3727860" y="4817538"/>
            <a:ext cx="6096000" cy="1384995"/>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users_name_index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t>
            </a:r>
            <a:r>
              <a:rPr lang="en-GB" sz="1200" b="0" dirty="0">
                <a:solidFill>
                  <a:srgbClr val="0000FF"/>
                </a:solidFill>
                <a:effectLst/>
                <a:latin typeface="Menlo" panose="020B0609030804020204" pitchFamily="49" charset="0"/>
              </a:rPr>
              <a:t>name</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users_age_index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(age);</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users_surname_index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t>
            </a:r>
            <a:r>
              <a:rPr lang="en-GB" sz="1200" b="0" dirty="0" err="1">
                <a:solidFill>
                  <a:srgbClr val="0000FF"/>
                </a:solidFill>
                <a:effectLst/>
                <a:latin typeface="Menlo" panose="020B0609030804020204" pitchFamily="49" charset="0"/>
              </a:rPr>
              <a:t>name</a:t>
            </a:r>
            <a:r>
              <a:rPr lang="en-GB" sz="1200" b="0" dirty="0" err="1">
                <a:solidFill>
                  <a:srgbClr val="000000"/>
                </a:solidFill>
                <a:effectLst/>
                <a:latin typeface="Menlo" panose="020B0609030804020204" pitchFamily="49" charset="0"/>
              </a:rPr>
              <a:t>,surname</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users_email_index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(email);</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UNIQUE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unique_email_index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(email);</a:t>
            </a:r>
          </a:p>
        </p:txBody>
      </p:sp>
      <p:sp>
        <p:nvSpPr>
          <p:cNvPr id="113" name="TextBox 112">
            <a:extLst>
              <a:ext uri="{FF2B5EF4-FFF2-40B4-BE49-F238E27FC236}">
                <a16:creationId xmlns:a16="http://schemas.microsoft.com/office/drawing/2014/main" id="{3287F186-1E68-0DDA-E238-534F694BB5CF}"/>
              </a:ext>
            </a:extLst>
          </p:cNvPr>
          <p:cNvSpPr txBox="1"/>
          <p:nvPr/>
        </p:nvSpPr>
        <p:spPr>
          <a:xfrm>
            <a:off x="5146430" y="2852553"/>
            <a:ext cx="2471475" cy="1015663"/>
          </a:xfrm>
          <a:prstGeom prst="rect">
            <a:avLst/>
          </a:prstGeom>
          <a:solidFill>
            <a:schemeClr val="bg1"/>
          </a:solidFill>
          <a:ln>
            <a:solidFill>
              <a:schemeClr val="tx1"/>
            </a:solidFill>
          </a:ln>
        </p:spPr>
        <p:txBody>
          <a:bodyPr wrap="square">
            <a:spAutoFit/>
          </a:bodyPr>
          <a:lstStyle/>
          <a:p>
            <a:r>
              <a:rPr lang="en-GB" sz="1200" b="0">
                <a:solidFill>
                  <a:srgbClr val="0000FF"/>
                </a:solidFill>
                <a:effectLst/>
                <a:latin typeface="Menlo" panose="020B0609030804020204" pitchFamily="49" charset="0"/>
              </a:rPr>
              <a:t>pub</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struct</a:t>
            </a:r>
            <a:r>
              <a:rPr lang="en-GB" sz="1200" b="0">
                <a:solidFill>
                  <a:srgbClr val="000000"/>
                </a:solidFill>
                <a:effectLst/>
                <a:latin typeface="Menlo" panose="020B0609030804020204" pitchFamily="49" charset="0"/>
              </a:rPr>
              <a:t> Car {</a:t>
            </a:r>
          </a:p>
          <a:p>
            <a:r>
              <a:rPr lang="en-GB" sz="1200" b="0">
                <a:solidFill>
                  <a:srgbClr val="0000FF"/>
                </a:solidFill>
                <a:effectLst/>
                <a:latin typeface="Menlo" panose="020B0609030804020204" pitchFamily="49" charset="0"/>
              </a:rPr>
              <a:t>    pub</a:t>
            </a:r>
            <a:r>
              <a:rPr lang="en-GB" sz="1200" b="0">
                <a:solidFill>
                  <a:srgbClr val="000000"/>
                </a:solidFill>
                <a:effectLst/>
                <a:latin typeface="Menlo" panose="020B0609030804020204" pitchFamily="49" charset="0"/>
              </a:rPr>
              <a:t> brand: String,</a:t>
            </a:r>
          </a:p>
          <a:p>
            <a:r>
              <a:rPr lang="en-GB" sz="1200" b="0">
                <a:solidFill>
                  <a:srgbClr val="0000FF"/>
                </a:solidFill>
                <a:effectLst/>
                <a:latin typeface="Menlo" panose="020B0609030804020204" pitchFamily="49" charset="0"/>
              </a:rPr>
              <a:t>    pub</a:t>
            </a:r>
            <a:r>
              <a:rPr lang="en-GB" sz="1200" b="0">
                <a:solidFill>
                  <a:srgbClr val="000000"/>
                </a:solidFill>
                <a:effectLst/>
                <a:latin typeface="Menlo" panose="020B0609030804020204" pitchFamily="49" charset="0"/>
              </a:rPr>
              <a:t> id: Uuid,</a:t>
            </a:r>
          </a:p>
          <a:p>
            <a:r>
              <a:rPr lang="en-GB" sz="1200" b="0">
                <a:solidFill>
                  <a:srgbClr val="0000FF"/>
                </a:solidFill>
                <a:effectLst/>
                <a:latin typeface="Menlo" panose="020B0609030804020204" pitchFamily="49" charset="0"/>
              </a:rPr>
              <a:t>    pub</a:t>
            </a:r>
            <a:r>
              <a:rPr lang="en-GB" sz="1200" b="0">
                <a:solidFill>
                  <a:srgbClr val="000000"/>
                </a:solidFill>
                <a:effectLst/>
                <a:latin typeface="Menlo" panose="020B0609030804020204" pitchFamily="49" charset="0"/>
              </a:rPr>
              <a:t> owned_by: Uuid,</a:t>
            </a:r>
          </a:p>
          <a:p>
            <a:r>
              <a:rPr lang="en-GB" sz="1200" b="0">
                <a:solidFill>
                  <a:srgbClr val="000000"/>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p:txBody>
      </p:sp>
      <p:sp>
        <p:nvSpPr>
          <p:cNvPr id="115" name="TextBox 114">
            <a:extLst>
              <a:ext uri="{FF2B5EF4-FFF2-40B4-BE49-F238E27FC236}">
                <a16:creationId xmlns:a16="http://schemas.microsoft.com/office/drawing/2014/main" id="{4600BB3E-6DB7-3807-3B70-C096F76600C4}"/>
              </a:ext>
            </a:extLst>
          </p:cNvPr>
          <p:cNvSpPr txBox="1"/>
          <p:nvPr/>
        </p:nvSpPr>
        <p:spPr>
          <a:xfrm>
            <a:off x="7540387" y="1663612"/>
            <a:ext cx="2446600" cy="1384995"/>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struct</a:t>
            </a:r>
            <a:r>
              <a:rPr lang="en-GB" sz="1200" b="0" dirty="0">
                <a:solidFill>
                  <a:srgbClr val="000000"/>
                </a:solidFill>
                <a:effectLst/>
                <a:latin typeface="Menlo" panose="020B0609030804020204" pitchFamily="49" charset="0"/>
              </a:rPr>
              <a:t> User {</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age: i32,</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email: String,</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id: </a:t>
            </a:r>
            <a:r>
              <a:rPr lang="en-GB" sz="1200" b="0" dirty="0" err="1">
                <a:solidFill>
                  <a:srgbClr val="000000"/>
                </a:solidFill>
                <a:effectLst/>
                <a:latin typeface="Menlo" panose="020B0609030804020204" pitchFamily="49" charset="0"/>
              </a:rPr>
              <a:t>Uuid</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name: String,</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surname: String,</a:t>
            </a:r>
          </a:p>
          <a:p>
            <a:r>
              <a:rPr lang="en-GB" sz="1200" b="0" dirty="0">
                <a:solidFill>
                  <a:srgbClr val="000000"/>
                </a:solidFill>
                <a:effectLst/>
                <a:latin typeface="Menlo" panose="020B0609030804020204" pitchFamily="49" charset="0"/>
              </a:rPr>
              <a:t>}</a:t>
            </a:r>
          </a:p>
        </p:txBody>
      </p:sp>
      <p:sp>
        <p:nvSpPr>
          <p:cNvPr id="117" name="TextBox 116">
            <a:extLst>
              <a:ext uri="{FF2B5EF4-FFF2-40B4-BE49-F238E27FC236}">
                <a16:creationId xmlns:a16="http://schemas.microsoft.com/office/drawing/2014/main" id="{9197CCCA-30D9-224A-6D3E-8D3AEAE9137D}"/>
              </a:ext>
            </a:extLst>
          </p:cNvPr>
          <p:cNvSpPr txBox="1"/>
          <p:nvPr/>
        </p:nvSpPr>
        <p:spPr>
          <a:xfrm>
            <a:off x="3545577" y="1234560"/>
            <a:ext cx="8234884" cy="1200329"/>
          </a:xfrm>
          <a:prstGeom prst="rect">
            <a:avLst/>
          </a:prstGeom>
          <a:solidFill>
            <a:schemeClr val="bg1"/>
          </a:solidFill>
          <a:ln>
            <a:solidFill>
              <a:schemeClr val="tx1"/>
            </a:solidFill>
          </a:ln>
        </p:spPr>
        <p:txBody>
          <a:bodyPr wrap="square">
            <a:spAutoFit/>
          </a:bodyPr>
          <a:lstStyle/>
          <a:p>
            <a:r>
              <a:rPr lang="en-GB" sz="1200" b="0" dirty="0">
                <a:solidFill>
                  <a:srgbClr val="000000"/>
                </a:solidFill>
                <a:effectLst/>
                <a:latin typeface="Menlo" panose="020B0609030804020204" pitchFamily="49" charset="0"/>
              </a:rPr>
              <a:t>Router::new()</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.route(</a:t>
            </a:r>
            <a:r>
              <a:rPr lang="en-GB" sz="1200" b="0" dirty="0">
                <a:solidFill>
                  <a:srgbClr val="A31515"/>
                </a:solidFill>
                <a:effectLst/>
                <a:latin typeface="Menlo" panose="020B0609030804020204" pitchFamily="49" charset="0"/>
              </a:rPr>
              <a:t>"/v1/users"</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get_users</a:t>
            </a:r>
            <a:r>
              <a:rPr lang="en-GB" sz="1200" b="0" dirty="0">
                <a:solidFill>
                  <a:srgbClr val="000000"/>
                </a:solidFill>
                <a:effectLst/>
                <a:latin typeface="Menlo" panose="020B0609030804020204" pitchFamily="49" charset="0"/>
              </a:rPr>
              <a:t>).post(</a:t>
            </a:r>
            <a:r>
              <a:rPr lang="en-GB" sz="1200" b="0" dirty="0" err="1">
                <a:solidFill>
                  <a:srgbClr val="000000"/>
                </a:solidFill>
                <a:effectLst/>
                <a:latin typeface="Menlo" panose="020B0609030804020204" pitchFamily="49" charset="0"/>
              </a:rPr>
              <a:t>create_user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.route(</a:t>
            </a:r>
            <a:r>
              <a:rPr lang="en-GB" sz="1200" b="0" dirty="0">
                <a:solidFill>
                  <a:srgbClr val="A31515"/>
                </a:solidFill>
                <a:effectLst/>
                <a:latin typeface="Menlo" panose="020B0609030804020204" pitchFamily="49" charset="0"/>
              </a:rPr>
              <a:t>"/v1/users/:id"</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get_user</a:t>
            </a:r>
            <a:r>
              <a:rPr lang="en-GB" sz="1200" b="0" dirty="0">
                <a:solidFill>
                  <a:srgbClr val="000000"/>
                </a:solidFill>
                <a:effectLst/>
                <a:latin typeface="Menlo" panose="020B0609030804020204" pitchFamily="49" charset="0"/>
              </a:rPr>
              <a:t>).put(</a:t>
            </a:r>
            <a:r>
              <a:rPr lang="en-GB" sz="1200" b="0" dirty="0" err="1">
                <a:solidFill>
                  <a:srgbClr val="000000"/>
                </a:solidFill>
                <a:effectLst/>
                <a:latin typeface="Menlo" panose="020B0609030804020204" pitchFamily="49" charset="0"/>
              </a:rPr>
              <a:t>update_user</a:t>
            </a:r>
            <a:r>
              <a:rPr lang="en-GB" sz="1200" b="0" dirty="0">
                <a:solidFill>
                  <a:srgbClr val="000000"/>
                </a:solidFill>
                <a:effectLst/>
                <a:latin typeface="Menlo" panose="020B0609030804020204" pitchFamily="49" charset="0"/>
              </a:rPr>
              <a:t>).delete(</a:t>
            </a:r>
            <a:r>
              <a:rPr lang="en-GB" sz="1200" b="0" dirty="0" err="1">
                <a:solidFill>
                  <a:srgbClr val="000000"/>
                </a:solidFill>
                <a:effectLst/>
                <a:latin typeface="Menlo" panose="020B0609030804020204" pitchFamily="49" charset="0"/>
              </a:rPr>
              <a:t>delete_user</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.route(</a:t>
            </a:r>
            <a:r>
              <a:rPr lang="en-GB" sz="1200" b="0" dirty="0">
                <a:solidFill>
                  <a:srgbClr val="A31515"/>
                </a:solidFill>
                <a:effectLst/>
                <a:latin typeface="Menlo" panose="020B0609030804020204" pitchFamily="49" charset="0"/>
              </a:rPr>
              <a:t>"/v1/cars"</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get_cars</a:t>
            </a:r>
            <a:r>
              <a:rPr lang="en-GB" sz="1200" b="0" dirty="0">
                <a:solidFill>
                  <a:srgbClr val="000000"/>
                </a:solidFill>
                <a:effectLst/>
                <a:latin typeface="Menlo" panose="020B0609030804020204" pitchFamily="49" charset="0"/>
              </a:rPr>
              <a:t>).post(</a:t>
            </a:r>
            <a:r>
              <a:rPr lang="en-GB" sz="1200" b="0" dirty="0" err="1">
                <a:solidFill>
                  <a:srgbClr val="000000"/>
                </a:solidFill>
                <a:effectLst/>
                <a:latin typeface="Menlo" panose="020B0609030804020204" pitchFamily="49" charset="0"/>
              </a:rPr>
              <a:t>create_car</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.route(</a:t>
            </a:r>
            <a:r>
              <a:rPr lang="en-GB" sz="1200" b="0" dirty="0">
                <a:solidFill>
                  <a:srgbClr val="A31515"/>
                </a:solidFill>
                <a:effectLst/>
                <a:latin typeface="Menlo" panose="020B0609030804020204" pitchFamily="49" charset="0"/>
              </a:rPr>
              <a:t>"/v1/cars/:id"</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get_car</a:t>
            </a:r>
            <a:r>
              <a:rPr lang="en-GB" sz="1200" b="0" dirty="0">
                <a:solidFill>
                  <a:srgbClr val="000000"/>
                </a:solidFill>
                <a:effectLst/>
                <a:latin typeface="Menlo" panose="020B0609030804020204" pitchFamily="49" charset="0"/>
              </a:rPr>
              <a:t>).put(</a:t>
            </a:r>
            <a:r>
              <a:rPr lang="en-GB" sz="1200" b="0" dirty="0" err="1">
                <a:solidFill>
                  <a:srgbClr val="000000"/>
                </a:solidFill>
                <a:effectLst/>
                <a:latin typeface="Menlo" panose="020B0609030804020204" pitchFamily="49" charset="0"/>
              </a:rPr>
              <a:t>update_car</a:t>
            </a:r>
            <a:r>
              <a:rPr lang="en-GB" sz="1200" b="0" dirty="0">
                <a:solidFill>
                  <a:srgbClr val="000000"/>
                </a:solidFill>
                <a:effectLst/>
                <a:latin typeface="Menlo" panose="020B0609030804020204" pitchFamily="49" charset="0"/>
              </a:rPr>
              <a:t>).delete(</a:t>
            </a:r>
            <a:r>
              <a:rPr lang="en-GB" sz="1200" b="0" dirty="0" err="1">
                <a:solidFill>
                  <a:srgbClr val="000000"/>
                </a:solidFill>
                <a:effectLst/>
                <a:latin typeface="Menlo" panose="020B0609030804020204" pitchFamily="49" charset="0"/>
              </a:rPr>
              <a:t>delete_car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with_state</a:t>
            </a:r>
            <a:r>
              <a:rPr lang="en-GB" sz="1200" b="0" dirty="0">
                <a:solidFill>
                  <a:srgbClr val="000000"/>
                </a:solidFill>
                <a:effectLst/>
                <a:latin typeface="Menlo" panose="020B0609030804020204" pitchFamily="49" charset="0"/>
              </a:rPr>
              <a:t>(services)</a:t>
            </a:r>
          </a:p>
        </p:txBody>
      </p:sp>
      <p:sp>
        <p:nvSpPr>
          <p:cNvPr id="3" name="TextBox 2">
            <a:extLst>
              <a:ext uri="{FF2B5EF4-FFF2-40B4-BE49-F238E27FC236}">
                <a16:creationId xmlns:a16="http://schemas.microsoft.com/office/drawing/2014/main" id="{63FB8748-45FE-0C1C-920F-82A625960B22}"/>
              </a:ext>
            </a:extLst>
          </p:cNvPr>
          <p:cNvSpPr txBox="1"/>
          <p:nvPr/>
        </p:nvSpPr>
        <p:spPr>
          <a:xfrm>
            <a:off x="5397751" y="3457022"/>
            <a:ext cx="4816536" cy="830997"/>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match</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.get_car</a:t>
            </a:r>
            <a:r>
              <a:rPr lang="en-GB" sz="1200" b="0" dirty="0">
                <a:solidFill>
                  <a:srgbClr val="000000"/>
                </a:solidFill>
                <a:effectLst/>
                <a:latin typeface="Menlo" panose="020B0609030804020204" pitchFamily="49" charset="0"/>
              </a:rPr>
              <a:t>(&amp;</a:t>
            </a:r>
            <a:r>
              <a:rPr lang="en-GB" sz="1200" b="0" dirty="0" err="1">
                <a:solidFill>
                  <a:srgbClr val="000000"/>
                </a:solidFill>
                <a:effectLst/>
                <a:latin typeface="Menlo" panose="020B0609030804020204" pitchFamily="49" charset="0"/>
              </a:rPr>
              <a:t>car.id</a:t>
            </a:r>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 {</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Ok(_) =&gt; (),</a:t>
            </a:r>
          </a:p>
          <a:p>
            <a:r>
              <a:rPr lang="en-GB" sz="1200" b="0" dirty="0">
                <a:solidFill>
                  <a:srgbClr val="000000"/>
                </a:solidFill>
                <a:effectLst/>
                <a:latin typeface="Menlo" panose="020B0609030804020204" pitchFamily="49" charset="0"/>
              </a:rPr>
              <a:t>    Err(e) =&gt; </a:t>
            </a:r>
            <a:r>
              <a:rPr lang="en-GB" sz="1200" b="0" dirty="0">
                <a:solidFill>
                  <a:srgbClr val="0000FF"/>
                </a:solidFill>
                <a:effectLst/>
                <a:latin typeface="Menlo" panose="020B0609030804020204" pitchFamily="49" charset="0"/>
              </a:rPr>
              <a:t>return</a:t>
            </a:r>
            <a:r>
              <a:rPr lang="en-GB" sz="1200" b="0" dirty="0">
                <a:solidFill>
                  <a:srgbClr val="000000"/>
                </a:solidFill>
                <a:effectLst/>
                <a:latin typeface="Menlo" panose="020B0609030804020204" pitchFamily="49" charset="0"/>
              </a:rPr>
              <a:t> Err(Error::</a:t>
            </a:r>
            <a:r>
              <a:rPr lang="en-GB" sz="1200" b="0" dirty="0" err="1">
                <a:solidFill>
                  <a:srgbClr val="000000"/>
                </a:solidFill>
                <a:effectLst/>
                <a:latin typeface="Menlo" panose="020B0609030804020204" pitchFamily="49" charset="0"/>
              </a:rPr>
              <a:t>CarDoesNotExist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a:t>
            </a:r>
          </a:p>
        </p:txBody>
      </p:sp>
      <p:sp>
        <p:nvSpPr>
          <p:cNvPr id="119" name="TextBox 118">
            <a:extLst>
              <a:ext uri="{FF2B5EF4-FFF2-40B4-BE49-F238E27FC236}">
                <a16:creationId xmlns:a16="http://schemas.microsoft.com/office/drawing/2014/main" id="{C5BFA190-8C80-A593-481B-16DA6C10EBC3}"/>
              </a:ext>
            </a:extLst>
          </p:cNvPr>
          <p:cNvSpPr txBox="1"/>
          <p:nvPr/>
        </p:nvSpPr>
        <p:spPr>
          <a:xfrm>
            <a:off x="3715559" y="1636586"/>
            <a:ext cx="6096000" cy="3231654"/>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let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mut</a:t>
            </a:r>
            <a:r>
              <a:rPr lang="en-GB" sz="1200" b="0" dirty="0">
                <a:solidFill>
                  <a:srgbClr val="000000"/>
                </a:solidFill>
                <a:effectLst/>
                <a:latin typeface="Menlo" panose="020B0609030804020204" pitchFamily="49" charset="0"/>
              </a:rPr>
              <a:t> transaction =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.pool.begin</a:t>
            </a:r>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new_car</a:t>
            </a:r>
            <a:r>
              <a:rPr lang="en-GB" sz="1200" b="0" dirty="0">
                <a:solidFill>
                  <a:srgbClr val="000000"/>
                </a:solidFill>
                <a:effectLst/>
                <a:latin typeface="Menlo" panose="020B0609030804020204" pitchFamily="49" charset="0"/>
              </a:rPr>
              <a:t> = </a:t>
            </a:r>
            <a:r>
              <a:rPr lang="en-GB" sz="1200" b="0" dirty="0" err="1">
                <a:solidFill>
                  <a:srgbClr val="000000"/>
                </a:solidFill>
                <a:effectLst/>
                <a:latin typeface="Menlo" panose="020B0609030804020204" pitchFamily="49" charset="0"/>
              </a:rPr>
              <a:t>sqlx</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query_as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Car,</a:t>
            </a:r>
          </a:p>
          <a:p>
            <a:r>
              <a:rPr lang="en-GB" sz="1200" b="0" dirty="0">
                <a:solidFill>
                  <a:srgbClr val="A31515"/>
                </a:solidFill>
                <a:effectLst/>
                <a:latin typeface="Menlo" panose="020B0609030804020204" pitchFamily="49" charset="0"/>
              </a:rPr>
              <a:t>	r#"</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INSERT INTO cars</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(brand, id, name, </a:t>
            </a:r>
            <a:r>
              <a:rPr lang="en-GB" sz="1200" b="0" dirty="0" err="1">
                <a:solidFill>
                  <a:srgbClr val="A31515"/>
                </a:solidFill>
                <a:effectLst/>
                <a:latin typeface="Menlo" panose="020B0609030804020204" pitchFamily="49" charset="0"/>
              </a:rPr>
              <a:t>owned_by</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VALUES</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($1, $2, $3, $4)</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RETURNING *;</a:t>
            </a:r>
            <a:endParaRPr lang="en-GB" sz="1200" b="0" dirty="0">
              <a:solidFill>
                <a:srgbClr val="000000"/>
              </a:solidFill>
              <a:effectLst/>
              <a:latin typeface="Menlo" panose="020B0609030804020204" pitchFamily="49" charset="0"/>
            </a:endParaRPr>
          </a:p>
          <a:p>
            <a:br>
              <a:rPr lang="en-GB" sz="1200" b="0" dirty="0">
                <a:solidFill>
                  <a:srgbClr val="000000"/>
                </a:solidFill>
                <a:effectLst/>
                <a:latin typeface="Menlo" panose="020B0609030804020204" pitchFamily="49" charset="0"/>
              </a:rPr>
            </a:b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car.brand</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car.id</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car.name</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car.owned_by</a:t>
            </a:r>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fetch_one</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transaction.as_mut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transaction.commit</a:t>
            </a:r>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Ok(</a:t>
            </a:r>
            <a:r>
              <a:rPr lang="en-GB" sz="1200" b="0" dirty="0" err="1">
                <a:solidFill>
                  <a:srgbClr val="000000"/>
                </a:solidFill>
                <a:effectLst/>
                <a:latin typeface="Menlo" panose="020B0609030804020204" pitchFamily="49" charset="0"/>
              </a:rPr>
              <a:t>new_car</a:t>
            </a:r>
            <a:r>
              <a:rPr lang="en-GB" sz="1200" b="0" dirty="0">
                <a:solidFill>
                  <a:srgbClr val="000000"/>
                </a:solidFill>
                <a:effectLst/>
                <a:latin typeface="Menlo" panose="020B0609030804020204" pitchFamily="49" charset="0"/>
              </a:rPr>
              <a:t>)</a:t>
            </a:r>
          </a:p>
        </p:txBody>
      </p:sp>
      <p:sp>
        <p:nvSpPr>
          <p:cNvPr id="121" name="TextBox 120">
            <a:extLst>
              <a:ext uri="{FF2B5EF4-FFF2-40B4-BE49-F238E27FC236}">
                <a16:creationId xmlns:a16="http://schemas.microsoft.com/office/drawing/2014/main" id="{91D8F721-99A3-6B38-32C7-82BD4F5E501A}"/>
              </a:ext>
            </a:extLst>
          </p:cNvPr>
          <p:cNvSpPr txBox="1"/>
          <p:nvPr/>
        </p:nvSpPr>
        <p:spPr>
          <a:xfrm>
            <a:off x="8558210" y="1057227"/>
            <a:ext cx="3014960" cy="2123658"/>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let</a:t>
            </a:r>
            <a:r>
              <a:rPr lang="en-GB" sz="1200" b="0" dirty="0">
                <a:solidFill>
                  <a:srgbClr val="000000"/>
                </a:solidFill>
                <a:effectLst/>
                <a:latin typeface="Menlo" panose="020B0609030804020204" pitchFamily="49" charset="0"/>
              </a:rPr>
              <a:t> car = </a:t>
            </a:r>
            <a:r>
              <a:rPr lang="en-GB" sz="1200" b="0" dirty="0" err="1">
                <a:solidFill>
                  <a:srgbClr val="000000"/>
                </a:solidFill>
                <a:effectLst/>
                <a:latin typeface="Menlo" panose="020B0609030804020204" pitchFamily="49" charset="0"/>
              </a:rPr>
              <a:t>sqlx</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query_as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Car,</a:t>
            </a:r>
          </a:p>
          <a:p>
            <a:r>
              <a:rPr lang="en-GB" sz="1200" b="0" dirty="0">
                <a:solidFill>
                  <a:srgbClr val="A31515"/>
                </a:solidFill>
                <a:effectLst/>
                <a:latin typeface="Menlo" panose="020B0609030804020204" pitchFamily="49" charset="0"/>
              </a:rPr>
              <a:t>	r#"</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SELECT * FROM cars</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WHERE id = $1;</a:t>
            </a:r>
            <a:br>
              <a:rPr lang="en-GB" sz="1200" b="0" dirty="0">
                <a:solidFill>
                  <a:srgbClr val="000000"/>
                </a:solidFill>
                <a:effectLst/>
                <a:latin typeface="Menlo" panose="020B0609030804020204" pitchFamily="49" charset="0"/>
              </a:rPr>
            </a:b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id</a:t>
            </a:r>
          </a:p>
          <a:p>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fetch_one</a:t>
            </a:r>
            <a:r>
              <a:rPr lang="en-GB" sz="1200" b="0" dirty="0">
                <a:solidFill>
                  <a:srgbClr val="000000"/>
                </a:solidFill>
                <a:effectLst/>
                <a:latin typeface="Menlo" panose="020B0609030804020204" pitchFamily="49" charset="0"/>
              </a:rPr>
              <a:t>(</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.pool.as_ref</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Ok(car)</a:t>
            </a:r>
          </a:p>
        </p:txBody>
      </p:sp>
      <p:sp>
        <p:nvSpPr>
          <p:cNvPr id="5" name="TextBox 4">
            <a:extLst>
              <a:ext uri="{FF2B5EF4-FFF2-40B4-BE49-F238E27FC236}">
                <a16:creationId xmlns:a16="http://schemas.microsoft.com/office/drawing/2014/main" id="{805BFA8C-2E83-D29E-1ADF-BDEC12D00D59}"/>
              </a:ext>
            </a:extLst>
          </p:cNvPr>
          <p:cNvSpPr txBox="1"/>
          <p:nvPr/>
        </p:nvSpPr>
        <p:spPr>
          <a:xfrm>
            <a:off x="5795829" y="1619696"/>
            <a:ext cx="6097604" cy="2308324"/>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async</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fn</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create_car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State(services): State&lt;Arc&lt;</a:t>
            </a:r>
            <a:r>
              <a:rPr lang="en-GB" sz="1200" b="0" dirty="0" err="1">
                <a:solidFill>
                  <a:srgbClr val="000000"/>
                </a:solidFill>
                <a:effectLst/>
                <a:latin typeface="Menlo" panose="020B0609030804020204" pitchFamily="49" charset="0"/>
              </a:rPr>
              <a:t>ServicesState</a:t>
            </a:r>
            <a:r>
              <a:rPr lang="en-GB" sz="1200" b="0" dirty="0">
                <a:solidFill>
                  <a:srgbClr val="000000"/>
                </a:solidFill>
                <a:effectLst/>
                <a:latin typeface="Menlo" panose="020B0609030804020204" pitchFamily="49" charset="0"/>
              </a:rPr>
              <a:t>&gt;&gt;,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Json</a:t>
            </a:r>
            <a:r>
              <a:rPr lang="en-GB" sz="1200" b="0" dirty="0">
                <a:solidFill>
                  <a:srgbClr val="000000"/>
                </a:solidFill>
                <a:effectLst/>
                <a:latin typeface="Menlo" panose="020B0609030804020204" pitchFamily="49" charset="0"/>
              </a:rPr>
              <a:t>(payload): </a:t>
            </a:r>
            <a:r>
              <a:rPr lang="en-GB" sz="1200" b="0" dirty="0" err="1">
                <a:solidFill>
                  <a:srgbClr val="000000"/>
                </a:solidFill>
                <a:effectLst/>
                <a:latin typeface="Menlo" panose="020B0609030804020204" pitchFamily="49" charset="0"/>
              </a:rPr>
              <a:t>Json</a:t>
            </a:r>
            <a:r>
              <a:rPr lang="en-GB" sz="1200" b="0" dirty="0">
                <a:solidFill>
                  <a:srgbClr val="000000"/>
                </a:solidFill>
                <a:effectLst/>
                <a:latin typeface="Menlo" panose="020B0609030804020204" pitchFamily="49" charset="0"/>
              </a:rPr>
              <a:t>&lt;</a:t>
            </a:r>
            <a:r>
              <a:rPr lang="en-GB" sz="1200" b="0" dirty="0" err="1">
                <a:solidFill>
                  <a:srgbClr val="000000"/>
                </a:solidFill>
                <a:effectLst/>
                <a:latin typeface="Menlo" panose="020B0609030804020204" pitchFamily="49" charset="0"/>
              </a:rPr>
              <a:t>AddCarPayload</a:t>
            </a:r>
            <a:r>
              <a:rPr lang="en-GB" sz="1200" b="0" dirty="0">
                <a:solidFill>
                  <a:srgbClr val="000000"/>
                </a:solidFill>
                <a:effectLst/>
                <a:latin typeface="Menlo" panose="020B0609030804020204" pitchFamily="49" charset="0"/>
              </a:rPr>
              <a:t>&gt;</a:t>
            </a:r>
          </a:p>
          <a:p>
            <a:r>
              <a:rPr lang="en-GB" sz="1200" b="0" dirty="0">
                <a:solidFill>
                  <a:srgbClr val="000000"/>
                </a:solidFill>
                <a:effectLst/>
                <a:latin typeface="Menlo" panose="020B0609030804020204" pitchFamily="49" charset="0"/>
              </a:rPr>
              <a:t>) -&gt; Result&lt;</a:t>
            </a:r>
            <a:r>
              <a:rPr lang="en-GB" sz="1200" b="0" dirty="0" err="1">
                <a:solidFill>
                  <a:srgbClr val="0000FF"/>
                </a:solidFill>
                <a:effectLst/>
                <a:latin typeface="Menlo" panose="020B0609030804020204" pitchFamily="49" charset="0"/>
              </a:rPr>
              <a:t>impl</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IntoResponse</a:t>
            </a:r>
            <a:r>
              <a:rPr lang="en-GB" sz="1200" b="0" dirty="0">
                <a:solidFill>
                  <a:srgbClr val="000000"/>
                </a:solidFill>
                <a:effectLst/>
                <a:latin typeface="Menlo" panose="020B0609030804020204" pitchFamily="49" charset="0"/>
              </a:rPr>
              <a:t>&gt; {</a:t>
            </a:r>
          </a:p>
          <a:p>
            <a:r>
              <a:rPr lang="en-GB" sz="1200" b="0" dirty="0">
                <a:solidFill>
                  <a:srgbClr val="000000"/>
                </a:solidFill>
                <a:effectLst/>
                <a:latin typeface="Menlo" panose="020B0609030804020204" pitchFamily="49" charset="0"/>
              </a:rPr>
              <a:t>   services</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cars_service</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create_car</a:t>
            </a:r>
            <a:r>
              <a:rPr lang="en-GB" sz="1200" b="0" dirty="0">
                <a:solidFill>
                  <a:srgbClr val="000000"/>
                </a:solidFill>
                <a:effectLst/>
                <a:latin typeface="Menlo" panose="020B0609030804020204" pitchFamily="49" charset="0"/>
              </a:rPr>
              <a:t>(payload)</a:t>
            </a:r>
          </a:p>
          <a:p>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await</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.map(|car| {</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StatusCode</a:t>
            </a:r>
            <a:r>
              <a:rPr lang="en-GB" sz="1200" b="0" dirty="0">
                <a:solidFill>
                  <a:srgbClr val="000000"/>
                </a:solidFill>
                <a:effectLst/>
                <a:latin typeface="Menlo" panose="020B0609030804020204" pitchFamily="49" charset="0"/>
              </a:rPr>
              <a:t>::CREATED, </a:t>
            </a:r>
            <a:r>
              <a:rPr lang="en-GB" sz="1200" b="0" dirty="0" err="1">
                <a:solidFill>
                  <a:srgbClr val="000000"/>
                </a:solidFill>
                <a:effectLst/>
                <a:latin typeface="Menlo" panose="020B0609030804020204" pitchFamily="49" charset="0"/>
              </a:rPr>
              <a:t>Json</a:t>
            </a:r>
            <a:r>
              <a:rPr lang="en-GB" sz="1200" b="0" dirty="0">
                <a:solidFill>
                  <a:srgbClr val="000000"/>
                </a:solidFill>
                <a:effectLst/>
                <a:latin typeface="Menlo" panose="020B0609030804020204" pitchFamily="49" charset="0"/>
              </a:rPr>
              <a:t>(car))</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a:t>
            </a:r>
          </a:p>
        </p:txBody>
      </p:sp>
      <p:sp>
        <p:nvSpPr>
          <p:cNvPr id="7" name="TextBox 6">
            <a:extLst>
              <a:ext uri="{FF2B5EF4-FFF2-40B4-BE49-F238E27FC236}">
                <a16:creationId xmlns:a16="http://schemas.microsoft.com/office/drawing/2014/main" id="{A6B84949-53C8-D429-B08F-52F5FC2BEC9E}"/>
              </a:ext>
            </a:extLst>
          </p:cNvPr>
          <p:cNvSpPr txBox="1"/>
          <p:nvPr/>
        </p:nvSpPr>
        <p:spPr>
          <a:xfrm>
            <a:off x="2722141" y="4252056"/>
            <a:ext cx="6097604" cy="2308324"/>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async</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fn</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create_car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cars_service</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CarsService</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car_payload</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AddCarPayload</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-&gt; Result&lt;Car, Error&gt; {</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car = Car::new(</a:t>
            </a:r>
            <a:r>
              <a:rPr lang="en-GB" sz="1200" b="0" dirty="0" err="1">
                <a:solidFill>
                  <a:srgbClr val="000000"/>
                </a:solidFill>
                <a:effectLst/>
                <a:latin typeface="Menlo" panose="020B0609030804020204" pitchFamily="49" charset="0"/>
              </a:rPr>
              <a:t>car_payload</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cars_service.verify_car_creation_constraints</a:t>
            </a:r>
            <a:r>
              <a:rPr lang="en-GB" sz="1200" b="0" dirty="0">
                <a:solidFill>
                  <a:srgbClr val="000000"/>
                </a:solidFill>
                <a:effectLst/>
                <a:latin typeface="Menlo" panose="020B0609030804020204" pitchFamily="49" charset="0"/>
              </a:rPr>
              <a:t>(&amp;car).</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br>
              <a:rPr lang="en-GB" sz="1200" b="0" dirty="0">
                <a:solidFill>
                  <a:srgbClr val="000000"/>
                </a:solidFill>
                <a:effectLst/>
                <a:latin typeface="Menlo" panose="020B0609030804020204" pitchFamily="49" charset="0"/>
              </a:rPr>
            </a:b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match</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cars_service.cars_table.create_car</a:t>
            </a:r>
            <a:r>
              <a:rPr lang="en-GB" sz="1200" b="0" dirty="0">
                <a:solidFill>
                  <a:srgbClr val="000000"/>
                </a:solidFill>
                <a:effectLst/>
                <a:latin typeface="Menlo" panose="020B0609030804020204" pitchFamily="49" charset="0"/>
              </a:rPr>
              <a:t>(&amp;car).</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Ok(car) =&gt; Ok(car),</a:t>
            </a:r>
          </a:p>
          <a:p>
            <a:r>
              <a:rPr lang="en-GB" sz="1200" b="0" dirty="0">
                <a:solidFill>
                  <a:srgbClr val="000000"/>
                </a:solidFill>
                <a:effectLst/>
                <a:latin typeface="Menlo" panose="020B0609030804020204" pitchFamily="49" charset="0"/>
              </a:rPr>
              <a:t>      Err(e) =&gt; Err(Error::</a:t>
            </a:r>
            <a:r>
              <a:rPr lang="en-GB" sz="1200" b="0" dirty="0" err="1">
                <a:solidFill>
                  <a:srgbClr val="000000"/>
                </a:solidFill>
                <a:effectLst/>
                <a:latin typeface="Menlo" panose="020B0609030804020204" pitchFamily="49" charset="0"/>
              </a:rPr>
              <a:t>CarCreationError</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e.to_string</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3448116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9675D8-40B5-93F4-2E07-CD038823675A}"/>
              </a:ext>
            </a:extLst>
          </p:cNvPr>
          <p:cNvSpPr txBox="1"/>
          <p:nvPr/>
        </p:nvSpPr>
        <p:spPr>
          <a:xfrm>
            <a:off x="4624251" y="5582194"/>
            <a:ext cx="184731" cy="369332"/>
          </a:xfrm>
          <a:prstGeom prst="rect">
            <a:avLst/>
          </a:prstGeom>
          <a:noFill/>
        </p:spPr>
        <p:txBody>
          <a:bodyPr wrap="none" rtlCol="0">
            <a:spAutoFit/>
          </a:bodyPr>
          <a:lstStyle/>
          <a:p>
            <a:endParaRPr lang="en-BE" dirty="0"/>
          </a:p>
        </p:txBody>
      </p:sp>
      <p:sp>
        <p:nvSpPr>
          <p:cNvPr id="65" name="Rectangle 64">
            <a:extLst>
              <a:ext uri="{FF2B5EF4-FFF2-40B4-BE49-F238E27FC236}">
                <a16:creationId xmlns:a16="http://schemas.microsoft.com/office/drawing/2014/main" id="{46DBBAC2-38C1-8367-AEE9-F3857447F175}"/>
              </a:ext>
            </a:extLst>
          </p:cNvPr>
          <p:cNvSpPr/>
          <p:nvPr/>
        </p:nvSpPr>
        <p:spPr>
          <a:xfrm>
            <a:off x="2233830" y="1887437"/>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6" name="Rectangle 65">
            <a:extLst>
              <a:ext uri="{FF2B5EF4-FFF2-40B4-BE49-F238E27FC236}">
                <a16:creationId xmlns:a16="http://schemas.microsoft.com/office/drawing/2014/main" id="{39021F22-2DE5-907F-ECB5-BB92C7858AC5}"/>
              </a:ext>
            </a:extLst>
          </p:cNvPr>
          <p:cNvSpPr/>
          <p:nvPr/>
        </p:nvSpPr>
        <p:spPr>
          <a:xfrm>
            <a:off x="2233830" y="1531179"/>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7" name="Rectangle 66">
            <a:extLst>
              <a:ext uri="{FF2B5EF4-FFF2-40B4-BE49-F238E27FC236}">
                <a16:creationId xmlns:a16="http://schemas.microsoft.com/office/drawing/2014/main" id="{B88287D0-4309-8891-FF34-E40D60413E5C}"/>
              </a:ext>
            </a:extLst>
          </p:cNvPr>
          <p:cNvSpPr/>
          <p:nvPr/>
        </p:nvSpPr>
        <p:spPr>
          <a:xfrm>
            <a:off x="2233830" y="117492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8" name="Rectangle 67">
            <a:extLst>
              <a:ext uri="{FF2B5EF4-FFF2-40B4-BE49-F238E27FC236}">
                <a16:creationId xmlns:a16="http://schemas.microsoft.com/office/drawing/2014/main" id="{A4CBA996-60CA-2671-FE3C-D31F40175F74}"/>
              </a:ext>
            </a:extLst>
          </p:cNvPr>
          <p:cNvSpPr/>
          <p:nvPr/>
        </p:nvSpPr>
        <p:spPr>
          <a:xfrm>
            <a:off x="743931" y="3317359"/>
            <a:ext cx="2809590"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Car</a:t>
            </a:r>
          </a:p>
        </p:txBody>
      </p:sp>
      <p:sp>
        <p:nvSpPr>
          <p:cNvPr id="69" name="Rectangle 68">
            <a:extLst>
              <a:ext uri="{FF2B5EF4-FFF2-40B4-BE49-F238E27FC236}">
                <a16:creationId xmlns:a16="http://schemas.microsoft.com/office/drawing/2014/main" id="{A3322C31-8548-A6FE-2F70-462057B68C5A}"/>
              </a:ext>
            </a:extLst>
          </p:cNvPr>
          <p:cNvSpPr/>
          <p:nvPr/>
        </p:nvSpPr>
        <p:spPr>
          <a:xfrm>
            <a:off x="743929" y="3750807"/>
            <a:ext cx="73515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70" name="Rectangle 69">
            <a:extLst>
              <a:ext uri="{FF2B5EF4-FFF2-40B4-BE49-F238E27FC236}">
                <a16:creationId xmlns:a16="http://schemas.microsoft.com/office/drawing/2014/main" id="{CBE38CAC-ABC3-6D80-995A-A26DD7BF06C5}"/>
              </a:ext>
            </a:extLst>
          </p:cNvPr>
          <p:cNvSpPr/>
          <p:nvPr/>
        </p:nvSpPr>
        <p:spPr>
          <a:xfrm>
            <a:off x="1483816" y="3750807"/>
            <a:ext cx="924723"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71" name="Rectangle 70">
            <a:extLst>
              <a:ext uri="{FF2B5EF4-FFF2-40B4-BE49-F238E27FC236}">
                <a16:creationId xmlns:a16="http://schemas.microsoft.com/office/drawing/2014/main" id="{51EA5E32-AA42-5CBF-768F-1EECEB7C123D}"/>
              </a:ext>
            </a:extLst>
          </p:cNvPr>
          <p:cNvSpPr/>
          <p:nvPr/>
        </p:nvSpPr>
        <p:spPr>
          <a:xfrm>
            <a:off x="2408502" y="3751828"/>
            <a:ext cx="114501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72" name="Rectangle 71">
            <a:extLst>
              <a:ext uri="{FF2B5EF4-FFF2-40B4-BE49-F238E27FC236}">
                <a16:creationId xmlns:a16="http://schemas.microsoft.com/office/drawing/2014/main" id="{453FF5F8-DC75-1DEF-044E-711CD2BE5ADC}"/>
              </a:ext>
            </a:extLst>
          </p:cNvPr>
          <p:cNvSpPr/>
          <p:nvPr/>
        </p:nvSpPr>
        <p:spPr>
          <a:xfrm>
            <a:off x="743892" y="4461280"/>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73" name="Rectangle 72">
            <a:extLst>
              <a:ext uri="{FF2B5EF4-FFF2-40B4-BE49-F238E27FC236}">
                <a16:creationId xmlns:a16="http://schemas.microsoft.com/office/drawing/2014/main" id="{543323C6-FFB7-9D73-1A2B-921A6C3744C1}"/>
              </a:ext>
            </a:extLst>
          </p:cNvPr>
          <p:cNvSpPr/>
          <p:nvPr/>
        </p:nvSpPr>
        <p:spPr>
          <a:xfrm>
            <a:off x="1483816" y="4461280"/>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brand</a:t>
            </a:r>
          </a:p>
        </p:txBody>
      </p:sp>
      <p:sp>
        <p:nvSpPr>
          <p:cNvPr id="74" name="Rectangle 73">
            <a:extLst>
              <a:ext uri="{FF2B5EF4-FFF2-40B4-BE49-F238E27FC236}">
                <a16:creationId xmlns:a16="http://schemas.microsoft.com/office/drawing/2014/main" id="{CF640871-213A-A6B7-9B10-34BBD9AC957D}"/>
              </a:ext>
            </a:extLst>
          </p:cNvPr>
          <p:cNvSpPr/>
          <p:nvPr/>
        </p:nvSpPr>
        <p:spPr>
          <a:xfrm>
            <a:off x="2408539" y="4462301"/>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75" name="Rectangle 74">
            <a:extLst>
              <a:ext uri="{FF2B5EF4-FFF2-40B4-BE49-F238E27FC236}">
                <a16:creationId xmlns:a16="http://schemas.microsoft.com/office/drawing/2014/main" id="{00900953-F29B-ED42-CC8E-0EC98A9503CB}"/>
              </a:ext>
            </a:extLst>
          </p:cNvPr>
          <p:cNvSpPr/>
          <p:nvPr/>
        </p:nvSpPr>
        <p:spPr>
          <a:xfrm>
            <a:off x="743892" y="4817538"/>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76" name="Rectangle 75">
            <a:extLst>
              <a:ext uri="{FF2B5EF4-FFF2-40B4-BE49-F238E27FC236}">
                <a16:creationId xmlns:a16="http://schemas.microsoft.com/office/drawing/2014/main" id="{69608F16-7A6B-90CE-F0C3-CC51FAC4233F}"/>
              </a:ext>
            </a:extLst>
          </p:cNvPr>
          <p:cNvSpPr/>
          <p:nvPr/>
        </p:nvSpPr>
        <p:spPr>
          <a:xfrm>
            <a:off x="1483816" y="4817538"/>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price</a:t>
            </a:r>
          </a:p>
        </p:txBody>
      </p:sp>
      <p:sp>
        <p:nvSpPr>
          <p:cNvPr id="77" name="Rectangle 76">
            <a:extLst>
              <a:ext uri="{FF2B5EF4-FFF2-40B4-BE49-F238E27FC236}">
                <a16:creationId xmlns:a16="http://schemas.microsoft.com/office/drawing/2014/main" id="{8BC9D6E2-7506-19BA-111C-E7818E72A45E}"/>
              </a:ext>
            </a:extLst>
          </p:cNvPr>
          <p:cNvSpPr/>
          <p:nvPr/>
        </p:nvSpPr>
        <p:spPr>
          <a:xfrm>
            <a:off x="2408539" y="4818559"/>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78" name="Rectangle 77">
            <a:extLst>
              <a:ext uri="{FF2B5EF4-FFF2-40B4-BE49-F238E27FC236}">
                <a16:creationId xmlns:a16="http://schemas.microsoft.com/office/drawing/2014/main" id="{E6B8F9DB-86BE-5EDF-EE98-70820ABC20F4}"/>
              </a:ext>
            </a:extLst>
          </p:cNvPr>
          <p:cNvSpPr/>
          <p:nvPr/>
        </p:nvSpPr>
        <p:spPr>
          <a:xfrm>
            <a:off x="743892" y="4107064"/>
            <a:ext cx="73519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79" name="Rectangle 78">
            <a:extLst>
              <a:ext uri="{FF2B5EF4-FFF2-40B4-BE49-F238E27FC236}">
                <a16:creationId xmlns:a16="http://schemas.microsoft.com/office/drawing/2014/main" id="{FA27CAC5-7BE8-04F2-2014-250AE58ECBD5}"/>
              </a:ext>
            </a:extLst>
          </p:cNvPr>
          <p:cNvSpPr/>
          <p:nvPr/>
        </p:nvSpPr>
        <p:spPr>
          <a:xfrm>
            <a:off x="1483816" y="4107064"/>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owned_by</a:t>
            </a:r>
            <a:r>
              <a:rPr lang="en-US" sz="1200" dirty="0">
                <a:solidFill>
                  <a:srgbClr val="0451A5"/>
                </a:solidFill>
                <a:latin typeface="Consolas" panose="020B0609020204030204" pitchFamily="49" charset="0"/>
              </a:rPr>
              <a:t> </a:t>
            </a:r>
          </a:p>
        </p:txBody>
      </p:sp>
      <p:sp>
        <p:nvSpPr>
          <p:cNvPr id="80" name="Rectangle 79">
            <a:extLst>
              <a:ext uri="{FF2B5EF4-FFF2-40B4-BE49-F238E27FC236}">
                <a16:creationId xmlns:a16="http://schemas.microsoft.com/office/drawing/2014/main" id="{613AB1DA-195F-5ED1-6B1A-FBA9DDEF48D8}"/>
              </a:ext>
            </a:extLst>
          </p:cNvPr>
          <p:cNvSpPr/>
          <p:nvPr/>
        </p:nvSpPr>
        <p:spPr>
          <a:xfrm>
            <a:off x="2408539" y="4108085"/>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foreign_key</a:t>
            </a:r>
            <a:r>
              <a:rPr lang="en-US" sz="1200" dirty="0">
                <a:solidFill>
                  <a:srgbClr val="0451A5"/>
                </a:solidFill>
                <a:latin typeface="Consolas" panose="020B0609020204030204" pitchFamily="49" charset="0"/>
              </a:rPr>
              <a:t> </a:t>
            </a:r>
          </a:p>
        </p:txBody>
      </p:sp>
      <p:sp>
        <p:nvSpPr>
          <p:cNvPr id="81" name="Rectangle 80">
            <a:extLst>
              <a:ext uri="{FF2B5EF4-FFF2-40B4-BE49-F238E27FC236}">
                <a16:creationId xmlns:a16="http://schemas.microsoft.com/office/drawing/2014/main" id="{A40E8288-60D2-4474-A71F-DEA0411A2C29}"/>
              </a:ext>
            </a:extLst>
          </p:cNvPr>
          <p:cNvSpPr/>
          <p:nvPr/>
        </p:nvSpPr>
        <p:spPr>
          <a:xfrm>
            <a:off x="609600" y="385214"/>
            <a:ext cx="2943922"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User</a:t>
            </a:r>
          </a:p>
        </p:txBody>
      </p:sp>
      <p:sp>
        <p:nvSpPr>
          <p:cNvPr id="82" name="Rectangle 81">
            <a:extLst>
              <a:ext uri="{FF2B5EF4-FFF2-40B4-BE49-F238E27FC236}">
                <a16:creationId xmlns:a16="http://schemas.microsoft.com/office/drawing/2014/main" id="{0B380B8F-3F99-FD32-C00E-AF261B23B99F}"/>
              </a:ext>
            </a:extLst>
          </p:cNvPr>
          <p:cNvSpPr/>
          <p:nvPr/>
        </p:nvSpPr>
        <p:spPr>
          <a:xfrm>
            <a:off x="609598" y="818662"/>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rgbClr val="A31515"/>
                </a:solidFill>
                <a:latin typeface="Consolas" panose="020B0609020204030204" pitchFamily="49" charset="0"/>
              </a:rPr>
              <a:t> </a:t>
            </a:r>
          </a:p>
        </p:txBody>
      </p:sp>
      <p:sp>
        <p:nvSpPr>
          <p:cNvPr id="83" name="Rectangle 82">
            <a:extLst>
              <a:ext uri="{FF2B5EF4-FFF2-40B4-BE49-F238E27FC236}">
                <a16:creationId xmlns:a16="http://schemas.microsoft.com/office/drawing/2014/main" id="{696D6FDB-02FE-149E-1BE8-9B57DA438A25}"/>
              </a:ext>
            </a:extLst>
          </p:cNvPr>
          <p:cNvSpPr/>
          <p:nvPr/>
        </p:nvSpPr>
        <p:spPr>
          <a:xfrm>
            <a:off x="1428362" y="818662"/>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84" name="Rectangle 83">
            <a:extLst>
              <a:ext uri="{FF2B5EF4-FFF2-40B4-BE49-F238E27FC236}">
                <a16:creationId xmlns:a16="http://schemas.microsoft.com/office/drawing/2014/main" id="{62F9E69F-A5BD-40D7-D718-C4A4E0614DC8}"/>
              </a:ext>
            </a:extLst>
          </p:cNvPr>
          <p:cNvSpPr/>
          <p:nvPr/>
        </p:nvSpPr>
        <p:spPr>
          <a:xfrm>
            <a:off x="2233830" y="818662"/>
            <a:ext cx="1319692" cy="3562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85" name="Rectangle 84">
            <a:extLst>
              <a:ext uri="{FF2B5EF4-FFF2-40B4-BE49-F238E27FC236}">
                <a16:creationId xmlns:a16="http://schemas.microsoft.com/office/drawing/2014/main" id="{15EED98C-289F-4289-D3F0-C4F2AA728ED9}"/>
              </a:ext>
            </a:extLst>
          </p:cNvPr>
          <p:cNvSpPr/>
          <p:nvPr/>
        </p:nvSpPr>
        <p:spPr>
          <a:xfrm>
            <a:off x="609598" y="117492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86" name="Rectangle 85">
            <a:extLst>
              <a:ext uri="{FF2B5EF4-FFF2-40B4-BE49-F238E27FC236}">
                <a16:creationId xmlns:a16="http://schemas.microsoft.com/office/drawing/2014/main" id="{97905A46-FA3E-65A5-33E1-84F94AEA9BED}"/>
              </a:ext>
            </a:extLst>
          </p:cNvPr>
          <p:cNvSpPr/>
          <p:nvPr/>
        </p:nvSpPr>
        <p:spPr>
          <a:xfrm>
            <a:off x="1428362" y="117492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name</a:t>
            </a:r>
          </a:p>
        </p:txBody>
      </p:sp>
      <p:sp>
        <p:nvSpPr>
          <p:cNvPr id="87" name="Rectangle 86">
            <a:extLst>
              <a:ext uri="{FF2B5EF4-FFF2-40B4-BE49-F238E27FC236}">
                <a16:creationId xmlns:a16="http://schemas.microsoft.com/office/drawing/2014/main" id="{59535D8E-70F4-B95A-8021-6E40A133845C}"/>
              </a:ext>
            </a:extLst>
          </p:cNvPr>
          <p:cNvSpPr/>
          <p:nvPr/>
        </p:nvSpPr>
        <p:spPr>
          <a:xfrm>
            <a:off x="609598" y="1531179"/>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88" name="Rectangle 87">
            <a:extLst>
              <a:ext uri="{FF2B5EF4-FFF2-40B4-BE49-F238E27FC236}">
                <a16:creationId xmlns:a16="http://schemas.microsoft.com/office/drawing/2014/main" id="{78D29AC2-F2E1-A63A-CC36-0EDD2E5597BD}"/>
              </a:ext>
            </a:extLst>
          </p:cNvPr>
          <p:cNvSpPr/>
          <p:nvPr/>
        </p:nvSpPr>
        <p:spPr>
          <a:xfrm>
            <a:off x="1428362" y="1531179"/>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surname</a:t>
            </a:r>
          </a:p>
        </p:txBody>
      </p:sp>
      <p:sp>
        <p:nvSpPr>
          <p:cNvPr id="89" name="Rectangle 88">
            <a:extLst>
              <a:ext uri="{FF2B5EF4-FFF2-40B4-BE49-F238E27FC236}">
                <a16:creationId xmlns:a16="http://schemas.microsoft.com/office/drawing/2014/main" id="{043C1EC1-6E1D-EECF-E8EE-492E538A7DD5}"/>
              </a:ext>
            </a:extLst>
          </p:cNvPr>
          <p:cNvSpPr/>
          <p:nvPr/>
        </p:nvSpPr>
        <p:spPr>
          <a:xfrm>
            <a:off x="609598" y="1887437"/>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90" name="Rectangle 89">
            <a:extLst>
              <a:ext uri="{FF2B5EF4-FFF2-40B4-BE49-F238E27FC236}">
                <a16:creationId xmlns:a16="http://schemas.microsoft.com/office/drawing/2014/main" id="{EEC8788A-13F2-BFEE-7CD8-1D2221EE700A}"/>
              </a:ext>
            </a:extLst>
          </p:cNvPr>
          <p:cNvSpPr/>
          <p:nvPr/>
        </p:nvSpPr>
        <p:spPr>
          <a:xfrm>
            <a:off x="1428362" y="1887437"/>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age</a:t>
            </a:r>
          </a:p>
        </p:txBody>
      </p:sp>
      <p:sp>
        <p:nvSpPr>
          <p:cNvPr id="91" name="Rectangle 90">
            <a:extLst>
              <a:ext uri="{FF2B5EF4-FFF2-40B4-BE49-F238E27FC236}">
                <a16:creationId xmlns:a16="http://schemas.microsoft.com/office/drawing/2014/main" id="{85304D62-C8CD-1C02-212A-265579435028}"/>
              </a:ext>
            </a:extLst>
          </p:cNvPr>
          <p:cNvSpPr/>
          <p:nvPr/>
        </p:nvSpPr>
        <p:spPr>
          <a:xfrm>
            <a:off x="609597" y="224429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92" name="Rectangle 91">
            <a:extLst>
              <a:ext uri="{FF2B5EF4-FFF2-40B4-BE49-F238E27FC236}">
                <a16:creationId xmlns:a16="http://schemas.microsoft.com/office/drawing/2014/main" id="{9111F2A9-088D-F7E3-7DEC-DCF7B78C88FD}"/>
              </a:ext>
            </a:extLst>
          </p:cNvPr>
          <p:cNvSpPr/>
          <p:nvPr/>
        </p:nvSpPr>
        <p:spPr>
          <a:xfrm>
            <a:off x="1428361" y="224429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email</a:t>
            </a:r>
          </a:p>
        </p:txBody>
      </p:sp>
      <p:sp>
        <p:nvSpPr>
          <p:cNvPr id="93" name="Rectangle 92">
            <a:extLst>
              <a:ext uri="{FF2B5EF4-FFF2-40B4-BE49-F238E27FC236}">
                <a16:creationId xmlns:a16="http://schemas.microsoft.com/office/drawing/2014/main" id="{039121BA-3AC3-2525-A139-AC9E1AFE7C46}"/>
              </a:ext>
            </a:extLst>
          </p:cNvPr>
          <p:cNvSpPr/>
          <p:nvPr/>
        </p:nvSpPr>
        <p:spPr>
          <a:xfrm>
            <a:off x="2233829" y="224429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unique_key</a:t>
            </a:r>
            <a:endParaRPr lang="en-US" sz="1200" dirty="0">
              <a:solidFill>
                <a:srgbClr val="0451A5"/>
              </a:solidFill>
              <a:latin typeface="Consolas" panose="020B0609020204030204" pitchFamily="49" charset="0"/>
            </a:endParaRPr>
          </a:p>
        </p:txBody>
      </p:sp>
      <p:sp>
        <p:nvSpPr>
          <p:cNvPr id="94" name="TextBox 93">
            <a:extLst>
              <a:ext uri="{FF2B5EF4-FFF2-40B4-BE49-F238E27FC236}">
                <a16:creationId xmlns:a16="http://schemas.microsoft.com/office/drawing/2014/main" id="{E1DADF5A-5115-1F3D-6D68-4D80B9A59162}"/>
              </a:ext>
            </a:extLst>
          </p:cNvPr>
          <p:cNvSpPr txBox="1"/>
          <p:nvPr/>
        </p:nvSpPr>
        <p:spPr>
          <a:xfrm>
            <a:off x="2205013" y="2815243"/>
            <a:ext cx="1034257" cy="276999"/>
          </a:xfrm>
          <a:prstGeom prst="rect">
            <a:avLst/>
          </a:prstGeom>
          <a:noFill/>
        </p:spPr>
        <p:txBody>
          <a:bodyPr wrap="none" rtlCol="0">
            <a:spAutoFit/>
          </a:bodyPr>
          <a:lstStyle/>
          <a:p>
            <a:r>
              <a:rPr lang="en-US" sz="1200" dirty="0">
                <a:latin typeface="Consolas" panose="020B0609020204030204" pitchFamily="49" charset="0"/>
              </a:rPr>
              <a:t>Owns a car</a:t>
            </a:r>
          </a:p>
        </p:txBody>
      </p:sp>
      <p:cxnSp>
        <p:nvCxnSpPr>
          <p:cNvPr id="95" name="Straight Connector 94">
            <a:extLst>
              <a:ext uri="{FF2B5EF4-FFF2-40B4-BE49-F238E27FC236}">
                <a16:creationId xmlns:a16="http://schemas.microsoft.com/office/drawing/2014/main" id="{C2DD66E1-412F-8154-9AB6-590C73195515}"/>
              </a:ext>
            </a:extLst>
          </p:cNvPr>
          <p:cNvCxnSpPr>
            <a:cxnSpLocks/>
            <a:endCxn id="68" idx="0"/>
          </p:cNvCxnSpPr>
          <p:nvPr/>
        </p:nvCxnSpPr>
        <p:spPr>
          <a:xfrm>
            <a:off x="2148726" y="2600550"/>
            <a:ext cx="0" cy="7168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AF6EF95-2A2D-F9EC-D2C0-9170E3217A5D}"/>
              </a:ext>
            </a:extLst>
          </p:cNvPr>
          <p:cNvSpPr txBox="1"/>
          <p:nvPr/>
        </p:nvSpPr>
        <p:spPr>
          <a:xfrm>
            <a:off x="4958316" y="1174921"/>
            <a:ext cx="6096000" cy="2308324"/>
          </a:xfrm>
          <a:prstGeom prst="rect">
            <a:avLst/>
          </a:prstGeom>
          <a:noFill/>
          <a:ln>
            <a:solidFill>
              <a:schemeClr val="tx1"/>
            </a:solidFill>
          </a:ln>
        </p:spPr>
        <p:txBody>
          <a:bodyPr wrap="square">
            <a:spAutoFit/>
          </a:bodyPr>
          <a:lstStyle/>
          <a:p>
            <a:r>
              <a:rPr lang="en-GB" sz="1200" b="0" dirty="0" err="1">
                <a:solidFill>
                  <a:srgbClr val="800000"/>
                </a:solidFill>
                <a:effectLst/>
                <a:latin typeface="Menlo" panose="020B0609030804020204" pitchFamily="49" charset="0"/>
              </a:rPr>
              <a:t>MyService-db</a:t>
            </a:r>
            <a:r>
              <a:rPr lang="en-GB" sz="1200" b="0" dirty="0">
                <a:solidFill>
                  <a:srgbClr val="000000"/>
                </a:solidFill>
                <a:effectLst/>
                <a:latin typeface="Menlo" panose="020B0609030804020204" pitchFamily="49" charset="0"/>
              </a:rPr>
              <a:t>:</a:t>
            </a:r>
          </a:p>
          <a:p>
            <a:r>
              <a:rPr lang="en-GB" sz="1200" dirty="0">
                <a:solidFill>
                  <a:srgbClr val="800000"/>
                </a:solidFill>
                <a:latin typeface="Menlo" panose="020B0609030804020204" pitchFamily="49" charset="0"/>
              </a:rPr>
              <a:t>    </a:t>
            </a:r>
            <a:r>
              <a:rPr lang="en-GB" sz="1200" b="0" dirty="0">
                <a:solidFill>
                  <a:srgbClr val="800000"/>
                </a:solidFill>
                <a:effectLst/>
                <a:latin typeface="Menlo" panose="020B0609030804020204" pitchFamily="49" charset="0"/>
              </a:rPr>
              <a:t>image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postgres:13-alpine</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a:t>
            </a:r>
            <a:r>
              <a:rPr lang="en-GB" sz="1200" b="0" dirty="0" err="1">
                <a:solidFill>
                  <a:srgbClr val="800000"/>
                </a:solidFill>
                <a:effectLst/>
                <a:latin typeface="Menlo" panose="020B0609030804020204" pitchFamily="49" charset="0"/>
              </a:rPr>
              <a:t>container_name</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MyService-db</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restart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always</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POSTGRES_USER</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POSTGRES_PASSWORD</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ports</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5432:5432</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volumes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MyService</a:t>
            </a:r>
            <a:r>
              <a:rPr lang="en-GB" sz="1200" b="0" dirty="0">
                <a:solidFill>
                  <a:srgbClr val="A31515"/>
                </a:solidFill>
                <a:effectLst/>
                <a:latin typeface="Menlo" panose="020B0609030804020204" pitchFamily="49" charset="0"/>
              </a:rPr>
              <a:t>-data:/var/lib/</a:t>
            </a:r>
            <a:r>
              <a:rPr lang="en-GB" sz="1200" b="0" dirty="0" err="1">
                <a:solidFill>
                  <a:srgbClr val="A31515"/>
                </a:solidFill>
                <a:effectLst/>
                <a:latin typeface="Menlo" panose="020B0609030804020204" pitchFamily="49" charset="0"/>
              </a:rPr>
              <a:t>postgresql</a:t>
            </a:r>
            <a:r>
              <a:rPr lang="en-GB" sz="1200" b="0" dirty="0">
                <a:solidFill>
                  <a:srgbClr val="A31515"/>
                </a:solidFill>
                <a:effectLst/>
                <a:latin typeface="Menlo" panose="020B0609030804020204" pitchFamily="49" charset="0"/>
              </a:rPr>
              <a:t>/data"</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 </a:t>
            </a:r>
            <a:r>
              <a:rPr lang="en-GB" sz="1200" b="0" dirty="0">
                <a:solidFill>
                  <a:srgbClr val="A31515"/>
                </a:solidFill>
                <a:effectLst/>
                <a:latin typeface="Menlo" panose="020B0609030804020204" pitchFamily="49" charset="0"/>
              </a:rPr>
              <a:t>"./docker/</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/01.sql:/docker-</a:t>
            </a:r>
            <a:r>
              <a:rPr lang="en-GB" sz="1200" b="0" dirty="0" err="1">
                <a:solidFill>
                  <a:srgbClr val="A31515"/>
                </a:solidFill>
                <a:effectLst/>
                <a:latin typeface="Menlo" panose="020B0609030804020204" pitchFamily="49" charset="0"/>
              </a:rPr>
              <a:t>entrypoint</a:t>
            </a:r>
            <a:r>
              <a:rPr lang="en-GB" sz="1200" b="0" dirty="0">
                <a:solidFill>
                  <a:srgbClr val="A31515"/>
                </a:solidFill>
                <a:effectLst/>
                <a:latin typeface="Menlo" panose="020B0609030804020204" pitchFamily="49" charset="0"/>
              </a:rPr>
              <a:t>-          	  </a:t>
            </a:r>
            <a:r>
              <a:rPr lang="en-GB" sz="1200" b="0" dirty="0" err="1">
                <a:solidFill>
                  <a:srgbClr val="A31515"/>
                </a:solidFill>
                <a:effectLst/>
                <a:latin typeface="Menlo" panose="020B0609030804020204" pitchFamily="49" charset="0"/>
              </a:rPr>
              <a:t>initdb.d</a:t>
            </a:r>
            <a:r>
              <a:rPr lang="en-GB" sz="1200" b="0" dirty="0">
                <a:solidFill>
                  <a:srgbClr val="A31515"/>
                </a:solidFill>
                <a:effectLst/>
                <a:latin typeface="Menlo" panose="020B0609030804020204" pitchFamily="49" charset="0"/>
              </a:rPr>
              <a:t>/01_db.sql"</a:t>
            </a:r>
            <a:endParaRPr lang="en-GB" sz="1200" b="0" dirty="0">
              <a:solidFill>
                <a:srgbClr val="000000"/>
              </a:solidFill>
              <a:effectLst/>
              <a:latin typeface="Menlo" panose="020B0609030804020204" pitchFamily="49" charset="0"/>
            </a:endParaRPr>
          </a:p>
        </p:txBody>
      </p:sp>
      <p:sp>
        <p:nvSpPr>
          <p:cNvPr id="105" name="TextBox 104">
            <a:extLst>
              <a:ext uri="{FF2B5EF4-FFF2-40B4-BE49-F238E27FC236}">
                <a16:creationId xmlns:a16="http://schemas.microsoft.com/office/drawing/2014/main" id="{CE5BDEF8-BB7C-7273-CF1D-767535964C76}"/>
              </a:ext>
            </a:extLst>
          </p:cNvPr>
          <p:cNvSpPr txBox="1"/>
          <p:nvPr/>
        </p:nvSpPr>
        <p:spPr>
          <a:xfrm>
            <a:off x="7617905" y="2777741"/>
            <a:ext cx="3875315" cy="1015663"/>
          </a:xfrm>
          <a:prstGeom prst="rect">
            <a:avLst/>
          </a:prstGeom>
          <a:solidFill>
            <a:schemeClr val="bg1"/>
          </a:solidFill>
          <a:ln>
            <a:solidFill>
              <a:schemeClr val="tx1"/>
            </a:solidFill>
          </a:ln>
        </p:spPr>
        <p:txBody>
          <a:bodyPr wrap="square">
            <a:spAutoFit/>
          </a:bodyPr>
          <a:lstStyle/>
          <a:p>
            <a:endParaRPr lang="en-GB" sz="1200" b="0" dirty="0">
              <a:solidFill>
                <a:srgbClr val="0000FF"/>
              </a:solidFill>
              <a:effectLst/>
              <a:latin typeface="Menlo" panose="020B0609030804020204" pitchFamily="49" charset="0"/>
            </a:endParaRPr>
          </a:p>
          <a:p>
            <a:r>
              <a:rPr lang="en-GB" sz="1200" b="0" dirty="0">
                <a:solidFill>
                  <a:srgbClr val="0000FF"/>
                </a:solidFill>
                <a:effectLst/>
                <a:latin typeface="Menlo" panose="020B0609030804020204" pitchFamily="49" charset="0"/>
              </a:rPr>
              <a:t>DROP</a:t>
            </a:r>
            <a:r>
              <a:rPr lang="en-GB" sz="1200" b="0" dirty="0">
                <a:solidFill>
                  <a:srgbClr val="000000"/>
                </a:solidFill>
                <a:effectLst/>
                <a:latin typeface="Menlo" panose="020B0609030804020204" pitchFamily="49" charset="0"/>
              </a:rPr>
              <a:t> DATABASE IF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my_service_db</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br>
              <a:rPr lang="en-GB" sz="1200" b="0" dirty="0">
                <a:solidFill>
                  <a:srgbClr val="000000"/>
                </a:solidFill>
                <a:effectLst/>
                <a:latin typeface="Menlo" panose="020B0609030804020204" pitchFamily="49" charset="0"/>
              </a:rPr>
            </a:br>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DATABASE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my_service_db</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endParaRPr lang="en-GB" sz="1200" b="0" dirty="0">
              <a:solidFill>
                <a:srgbClr val="000000"/>
              </a:solidFill>
              <a:effectLst/>
              <a:latin typeface="Menlo" panose="020B0609030804020204" pitchFamily="49" charset="0"/>
            </a:endParaRPr>
          </a:p>
        </p:txBody>
      </p:sp>
      <p:sp>
        <p:nvSpPr>
          <p:cNvPr id="106" name="TextBox 105">
            <a:extLst>
              <a:ext uri="{FF2B5EF4-FFF2-40B4-BE49-F238E27FC236}">
                <a16:creationId xmlns:a16="http://schemas.microsoft.com/office/drawing/2014/main" id="{2C318D69-A3C1-1130-FF75-2097CD0909A9}"/>
              </a:ext>
            </a:extLst>
          </p:cNvPr>
          <p:cNvSpPr txBox="1"/>
          <p:nvPr/>
        </p:nvSpPr>
        <p:spPr>
          <a:xfrm>
            <a:off x="4440680" y="3432543"/>
            <a:ext cx="3785089" cy="1384995"/>
          </a:xfrm>
          <a:prstGeom prst="rect">
            <a:avLst/>
          </a:prstGeom>
          <a:solidFill>
            <a:schemeClr val="bg1"/>
          </a:solidFill>
          <a:ln>
            <a:solidFill>
              <a:schemeClr val="tx1"/>
            </a:solidFill>
          </a:ln>
        </p:spPr>
        <p:txBody>
          <a:bodyPr wrap="square">
            <a:spAutoFit/>
          </a:bodyPr>
          <a:lstStyle/>
          <a:p>
            <a:r>
              <a:rPr lang="en-GB" sz="1200" b="0">
                <a:solidFill>
                  <a:srgbClr val="0000FF"/>
                </a:solidFill>
                <a:effectLst/>
                <a:latin typeface="Menlo" panose="020B0609030804020204" pitchFamily="49" charset="0"/>
              </a:rPr>
              <a:t>CREATE</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TABLE</a:t>
            </a:r>
            <a:r>
              <a:rPr lang="en-GB" sz="1200" b="0">
                <a:solidFill>
                  <a:srgbClr val="000000"/>
                </a:solidFill>
                <a:effectLst/>
                <a:latin typeface="Menlo" panose="020B0609030804020204" pitchFamily="49" charset="0"/>
              </a:rPr>
              <a:t> IF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EXISTS</a:t>
            </a:r>
            <a:r>
              <a:rPr lang="en-GB" sz="1200" b="0">
                <a:solidFill>
                  <a:srgbClr val="000000"/>
                </a:solidFill>
                <a:effectLst/>
                <a:latin typeface="Menlo" panose="020B0609030804020204" pitchFamily="49" charset="0"/>
              </a:rPr>
              <a:t> users (</a:t>
            </a:r>
          </a:p>
          <a:p>
            <a:r>
              <a:rPr lang="en-GB" sz="1200" b="0">
                <a:solidFill>
                  <a:srgbClr val="000000"/>
                </a:solidFill>
                <a:effectLst/>
                <a:latin typeface="Menlo" panose="020B0609030804020204" pitchFamily="49" charset="0"/>
              </a:rPr>
              <a:t>age </a:t>
            </a:r>
            <a:r>
              <a:rPr lang="en-GB" sz="1200" b="0">
                <a:solidFill>
                  <a:srgbClr val="0000FF"/>
                </a:solidFill>
                <a:effectLst/>
                <a:latin typeface="Menlo" panose="020B0609030804020204" pitchFamily="49" charset="0"/>
              </a:rPr>
              <a:t>INT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00"/>
                </a:solidFill>
                <a:effectLst/>
                <a:latin typeface="Menlo" panose="020B0609030804020204" pitchFamily="49" charset="0"/>
              </a:rPr>
              <a:t>email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FF"/>
                </a:solidFill>
                <a:effectLst/>
                <a:latin typeface="Menlo" panose="020B0609030804020204" pitchFamily="49" charset="0"/>
              </a:rPr>
              <a:t>id</a:t>
            </a:r>
            <a:r>
              <a:rPr lang="en-GB" sz="1200" b="0">
                <a:solidFill>
                  <a:srgbClr val="000000"/>
                </a:solidFill>
                <a:effectLst/>
                <a:latin typeface="Menlo" panose="020B0609030804020204" pitchFamily="49" charset="0"/>
              </a:rPr>
              <a:t> UUID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FF"/>
                </a:solidFill>
                <a:effectLst/>
                <a:latin typeface="Menlo" panose="020B0609030804020204" pitchFamily="49" charset="0"/>
              </a:rPr>
              <a:t>name</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00"/>
                </a:solidFill>
                <a:effectLst/>
                <a:latin typeface="Menlo" panose="020B0609030804020204" pitchFamily="49" charset="0"/>
              </a:rPr>
              <a:t>surname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endParaRPr lang="en-GB" sz="1200" b="0">
              <a:solidFill>
                <a:srgbClr val="000000"/>
              </a:solidFill>
              <a:effectLst/>
              <a:latin typeface="Menlo" panose="020B0609030804020204" pitchFamily="49" charset="0"/>
            </a:endParaRPr>
          </a:p>
          <a:p>
            <a:r>
              <a:rPr lang="en-GB" sz="1200" b="0">
                <a:solidFill>
                  <a:srgbClr val="000000"/>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p:txBody>
      </p:sp>
      <p:sp>
        <p:nvSpPr>
          <p:cNvPr id="107" name="TextBox 106">
            <a:extLst>
              <a:ext uri="{FF2B5EF4-FFF2-40B4-BE49-F238E27FC236}">
                <a16:creationId xmlns:a16="http://schemas.microsoft.com/office/drawing/2014/main" id="{6159B5E1-21B3-FC66-035C-28BE6249D903}"/>
              </a:ext>
            </a:extLst>
          </p:cNvPr>
          <p:cNvSpPr txBox="1"/>
          <p:nvPr/>
        </p:nvSpPr>
        <p:spPr>
          <a:xfrm>
            <a:off x="7663019" y="4381865"/>
            <a:ext cx="3785089" cy="1015663"/>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TABLE</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cars (</a:t>
            </a:r>
          </a:p>
          <a:p>
            <a:r>
              <a:rPr lang="en-GB" sz="1200" b="0" dirty="0">
                <a:solidFill>
                  <a:srgbClr val="000000"/>
                </a:solidFill>
                <a:effectLst/>
                <a:latin typeface="Menlo" panose="020B0609030804020204" pitchFamily="49" charset="0"/>
              </a:rPr>
              <a:t>brand </a:t>
            </a:r>
            <a:r>
              <a:rPr lang="en-GB" sz="1200" b="0" dirty="0">
                <a:solidFill>
                  <a:srgbClr val="0000FF"/>
                </a:solidFill>
                <a:effectLst/>
                <a:latin typeface="Menlo" panose="020B0609030804020204" pitchFamily="49" charset="0"/>
              </a:rPr>
              <a:t>VARCHAR</a:t>
            </a:r>
            <a:r>
              <a:rPr lang="en-GB" sz="1200" b="0" dirty="0">
                <a:solidFill>
                  <a:srgbClr val="000000"/>
                </a:solidFill>
                <a:effectLst/>
                <a:latin typeface="Menlo" panose="020B0609030804020204" pitchFamily="49" charset="0"/>
              </a:rPr>
              <a:t>(</a:t>
            </a:r>
            <a:r>
              <a:rPr lang="en-GB" sz="1200" b="0" dirty="0">
                <a:solidFill>
                  <a:srgbClr val="098658"/>
                </a:solidFill>
                <a:effectLst/>
                <a:latin typeface="Menlo" panose="020B0609030804020204" pitchFamily="49" charset="0"/>
              </a:rPr>
              <a:t>255</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id</a:t>
            </a:r>
            <a:r>
              <a:rPr lang="en-GB" sz="1200" b="0" dirty="0">
                <a:solidFill>
                  <a:srgbClr val="000000"/>
                </a:solidFill>
                <a:effectLst/>
                <a:latin typeface="Menlo" panose="020B0609030804020204" pitchFamily="49" charset="0"/>
              </a:rPr>
              <a:t> UUID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r>
              <a:rPr lang="en-GB" sz="1200" b="0" dirty="0">
                <a:solidFill>
                  <a:srgbClr val="000000"/>
                </a:solidFill>
                <a:effectLst/>
                <a:latin typeface="Menlo" panose="020B0609030804020204" pitchFamily="49" charset="0"/>
              </a:rPr>
              <a:t>, </a:t>
            </a:r>
          </a:p>
          <a:p>
            <a:r>
              <a:rPr lang="en-GB" sz="1200" b="0" dirty="0" err="1">
                <a:solidFill>
                  <a:srgbClr val="000000"/>
                </a:solidFill>
                <a:effectLst/>
                <a:latin typeface="Menlo" panose="020B0609030804020204" pitchFamily="49" charset="0"/>
              </a:rPr>
              <a:t>owned_by</a:t>
            </a:r>
            <a:r>
              <a:rPr lang="en-GB" sz="1200" b="0" dirty="0">
                <a:solidFill>
                  <a:srgbClr val="000000"/>
                </a:solidFill>
                <a:effectLst/>
                <a:latin typeface="Menlo" panose="020B0609030804020204" pitchFamily="49" charset="0"/>
              </a:rPr>
              <a:t> UUID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a:t>
            </a:r>
          </a:p>
        </p:txBody>
      </p:sp>
      <p:sp>
        <p:nvSpPr>
          <p:cNvPr id="109" name="TextBox 108">
            <a:extLst>
              <a:ext uri="{FF2B5EF4-FFF2-40B4-BE49-F238E27FC236}">
                <a16:creationId xmlns:a16="http://schemas.microsoft.com/office/drawing/2014/main" id="{92D7FB4F-6AF1-F2CA-F844-B0F0E26C07F6}"/>
              </a:ext>
            </a:extLst>
          </p:cNvPr>
          <p:cNvSpPr txBox="1"/>
          <p:nvPr/>
        </p:nvSpPr>
        <p:spPr>
          <a:xfrm>
            <a:off x="3727860" y="4817538"/>
            <a:ext cx="6096000" cy="1384995"/>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users_name_index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t>
            </a:r>
            <a:r>
              <a:rPr lang="en-GB" sz="1200" b="0" dirty="0">
                <a:solidFill>
                  <a:srgbClr val="0000FF"/>
                </a:solidFill>
                <a:effectLst/>
                <a:latin typeface="Menlo" panose="020B0609030804020204" pitchFamily="49" charset="0"/>
              </a:rPr>
              <a:t>name</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users_age_index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(age);</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users_surname_index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t>
            </a:r>
            <a:r>
              <a:rPr lang="en-GB" sz="1200" b="0" dirty="0" err="1">
                <a:solidFill>
                  <a:srgbClr val="0000FF"/>
                </a:solidFill>
                <a:effectLst/>
                <a:latin typeface="Menlo" panose="020B0609030804020204" pitchFamily="49" charset="0"/>
              </a:rPr>
              <a:t>name</a:t>
            </a:r>
            <a:r>
              <a:rPr lang="en-GB" sz="1200" b="0" dirty="0" err="1">
                <a:solidFill>
                  <a:srgbClr val="000000"/>
                </a:solidFill>
                <a:effectLst/>
                <a:latin typeface="Menlo" panose="020B0609030804020204" pitchFamily="49" charset="0"/>
              </a:rPr>
              <a:t>,surname</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users_email_index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(email);</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UNIQUE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unique_email_index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(email);</a:t>
            </a:r>
          </a:p>
        </p:txBody>
      </p:sp>
      <p:sp>
        <p:nvSpPr>
          <p:cNvPr id="113" name="TextBox 112">
            <a:extLst>
              <a:ext uri="{FF2B5EF4-FFF2-40B4-BE49-F238E27FC236}">
                <a16:creationId xmlns:a16="http://schemas.microsoft.com/office/drawing/2014/main" id="{3287F186-1E68-0DDA-E238-534F694BB5CF}"/>
              </a:ext>
            </a:extLst>
          </p:cNvPr>
          <p:cNvSpPr txBox="1"/>
          <p:nvPr/>
        </p:nvSpPr>
        <p:spPr>
          <a:xfrm>
            <a:off x="5146430" y="2852553"/>
            <a:ext cx="2471475" cy="1015663"/>
          </a:xfrm>
          <a:prstGeom prst="rect">
            <a:avLst/>
          </a:prstGeom>
          <a:solidFill>
            <a:schemeClr val="bg1"/>
          </a:solidFill>
          <a:ln>
            <a:solidFill>
              <a:schemeClr val="tx1"/>
            </a:solidFill>
          </a:ln>
        </p:spPr>
        <p:txBody>
          <a:bodyPr wrap="square">
            <a:spAutoFit/>
          </a:bodyPr>
          <a:lstStyle/>
          <a:p>
            <a:r>
              <a:rPr lang="en-GB" sz="1200" b="0">
                <a:solidFill>
                  <a:srgbClr val="0000FF"/>
                </a:solidFill>
                <a:effectLst/>
                <a:latin typeface="Menlo" panose="020B0609030804020204" pitchFamily="49" charset="0"/>
              </a:rPr>
              <a:t>pub</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struct</a:t>
            </a:r>
            <a:r>
              <a:rPr lang="en-GB" sz="1200" b="0">
                <a:solidFill>
                  <a:srgbClr val="000000"/>
                </a:solidFill>
                <a:effectLst/>
                <a:latin typeface="Menlo" panose="020B0609030804020204" pitchFamily="49" charset="0"/>
              </a:rPr>
              <a:t> Car {</a:t>
            </a:r>
          </a:p>
          <a:p>
            <a:r>
              <a:rPr lang="en-GB" sz="1200" b="0">
                <a:solidFill>
                  <a:srgbClr val="0000FF"/>
                </a:solidFill>
                <a:effectLst/>
                <a:latin typeface="Menlo" panose="020B0609030804020204" pitchFamily="49" charset="0"/>
              </a:rPr>
              <a:t>    pub</a:t>
            </a:r>
            <a:r>
              <a:rPr lang="en-GB" sz="1200" b="0">
                <a:solidFill>
                  <a:srgbClr val="000000"/>
                </a:solidFill>
                <a:effectLst/>
                <a:latin typeface="Menlo" panose="020B0609030804020204" pitchFamily="49" charset="0"/>
              </a:rPr>
              <a:t> brand: String,</a:t>
            </a:r>
          </a:p>
          <a:p>
            <a:r>
              <a:rPr lang="en-GB" sz="1200" b="0">
                <a:solidFill>
                  <a:srgbClr val="0000FF"/>
                </a:solidFill>
                <a:effectLst/>
                <a:latin typeface="Menlo" panose="020B0609030804020204" pitchFamily="49" charset="0"/>
              </a:rPr>
              <a:t>    pub</a:t>
            </a:r>
            <a:r>
              <a:rPr lang="en-GB" sz="1200" b="0">
                <a:solidFill>
                  <a:srgbClr val="000000"/>
                </a:solidFill>
                <a:effectLst/>
                <a:latin typeface="Menlo" panose="020B0609030804020204" pitchFamily="49" charset="0"/>
              </a:rPr>
              <a:t> id: Uuid,</a:t>
            </a:r>
          </a:p>
          <a:p>
            <a:r>
              <a:rPr lang="en-GB" sz="1200" b="0">
                <a:solidFill>
                  <a:srgbClr val="0000FF"/>
                </a:solidFill>
                <a:effectLst/>
                <a:latin typeface="Menlo" panose="020B0609030804020204" pitchFamily="49" charset="0"/>
              </a:rPr>
              <a:t>    pub</a:t>
            </a:r>
            <a:r>
              <a:rPr lang="en-GB" sz="1200" b="0">
                <a:solidFill>
                  <a:srgbClr val="000000"/>
                </a:solidFill>
                <a:effectLst/>
                <a:latin typeface="Menlo" panose="020B0609030804020204" pitchFamily="49" charset="0"/>
              </a:rPr>
              <a:t> owned_by: Uuid,</a:t>
            </a:r>
          </a:p>
          <a:p>
            <a:r>
              <a:rPr lang="en-GB" sz="1200" b="0">
                <a:solidFill>
                  <a:srgbClr val="000000"/>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p:txBody>
      </p:sp>
      <p:sp>
        <p:nvSpPr>
          <p:cNvPr id="115" name="TextBox 114">
            <a:extLst>
              <a:ext uri="{FF2B5EF4-FFF2-40B4-BE49-F238E27FC236}">
                <a16:creationId xmlns:a16="http://schemas.microsoft.com/office/drawing/2014/main" id="{4600BB3E-6DB7-3807-3B70-C096F76600C4}"/>
              </a:ext>
            </a:extLst>
          </p:cNvPr>
          <p:cNvSpPr txBox="1"/>
          <p:nvPr/>
        </p:nvSpPr>
        <p:spPr>
          <a:xfrm>
            <a:off x="7540387" y="1663612"/>
            <a:ext cx="2446600" cy="1384995"/>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struct</a:t>
            </a:r>
            <a:r>
              <a:rPr lang="en-GB" sz="1200" b="0" dirty="0">
                <a:solidFill>
                  <a:srgbClr val="000000"/>
                </a:solidFill>
                <a:effectLst/>
                <a:latin typeface="Menlo" panose="020B0609030804020204" pitchFamily="49" charset="0"/>
              </a:rPr>
              <a:t> User {</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age: i32,</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email: String,</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id: </a:t>
            </a:r>
            <a:r>
              <a:rPr lang="en-GB" sz="1200" b="0" dirty="0" err="1">
                <a:solidFill>
                  <a:srgbClr val="000000"/>
                </a:solidFill>
                <a:effectLst/>
                <a:latin typeface="Menlo" panose="020B0609030804020204" pitchFamily="49" charset="0"/>
              </a:rPr>
              <a:t>Uuid</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name: String,</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surname: String,</a:t>
            </a:r>
          </a:p>
          <a:p>
            <a:r>
              <a:rPr lang="en-GB" sz="1200" b="0" dirty="0">
                <a:solidFill>
                  <a:srgbClr val="000000"/>
                </a:solidFill>
                <a:effectLst/>
                <a:latin typeface="Menlo" panose="020B0609030804020204" pitchFamily="49" charset="0"/>
              </a:rPr>
              <a:t>}</a:t>
            </a:r>
          </a:p>
        </p:txBody>
      </p:sp>
      <p:sp>
        <p:nvSpPr>
          <p:cNvPr id="117" name="TextBox 116">
            <a:extLst>
              <a:ext uri="{FF2B5EF4-FFF2-40B4-BE49-F238E27FC236}">
                <a16:creationId xmlns:a16="http://schemas.microsoft.com/office/drawing/2014/main" id="{9197CCCA-30D9-224A-6D3E-8D3AEAE9137D}"/>
              </a:ext>
            </a:extLst>
          </p:cNvPr>
          <p:cNvSpPr txBox="1"/>
          <p:nvPr/>
        </p:nvSpPr>
        <p:spPr>
          <a:xfrm>
            <a:off x="3545577" y="1234560"/>
            <a:ext cx="8234884" cy="1200329"/>
          </a:xfrm>
          <a:prstGeom prst="rect">
            <a:avLst/>
          </a:prstGeom>
          <a:solidFill>
            <a:schemeClr val="bg1"/>
          </a:solidFill>
          <a:ln>
            <a:solidFill>
              <a:schemeClr val="tx1"/>
            </a:solidFill>
          </a:ln>
        </p:spPr>
        <p:txBody>
          <a:bodyPr wrap="square">
            <a:spAutoFit/>
          </a:bodyPr>
          <a:lstStyle/>
          <a:p>
            <a:r>
              <a:rPr lang="en-GB" sz="1200" b="0" dirty="0">
                <a:solidFill>
                  <a:srgbClr val="000000"/>
                </a:solidFill>
                <a:effectLst/>
                <a:latin typeface="Menlo" panose="020B0609030804020204" pitchFamily="49" charset="0"/>
              </a:rPr>
              <a:t>Router::new()</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.route(</a:t>
            </a:r>
            <a:r>
              <a:rPr lang="en-GB" sz="1200" b="0" dirty="0">
                <a:solidFill>
                  <a:srgbClr val="A31515"/>
                </a:solidFill>
                <a:effectLst/>
                <a:latin typeface="Menlo" panose="020B0609030804020204" pitchFamily="49" charset="0"/>
              </a:rPr>
              <a:t>"/v1/users"</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get_users</a:t>
            </a:r>
            <a:r>
              <a:rPr lang="en-GB" sz="1200" b="0" dirty="0">
                <a:solidFill>
                  <a:srgbClr val="000000"/>
                </a:solidFill>
                <a:effectLst/>
                <a:latin typeface="Menlo" panose="020B0609030804020204" pitchFamily="49" charset="0"/>
              </a:rPr>
              <a:t>).post(</a:t>
            </a:r>
            <a:r>
              <a:rPr lang="en-GB" sz="1200" b="0" dirty="0" err="1">
                <a:solidFill>
                  <a:srgbClr val="000000"/>
                </a:solidFill>
                <a:effectLst/>
                <a:latin typeface="Menlo" panose="020B0609030804020204" pitchFamily="49" charset="0"/>
              </a:rPr>
              <a:t>create_user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.route(</a:t>
            </a:r>
            <a:r>
              <a:rPr lang="en-GB" sz="1200" b="0" dirty="0">
                <a:solidFill>
                  <a:srgbClr val="A31515"/>
                </a:solidFill>
                <a:effectLst/>
                <a:latin typeface="Menlo" panose="020B0609030804020204" pitchFamily="49" charset="0"/>
              </a:rPr>
              <a:t>"/v1/users/:id"</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get_user</a:t>
            </a:r>
            <a:r>
              <a:rPr lang="en-GB" sz="1200" b="0" dirty="0">
                <a:solidFill>
                  <a:srgbClr val="000000"/>
                </a:solidFill>
                <a:effectLst/>
                <a:latin typeface="Menlo" panose="020B0609030804020204" pitchFamily="49" charset="0"/>
              </a:rPr>
              <a:t>).put(</a:t>
            </a:r>
            <a:r>
              <a:rPr lang="en-GB" sz="1200" b="0" dirty="0" err="1">
                <a:solidFill>
                  <a:srgbClr val="000000"/>
                </a:solidFill>
                <a:effectLst/>
                <a:latin typeface="Menlo" panose="020B0609030804020204" pitchFamily="49" charset="0"/>
              </a:rPr>
              <a:t>update_user</a:t>
            </a:r>
            <a:r>
              <a:rPr lang="en-GB" sz="1200" b="0" dirty="0">
                <a:solidFill>
                  <a:srgbClr val="000000"/>
                </a:solidFill>
                <a:effectLst/>
                <a:latin typeface="Menlo" panose="020B0609030804020204" pitchFamily="49" charset="0"/>
              </a:rPr>
              <a:t>).delete(</a:t>
            </a:r>
            <a:r>
              <a:rPr lang="en-GB" sz="1200" b="0" dirty="0" err="1">
                <a:solidFill>
                  <a:srgbClr val="000000"/>
                </a:solidFill>
                <a:effectLst/>
                <a:latin typeface="Menlo" panose="020B0609030804020204" pitchFamily="49" charset="0"/>
              </a:rPr>
              <a:t>delete_user</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.route(</a:t>
            </a:r>
            <a:r>
              <a:rPr lang="en-GB" sz="1200" b="0" dirty="0">
                <a:solidFill>
                  <a:srgbClr val="A31515"/>
                </a:solidFill>
                <a:effectLst/>
                <a:latin typeface="Menlo" panose="020B0609030804020204" pitchFamily="49" charset="0"/>
              </a:rPr>
              <a:t>"/v1/cars"</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get_cars</a:t>
            </a:r>
            <a:r>
              <a:rPr lang="en-GB" sz="1200" b="0" dirty="0">
                <a:solidFill>
                  <a:srgbClr val="000000"/>
                </a:solidFill>
                <a:effectLst/>
                <a:latin typeface="Menlo" panose="020B0609030804020204" pitchFamily="49" charset="0"/>
              </a:rPr>
              <a:t>).post(</a:t>
            </a:r>
            <a:r>
              <a:rPr lang="en-GB" sz="1200" b="0" dirty="0" err="1">
                <a:solidFill>
                  <a:srgbClr val="000000"/>
                </a:solidFill>
                <a:effectLst/>
                <a:latin typeface="Menlo" panose="020B0609030804020204" pitchFamily="49" charset="0"/>
              </a:rPr>
              <a:t>create_car</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.route(</a:t>
            </a:r>
            <a:r>
              <a:rPr lang="en-GB" sz="1200" b="0" dirty="0">
                <a:solidFill>
                  <a:srgbClr val="A31515"/>
                </a:solidFill>
                <a:effectLst/>
                <a:latin typeface="Menlo" panose="020B0609030804020204" pitchFamily="49" charset="0"/>
              </a:rPr>
              <a:t>"/v1/cars/:id"</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get_car</a:t>
            </a:r>
            <a:r>
              <a:rPr lang="en-GB" sz="1200" b="0" dirty="0">
                <a:solidFill>
                  <a:srgbClr val="000000"/>
                </a:solidFill>
                <a:effectLst/>
                <a:latin typeface="Menlo" panose="020B0609030804020204" pitchFamily="49" charset="0"/>
              </a:rPr>
              <a:t>).put(</a:t>
            </a:r>
            <a:r>
              <a:rPr lang="en-GB" sz="1200" b="0" dirty="0" err="1">
                <a:solidFill>
                  <a:srgbClr val="000000"/>
                </a:solidFill>
                <a:effectLst/>
                <a:latin typeface="Menlo" panose="020B0609030804020204" pitchFamily="49" charset="0"/>
              </a:rPr>
              <a:t>update_car</a:t>
            </a:r>
            <a:r>
              <a:rPr lang="en-GB" sz="1200" b="0" dirty="0">
                <a:solidFill>
                  <a:srgbClr val="000000"/>
                </a:solidFill>
                <a:effectLst/>
                <a:latin typeface="Menlo" panose="020B0609030804020204" pitchFamily="49" charset="0"/>
              </a:rPr>
              <a:t>).delete(</a:t>
            </a:r>
            <a:r>
              <a:rPr lang="en-GB" sz="1200" b="0" dirty="0" err="1">
                <a:solidFill>
                  <a:srgbClr val="000000"/>
                </a:solidFill>
                <a:effectLst/>
                <a:latin typeface="Menlo" panose="020B0609030804020204" pitchFamily="49" charset="0"/>
              </a:rPr>
              <a:t>delete_car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with_state</a:t>
            </a:r>
            <a:r>
              <a:rPr lang="en-GB" sz="1200" b="0" dirty="0">
                <a:solidFill>
                  <a:srgbClr val="000000"/>
                </a:solidFill>
                <a:effectLst/>
                <a:latin typeface="Menlo" panose="020B0609030804020204" pitchFamily="49" charset="0"/>
              </a:rPr>
              <a:t>(services)</a:t>
            </a:r>
          </a:p>
        </p:txBody>
      </p:sp>
      <p:sp>
        <p:nvSpPr>
          <p:cNvPr id="3" name="TextBox 2">
            <a:extLst>
              <a:ext uri="{FF2B5EF4-FFF2-40B4-BE49-F238E27FC236}">
                <a16:creationId xmlns:a16="http://schemas.microsoft.com/office/drawing/2014/main" id="{63FB8748-45FE-0C1C-920F-82A625960B22}"/>
              </a:ext>
            </a:extLst>
          </p:cNvPr>
          <p:cNvSpPr txBox="1"/>
          <p:nvPr/>
        </p:nvSpPr>
        <p:spPr>
          <a:xfrm>
            <a:off x="5397751" y="3457022"/>
            <a:ext cx="4816536" cy="830997"/>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match</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.get_car</a:t>
            </a:r>
            <a:r>
              <a:rPr lang="en-GB" sz="1200" b="0" dirty="0">
                <a:solidFill>
                  <a:srgbClr val="000000"/>
                </a:solidFill>
                <a:effectLst/>
                <a:latin typeface="Menlo" panose="020B0609030804020204" pitchFamily="49" charset="0"/>
              </a:rPr>
              <a:t>(&amp;</a:t>
            </a:r>
            <a:r>
              <a:rPr lang="en-GB" sz="1200" b="0" dirty="0" err="1">
                <a:solidFill>
                  <a:srgbClr val="000000"/>
                </a:solidFill>
                <a:effectLst/>
                <a:latin typeface="Menlo" panose="020B0609030804020204" pitchFamily="49" charset="0"/>
              </a:rPr>
              <a:t>car.id</a:t>
            </a:r>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 {</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Ok(_) =&gt; (),</a:t>
            </a:r>
          </a:p>
          <a:p>
            <a:r>
              <a:rPr lang="en-GB" sz="1200" b="0" dirty="0">
                <a:solidFill>
                  <a:srgbClr val="000000"/>
                </a:solidFill>
                <a:effectLst/>
                <a:latin typeface="Menlo" panose="020B0609030804020204" pitchFamily="49" charset="0"/>
              </a:rPr>
              <a:t>    Err(e) =&gt; </a:t>
            </a:r>
            <a:r>
              <a:rPr lang="en-GB" sz="1200" b="0" dirty="0">
                <a:solidFill>
                  <a:srgbClr val="0000FF"/>
                </a:solidFill>
                <a:effectLst/>
                <a:latin typeface="Menlo" panose="020B0609030804020204" pitchFamily="49" charset="0"/>
              </a:rPr>
              <a:t>return</a:t>
            </a:r>
            <a:r>
              <a:rPr lang="en-GB" sz="1200" b="0" dirty="0">
                <a:solidFill>
                  <a:srgbClr val="000000"/>
                </a:solidFill>
                <a:effectLst/>
                <a:latin typeface="Menlo" panose="020B0609030804020204" pitchFamily="49" charset="0"/>
              </a:rPr>
              <a:t> Err(Error::</a:t>
            </a:r>
            <a:r>
              <a:rPr lang="en-GB" sz="1200" b="0" dirty="0" err="1">
                <a:solidFill>
                  <a:srgbClr val="000000"/>
                </a:solidFill>
                <a:effectLst/>
                <a:latin typeface="Menlo" panose="020B0609030804020204" pitchFamily="49" charset="0"/>
              </a:rPr>
              <a:t>CarDoesNotExist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a:t>
            </a:r>
          </a:p>
        </p:txBody>
      </p:sp>
      <p:sp>
        <p:nvSpPr>
          <p:cNvPr id="119" name="TextBox 118">
            <a:extLst>
              <a:ext uri="{FF2B5EF4-FFF2-40B4-BE49-F238E27FC236}">
                <a16:creationId xmlns:a16="http://schemas.microsoft.com/office/drawing/2014/main" id="{C5BFA190-8C80-A593-481B-16DA6C10EBC3}"/>
              </a:ext>
            </a:extLst>
          </p:cNvPr>
          <p:cNvSpPr txBox="1"/>
          <p:nvPr/>
        </p:nvSpPr>
        <p:spPr>
          <a:xfrm>
            <a:off x="3715559" y="1636586"/>
            <a:ext cx="6096000" cy="3231654"/>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let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mut</a:t>
            </a:r>
            <a:r>
              <a:rPr lang="en-GB" sz="1200" b="0" dirty="0">
                <a:solidFill>
                  <a:srgbClr val="000000"/>
                </a:solidFill>
                <a:effectLst/>
                <a:latin typeface="Menlo" panose="020B0609030804020204" pitchFamily="49" charset="0"/>
              </a:rPr>
              <a:t> transaction =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.pool.begin</a:t>
            </a:r>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new_car</a:t>
            </a:r>
            <a:r>
              <a:rPr lang="en-GB" sz="1200" b="0" dirty="0">
                <a:solidFill>
                  <a:srgbClr val="000000"/>
                </a:solidFill>
                <a:effectLst/>
                <a:latin typeface="Menlo" panose="020B0609030804020204" pitchFamily="49" charset="0"/>
              </a:rPr>
              <a:t> = </a:t>
            </a:r>
            <a:r>
              <a:rPr lang="en-GB" sz="1200" b="0" dirty="0" err="1">
                <a:solidFill>
                  <a:srgbClr val="000000"/>
                </a:solidFill>
                <a:effectLst/>
                <a:latin typeface="Menlo" panose="020B0609030804020204" pitchFamily="49" charset="0"/>
              </a:rPr>
              <a:t>sqlx</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query_as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Car,</a:t>
            </a:r>
          </a:p>
          <a:p>
            <a:r>
              <a:rPr lang="en-GB" sz="1200" b="0" dirty="0">
                <a:solidFill>
                  <a:srgbClr val="A31515"/>
                </a:solidFill>
                <a:effectLst/>
                <a:latin typeface="Menlo" panose="020B0609030804020204" pitchFamily="49" charset="0"/>
              </a:rPr>
              <a:t>	r#"</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INSERT INTO cars</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(brand, id, name, </a:t>
            </a:r>
            <a:r>
              <a:rPr lang="en-GB" sz="1200" b="0" dirty="0" err="1">
                <a:solidFill>
                  <a:srgbClr val="A31515"/>
                </a:solidFill>
                <a:effectLst/>
                <a:latin typeface="Menlo" panose="020B0609030804020204" pitchFamily="49" charset="0"/>
              </a:rPr>
              <a:t>owned_by</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VALUES</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($1, $2, $3, $4)</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RETURNING *;</a:t>
            </a:r>
            <a:endParaRPr lang="en-GB" sz="1200" b="0" dirty="0">
              <a:solidFill>
                <a:srgbClr val="000000"/>
              </a:solidFill>
              <a:effectLst/>
              <a:latin typeface="Menlo" panose="020B0609030804020204" pitchFamily="49" charset="0"/>
            </a:endParaRPr>
          </a:p>
          <a:p>
            <a:br>
              <a:rPr lang="en-GB" sz="1200" b="0" dirty="0">
                <a:solidFill>
                  <a:srgbClr val="000000"/>
                </a:solidFill>
                <a:effectLst/>
                <a:latin typeface="Menlo" panose="020B0609030804020204" pitchFamily="49" charset="0"/>
              </a:rPr>
            </a:b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car.brand</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car.id</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car.name</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car.owned_by</a:t>
            </a:r>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fetch_one</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transaction.as_mut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transaction.commit</a:t>
            </a:r>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Ok(</a:t>
            </a:r>
            <a:r>
              <a:rPr lang="en-GB" sz="1200" b="0" dirty="0" err="1">
                <a:solidFill>
                  <a:srgbClr val="000000"/>
                </a:solidFill>
                <a:effectLst/>
                <a:latin typeface="Menlo" panose="020B0609030804020204" pitchFamily="49" charset="0"/>
              </a:rPr>
              <a:t>new_car</a:t>
            </a:r>
            <a:r>
              <a:rPr lang="en-GB" sz="1200" b="0" dirty="0">
                <a:solidFill>
                  <a:srgbClr val="000000"/>
                </a:solidFill>
                <a:effectLst/>
                <a:latin typeface="Menlo" panose="020B0609030804020204" pitchFamily="49" charset="0"/>
              </a:rPr>
              <a:t>)</a:t>
            </a:r>
          </a:p>
        </p:txBody>
      </p:sp>
      <p:sp>
        <p:nvSpPr>
          <p:cNvPr id="121" name="TextBox 120">
            <a:extLst>
              <a:ext uri="{FF2B5EF4-FFF2-40B4-BE49-F238E27FC236}">
                <a16:creationId xmlns:a16="http://schemas.microsoft.com/office/drawing/2014/main" id="{91D8F721-99A3-6B38-32C7-82BD4F5E501A}"/>
              </a:ext>
            </a:extLst>
          </p:cNvPr>
          <p:cNvSpPr txBox="1"/>
          <p:nvPr/>
        </p:nvSpPr>
        <p:spPr>
          <a:xfrm>
            <a:off x="8558210" y="1057227"/>
            <a:ext cx="3014960" cy="2123658"/>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let</a:t>
            </a:r>
            <a:r>
              <a:rPr lang="en-GB" sz="1200" b="0" dirty="0">
                <a:solidFill>
                  <a:srgbClr val="000000"/>
                </a:solidFill>
                <a:effectLst/>
                <a:latin typeface="Menlo" panose="020B0609030804020204" pitchFamily="49" charset="0"/>
              </a:rPr>
              <a:t> car = </a:t>
            </a:r>
            <a:r>
              <a:rPr lang="en-GB" sz="1200" b="0" dirty="0" err="1">
                <a:solidFill>
                  <a:srgbClr val="000000"/>
                </a:solidFill>
                <a:effectLst/>
                <a:latin typeface="Menlo" panose="020B0609030804020204" pitchFamily="49" charset="0"/>
              </a:rPr>
              <a:t>sqlx</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query_as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Car,</a:t>
            </a:r>
          </a:p>
          <a:p>
            <a:r>
              <a:rPr lang="en-GB" sz="1200" b="0" dirty="0">
                <a:solidFill>
                  <a:srgbClr val="A31515"/>
                </a:solidFill>
                <a:effectLst/>
                <a:latin typeface="Menlo" panose="020B0609030804020204" pitchFamily="49" charset="0"/>
              </a:rPr>
              <a:t>	r#"</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SELECT * FROM cars</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WHERE id = $1;</a:t>
            </a:r>
            <a:br>
              <a:rPr lang="en-GB" sz="1200" b="0" dirty="0">
                <a:solidFill>
                  <a:srgbClr val="000000"/>
                </a:solidFill>
                <a:effectLst/>
                <a:latin typeface="Menlo" panose="020B0609030804020204" pitchFamily="49" charset="0"/>
              </a:rPr>
            </a:b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id</a:t>
            </a:r>
          </a:p>
          <a:p>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fetch_one</a:t>
            </a:r>
            <a:r>
              <a:rPr lang="en-GB" sz="1200" b="0" dirty="0">
                <a:solidFill>
                  <a:srgbClr val="000000"/>
                </a:solidFill>
                <a:effectLst/>
                <a:latin typeface="Menlo" panose="020B0609030804020204" pitchFamily="49" charset="0"/>
              </a:rPr>
              <a:t>(</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.pool.as_ref</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Ok(car)</a:t>
            </a:r>
          </a:p>
        </p:txBody>
      </p:sp>
      <p:sp>
        <p:nvSpPr>
          <p:cNvPr id="5" name="TextBox 4">
            <a:extLst>
              <a:ext uri="{FF2B5EF4-FFF2-40B4-BE49-F238E27FC236}">
                <a16:creationId xmlns:a16="http://schemas.microsoft.com/office/drawing/2014/main" id="{805BFA8C-2E83-D29E-1ADF-BDEC12D00D59}"/>
              </a:ext>
            </a:extLst>
          </p:cNvPr>
          <p:cNvSpPr txBox="1"/>
          <p:nvPr/>
        </p:nvSpPr>
        <p:spPr>
          <a:xfrm>
            <a:off x="5795829" y="1619696"/>
            <a:ext cx="6097604" cy="2308324"/>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async</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fn</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create_car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State(services): State&lt;Arc&lt;</a:t>
            </a:r>
            <a:r>
              <a:rPr lang="en-GB" sz="1200" b="0" dirty="0" err="1">
                <a:solidFill>
                  <a:srgbClr val="000000"/>
                </a:solidFill>
                <a:effectLst/>
                <a:latin typeface="Menlo" panose="020B0609030804020204" pitchFamily="49" charset="0"/>
              </a:rPr>
              <a:t>ServicesState</a:t>
            </a:r>
            <a:r>
              <a:rPr lang="en-GB" sz="1200" b="0" dirty="0">
                <a:solidFill>
                  <a:srgbClr val="000000"/>
                </a:solidFill>
                <a:effectLst/>
                <a:latin typeface="Menlo" panose="020B0609030804020204" pitchFamily="49" charset="0"/>
              </a:rPr>
              <a:t>&gt;&gt;,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Json</a:t>
            </a:r>
            <a:r>
              <a:rPr lang="en-GB" sz="1200" b="0" dirty="0">
                <a:solidFill>
                  <a:srgbClr val="000000"/>
                </a:solidFill>
                <a:effectLst/>
                <a:latin typeface="Menlo" panose="020B0609030804020204" pitchFamily="49" charset="0"/>
              </a:rPr>
              <a:t>(payload): </a:t>
            </a:r>
            <a:r>
              <a:rPr lang="en-GB" sz="1200" b="0" dirty="0" err="1">
                <a:solidFill>
                  <a:srgbClr val="000000"/>
                </a:solidFill>
                <a:effectLst/>
                <a:latin typeface="Menlo" panose="020B0609030804020204" pitchFamily="49" charset="0"/>
              </a:rPr>
              <a:t>Json</a:t>
            </a:r>
            <a:r>
              <a:rPr lang="en-GB" sz="1200" b="0" dirty="0">
                <a:solidFill>
                  <a:srgbClr val="000000"/>
                </a:solidFill>
                <a:effectLst/>
                <a:latin typeface="Menlo" panose="020B0609030804020204" pitchFamily="49" charset="0"/>
              </a:rPr>
              <a:t>&lt;</a:t>
            </a:r>
            <a:r>
              <a:rPr lang="en-GB" sz="1200" b="0" dirty="0" err="1">
                <a:solidFill>
                  <a:srgbClr val="000000"/>
                </a:solidFill>
                <a:effectLst/>
                <a:latin typeface="Menlo" panose="020B0609030804020204" pitchFamily="49" charset="0"/>
              </a:rPr>
              <a:t>AddCarPayload</a:t>
            </a:r>
            <a:r>
              <a:rPr lang="en-GB" sz="1200" b="0" dirty="0">
                <a:solidFill>
                  <a:srgbClr val="000000"/>
                </a:solidFill>
                <a:effectLst/>
                <a:latin typeface="Menlo" panose="020B0609030804020204" pitchFamily="49" charset="0"/>
              </a:rPr>
              <a:t>&gt;</a:t>
            </a:r>
          </a:p>
          <a:p>
            <a:r>
              <a:rPr lang="en-GB" sz="1200" b="0" dirty="0">
                <a:solidFill>
                  <a:srgbClr val="000000"/>
                </a:solidFill>
                <a:effectLst/>
                <a:latin typeface="Menlo" panose="020B0609030804020204" pitchFamily="49" charset="0"/>
              </a:rPr>
              <a:t>) -&gt; Result&lt;</a:t>
            </a:r>
            <a:r>
              <a:rPr lang="en-GB" sz="1200" b="0" dirty="0" err="1">
                <a:solidFill>
                  <a:srgbClr val="0000FF"/>
                </a:solidFill>
                <a:effectLst/>
                <a:latin typeface="Menlo" panose="020B0609030804020204" pitchFamily="49" charset="0"/>
              </a:rPr>
              <a:t>impl</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IntoResponse</a:t>
            </a:r>
            <a:r>
              <a:rPr lang="en-GB" sz="1200" b="0" dirty="0">
                <a:solidFill>
                  <a:srgbClr val="000000"/>
                </a:solidFill>
                <a:effectLst/>
                <a:latin typeface="Menlo" panose="020B0609030804020204" pitchFamily="49" charset="0"/>
              </a:rPr>
              <a:t>&gt; {</a:t>
            </a:r>
          </a:p>
          <a:p>
            <a:r>
              <a:rPr lang="en-GB" sz="1200" b="0" dirty="0">
                <a:solidFill>
                  <a:srgbClr val="000000"/>
                </a:solidFill>
                <a:effectLst/>
                <a:latin typeface="Menlo" panose="020B0609030804020204" pitchFamily="49" charset="0"/>
              </a:rPr>
              <a:t>   services</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cars_service</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create_car</a:t>
            </a:r>
            <a:r>
              <a:rPr lang="en-GB" sz="1200" b="0" dirty="0">
                <a:solidFill>
                  <a:srgbClr val="000000"/>
                </a:solidFill>
                <a:effectLst/>
                <a:latin typeface="Menlo" panose="020B0609030804020204" pitchFamily="49" charset="0"/>
              </a:rPr>
              <a:t>(payload)</a:t>
            </a:r>
          </a:p>
          <a:p>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await</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.map(|car| {</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StatusCode</a:t>
            </a:r>
            <a:r>
              <a:rPr lang="en-GB" sz="1200" b="0" dirty="0">
                <a:solidFill>
                  <a:srgbClr val="000000"/>
                </a:solidFill>
                <a:effectLst/>
                <a:latin typeface="Menlo" panose="020B0609030804020204" pitchFamily="49" charset="0"/>
              </a:rPr>
              <a:t>::CREATED, </a:t>
            </a:r>
            <a:r>
              <a:rPr lang="en-GB" sz="1200" b="0" dirty="0" err="1">
                <a:solidFill>
                  <a:srgbClr val="000000"/>
                </a:solidFill>
                <a:effectLst/>
                <a:latin typeface="Menlo" panose="020B0609030804020204" pitchFamily="49" charset="0"/>
              </a:rPr>
              <a:t>Json</a:t>
            </a:r>
            <a:r>
              <a:rPr lang="en-GB" sz="1200" b="0" dirty="0">
                <a:solidFill>
                  <a:srgbClr val="000000"/>
                </a:solidFill>
                <a:effectLst/>
                <a:latin typeface="Menlo" panose="020B0609030804020204" pitchFamily="49" charset="0"/>
              </a:rPr>
              <a:t>(car))</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a:t>
            </a:r>
          </a:p>
        </p:txBody>
      </p:sp>
      <p:sp>
        <p:nvSpPr>
          <p:cNvPr id="7" name="TextBox 6">
            <a:extLst>
              <a:ext uri="{FF2B5EF4-FFF2-40B4-BE49-F238E27FC236}">
                <a16:creationId xmlns:a16="http://schemas.microsoft.com/office/drawing/2014/main" id="{A6B84949-53C8-D429-B08F-52F5FC2BEC9E}"/>
              </a:ext>
            </a:extLst>
          </p:cNvPr>
          <p:cNvSpPr txBox="1"/>
          <p:nvPr/>
        </p:nvSpPr>
        <p:spPr>
          <a:xfrm>
            <a:off x="2722141" y="4252056"/>
            <a:ext cx="6097604" cy="2308324"/>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async</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fn</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create_car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cars_service</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CarsService</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car_payload</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AddCarPayload</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-&gt; Result&lt;Car, Error&gt; {</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car = Car::new(</a:t>
            </a:r>
            <a:r>
              <a:rPr lang="en-GB" sz="1200" b="0" dirty="0" err="1">
                <a:solidFill>
                  <a:srgbClr val="000000"/>
                </a:solidFill>
                <a:effectLst/>
                <a:latin typeface="Menlo" panose="020B0609030804020204" pitchFamily="49" charset="0"/>
              </a:rPr>
              <a:t>car_payload</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cars_service.verify_car_creation_constraints</a:t>
            </a:r>
            <a:r>
              <a:rPr lang="en-GB" sz="1200" b="0" dirty="0">
                <a:solidFill>
                  <a:srgbClr val="000000"/>
                </a:solidFill>
                <a:effectLst/>
                <a:latin typeface="Menlo" panose="020B0609030804020204" pitchFamily="49" charset="0"/>
              </a:rPr>
              <a:t>(&amp;car).</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br>
              <a:rPr lang="en-GB" sz="1200" b="0" dirty="0">
                <a:solidFill>
                  <a:srgbClr val="000000"/>
                </a:solidFill>
                <a:effectLst/>
                <a:latin typeface="Menlo" panose="020B0609030804020204" pitchFamily="49" charset="0"/>
              </a:rPr>
            </a:b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match</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cars_service.cars_table.create_car</a:t>
            </a:r>
            <a:r>
              <a:rPr lang="en-GB" sz="1200" b="0" dirty="0">
                <a:solidFill>
                  <a:srgbClr val="000000"/>
                </a:solidFill>
                <a:effectLst/>
                <a:latin typeface="Menlo" panose="020B0609030804020204" pitchFamily="49" charset="0"/>
              </a:rPr>
              <a:t>(&amp;car).</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Ok(car) =&gt; Ok(car),</a:t>
            </a:r>
          </a:p>
          <a:p>
            <a:r>
              <a:rPr lang="en-GB" sz="1200" b="0" dirty="0">
                <a:solidFill>
                  <a:srgbClr val="000000"/>
                </a:solidFill>
                <a:effectLst/>
                <a:latin typeface="Menlo" panose="020B0609030804020204" pitchFamily="49" charset="0"/>
              </a:rPr>
              <a:t>      Err(e) =&gt; Err(Error::</a:t>
            </a:r>
            <a:r>
              <a:rPr lang="en-GB" sz="1200" b="0" dirty="0" err="1">
                <a:solidFill>
                  <a:srgbClr val="000000"/>
                </a:solidFill>
                <a:effectLst/>
                <a:latin typeface="Menlo" panose="020B0609030804020204" pitchFamily="49" charset="0"/>
              </a:rPr>
              <a:t>CarCreationError</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e.to_string</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a:t>
            </a:r>
          </a:p>
        </p:txBody>
      </p:sp>
      <p:sp>
        <p:nvSpPr>
          <p:cNvPr id="6" name="TextBox 5">
            <a:extLst>
              <a:ext uri="{FF2B5EF4-FFF2-40B4-BE49-F238E27FC236}">
                <a16:creationId xmlns:a16="http://schemas.microsoft.com/office/drawing/2014/main" id="{C27B994B-C511-1DAB-9D72-70BFC9763A5C}"/>
              </a:ext>
            </a:extLst>
          </p:cNvPr>
          <p:cNvSpPr txBox="1"/>
          <p:nvPr/>
        </p:nvSpPr>
        <p:spPr>
          <a:xfrm>
            <a:off x="59429" y="61393"/>
            <a:ext cx="6094105" cy="5078313"/>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async</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fn</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get_cars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&amp;</a:t>
            </a:r>
            <a:r>
              <a:rPr lang="en-GB" sz="1200" b="0" dirty="0">
                <a:solidFill>
                  <a:srgbClr val="0000FF"/>
                </a:solidFill>
                <a:effectLst/>
                <a:latin typeface="Menlo" panose="020B0609030804020204" pitchFamily="49" charset="0"/>
              </a:rPr>
              <a:t>self</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page: i64,</a:t>
            </a:r>
          </a:p>
          <a:p>
            <a:r>
              <a:rPr lang="en-GB" sz="1200" b="0" dirty="0">
                <a:solidFill>
                  <a:srgbClr val="000000"/>
                </a:solidFill>
                <a:effectLst/>
                <a:latin typeface="Menlo" panose="020B0609030804020204" pitchFamily="49" charset="0"/>
              </a:rPr>
              <a:t>   limit: i64,</a:t>
            </a:r>
          </a:p>
          <a:p>
            <a:r>
              <a:rPr lang="en-GB" sz="1200" b="0" dirty="0">
                <a:solidFill>
                  <a:srgbClr val="000000"/>
                </a:solidFill>
                <a:effectLst/>
                <a:latin typeface="Menlo" panose="020B0609030804020204" pitchFamily="49" charset="0"/>
              </a:rPr>
              <a:t>   ) -&gt; Result&lt;</a:t>
            </a:r>
            <a:r>
              <a:rPr lang="en-GB" sz="1200" b="0" dirty="0" err="1">
                <a:solidFill>
                  <a:srgbClr val="000000"/>
                </a:solidFill>
                <a:effectLst/>
                <a:latin typeface="Menlo" panose="020B0609030804020204" pitchFamily="49" charset="0"/>
              </a:rPr>
              <a:t>PaginatedResult</a:t>
            </a:r>
            <a:r>
              <a:rPr lang="en-GB" sz="1200" b="0" dirty="0">
                <a:solidFill>
                  <a:srgbClr val="000000"/>
                </a:solidFill>
                <a:effectLst/>
                <a:latin typeface="Menlo" panose="020B0609030804020204" pitchFamily="49" charset="0"/>
              </a:rPr>
              <a:t>&lt;Car&gt;, Error&gt; {</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cars =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.cars_table.get_cars</a:t>
            </a:r>
            <a:r>
              <a:rPr lang="en-GB" sz="1200" b="0" dirty="0">
                <a:solidFill>
                  <a:srgbClr val="000000"/>
                </a:solidFill>
                <a:effectLst/>
                <a:latin typeface="Menlo" panose="020B0609030804020204" pitchFamily="49" charset="0"/>
              </a:rPr>
              <a:t>(page, limit).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match</a:t>
            </a:r>
            <a:r>
              <a:rPr lang="en-GB" sz="1200" b="0" dirty="0">
                <a:solidFill>
                  <a:srgbClr val="000000"/>
                </a:solidFill>
                <a:effectLst/>
                <a:latin typeface="Menlo" panose="020B0609030804020204" pitchFamily="49" charset="0"/>
              </a:rPr>
              <a:t> cars {</a:t>
            </a:r>
          </a:p>
          <a:p>
            <a:r>
              <a:rPr lang="en-GB" sz="1200" b="0" dirty="0">
                <a:solidFill>
                  <a:srgbClr val="000000"/>
                </a:solidFill>
                <a:effectLst/>
                <a:latin typeface="Menlo" panose="020B0609030804020204" pitchFamily="49" charset="0"/>
              </a:rPr>
              <a:t>      Ok(cars) =&gt; {</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total = </a:t>
            </a:r>
            <a:r>
              <a:rPr lang="en-GB" sz="1200" b="0" dirty="0">
                <a:solidFill>
                  <a:srgbClr val="0000FF"/>
                </a:solidFill>
                <a:effectLst/>
                <a:latin typeface="Menlo" panose="020B0609030804020204" pitchFamily="49" charset="0"/>
              </a:rPr>
              <a:t>self</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cars_table</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get_cars_count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await</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map_err</a:t>
            </a:r>
            <a:r>
              <a:rPr lang="en-GB" sz="1200" b="0" dirty="0">
                <a:solidFill>
                  <a:srgbClr val="000000"/>
                </a:solidFill>
                <a:effectLst/>
                <a:latin typeface="Menlo" panose="020B0609030804020204" pitchFamily="49" charset="0"/>
              </a:rPr>
              <a:t>(|_| {</a:t>
            </a:r>
          </a:p>
          <a:p>
            <a:r>
              <a:rPr lang="en-GB" sz="1200" b="0" dirty="0">
                <a:solidFill>
                  <a:srgbClr val="000000"/>
                </a:solidFill>
                <a:effectLst/>
                <a:latin typeface="Menlo" panose="020B0609030804020204" pitchFamily="49" charset="0"/>
              </a:rPr>
              <a:t>			Error::</a:t>
            </a:r>
            <a:r>
              <a:rPr lang="en-GB" sz="1200" b="0" dirty="0" err="1">
                <a:solidFill>
                  <a:srgbClr val="000000"/>
                </a:solidFill>
                <a:effectLst/>
                <a:latin typeface="Menlo" panose="020B0609030804020204" pitchFamily="49" charset="0"/>
              </a:rPr>
              <a:t>CarFetchError</a:t>
            </a:r>
            <a:r>
              <a:rPr lang="en-GB" sz="1200" b="0" dirty="0">
                <a:solidFill>
                  <a:srgbClr val="000000"/>
                </a:solidFill>
                <a:effectLst/>
                <a:latin typeface="Menlo" panose="020B0609030804020204" pitchFamily="49" charset="0"/>
              </a:rPr>
              <a:t>(</a:t>
            </a:r>
            <a:r>
              <a:rPr lang="en-GB" sz="1200" b="0" dirty="0">
                <a:solidFill>
                  <a:srgbClr val="A31515"/>
                </a:solidFill>
                <a:effectLst/>
                <a:latin typeface="Menlo" panose="020B0609030804020204" pitchFamily="49" charset="0"/>
              </a:rPr>
              <a:t>"Could not 			fetch the total number of 				cars"</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to_string</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Ok(</a:t>
            </a:r>
            <a:r>
              <a:rPr lang="en-GB" sz="1200" b="0" dirty="0" err="1">
                <a:solidFill>
                  <a:srgbClr val="000000"/>
                </a:solidFill>
                <a:effectLst/>
                <a:latin typeface="Menlo" panose="020B0609030804020204" pitchFamily="49" charset="0"/>
              </a:rPr>
              <a:t>PaginatedResult</a:t>
            </a:r>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results: cars,</a:t>
            </a:r>
          </a:p>
          <a:p>
            <a:r>
              <a:rPr lang="en-GB" sz="1200" b="0" dirty="0">
                <a:solidFill>
                  <a:srgbClr val="000000"/>
                </a:solidFill>
                <a:effectLst/>
                <a:latin typeface="Menlo" panose="020B0609030804020204" pitchFamily="49" charset="0"/>
              </a:rPr>
              <a:t>		total: total,</a:t>
            </a:r>
          </a:p>
          <a:p>
            <a:r>
              <a:rPr lang="en-GB" sz="1200" b="0" dirty="0">
                <a:solidFill>
                  <a:srgbClr val="000000"/>
                </a:solidFill>
                <a:effectLst/>
                <a:latin typeface="Menlo" panose="020B0609030804020204" pitchFamily="49" charset="0"/>
              </a:rPr>
              <a:t>		page: page,</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page_size</a:t>
            </a:r>
            <a:r>
              <a:rPr lang="en-GB" sz="1200" b="0" dirty="0">
                <a:solidFill>
                  <a:srgbClr val="000000"/>
                </a:solidFill>
                <a:effectLst/>
                <a:latin typeface="Menlo" panose="020B0609030804020204" pitchFamily="49" charset="0"/>
              </a:rPr>
              <a:t>: limit,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Err(e) =&gt; Err(Error::</a:t>
            </a:r>
            <a:r>
              <a:rPr lang="en-GB" sz="1200" b="0" dirty="0" err="1">
                <a:solidFill>
                  <a:srgbClr val="000000"/>
                </a:solidFill>
                <a:effectLst/>
                <a:latin typeface="Menlo" panose="020B0609030804020204" pitchFamily="49" charset="0"/>
              </a:rPr>
              <a:t>CarFetchError</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e.to_string</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a:t>
            </a:r>
          </a:p>
        </p:txBody>
      </p:sp>
      <p:sp>
        <p:nvSpPr>
          <p:cNvPr id="9" name="TextBox 8">
            <a:extLst>
              <a:ext uri="{FF2B5EF4-FFF2-40B4-BE49-F238E27FC236}">
                <a16:creationId xmlns:a16="http://schemas.microsoft.com/office/drawing/2014/main" id="{0F82BE0F-F0D8-C3EE-9A77-1564F17FFBD6}"/>
              </a:ext>
            </a:extLst>
          </p:cNvPr>
          <p:cNvSpPr txBox="1"/>
          <p:nvPr/>
        </p:nvSpPr>
        <p:spPr>
          <a:xfrm>
            <a:off x="5825835" y="300419"/>
            <a:ext cx="6098796" cy="1754326"/>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async</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fn</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get_car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&amp;</a:t>
            </a:r>
            <a:r>
              <a:rPr lang="en-GB" sz="1200" b="0" dirty="0">
                <a:solidFill>
                  <a:srgbClr val="0000FF"/>
                </a:solidFill>
                <a:effectLst/>
                <a:latin typeface="Menlo" panose="020B0609030804020204" pitchFamily="49" charset="0"/>
              </a:rPr>
              <a:t>self</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car_id</a:t>
            </a:r>
            <a:r>
              <a:rPr lang="en-GB" sz="1200" b="0" dirty="0">
                <a:solidFill>
                  <a:srgbClr val="000000"/>
                </a:solidFill>
                <a:effectLst/>
                <a:latin typeface="Menlo" panose="020B0609030804020204" pitchFamily="49" charset="0"/>
              </a:rPr>
              <a:t>: &amp;</a:t>
            </a:r>
            <a:r>
              <a:rPr lang="en-GB" sz="1200" b="0" dirty="0" err="1">
                <a:solidFill>
                  <a:srgbClr val="000000"/>
                </a:solidFill>
                <a:effectLst/>
                <a:latin typeface="Menlo" panose="020B0609030804020204" pitchFamily="49" charset="0"/>
              </a:rPr>
              <a:t>Uuid</a:t>
            </a:r>
            <a:endParaRPr lang="en-GB" sz="1200" b="0" dirty="0">
              <a:solidFill>
                <a:srgbClr val="000000"/>
              </a:solidFill>
              <a:effectLst/>
              <a:latin typeface="Menlo" panose="020B0609030804020204" pitchFamily="49" charset="0"/>
            </a:endParaRP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 -&gt; Result&lt;Car, Error&gt; {</a:t>
            </a:r>
          </a:p>
          <a:p>
            <a:r>
              <a:rPr lang="en-GB" sz="1200" b="0" dirty="0">
                <a:solidFill>
                  <a:srgbClr val="0000FF"/>
                </a:solidFill>
                <a:effectLst/>
                <a:latin typeface="Menlo" panose="020B0609030804020204" pitchFamily="49" charset="0"/>
              </a:rPr>
              <a:t>   match</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.cars_table.get_car</a:t>
            </a:r>
            <a:r>
              <a:rPr lang="en-GB" sz="1200" b="0" dirty="0">
                <a:solidFill>
                  <a:srgbClr val="000000"/>
                </a:solidFill>
                <a:effectLst/>
                <a:latin typeface="Menlo" panose="020B0609030804020204" pitchFamily="49" charset="0"/>
              </a:rPr>
              <a:t>(&amp;</a:t>
            </a:r>
            <a:r>
              <a:rPr lang="en-GB" sz="1200" b="0" dirty="0" err="1">
                <a:solidFill>
                  <a:srgbClr val="000000"/>
                </a:solidFill>
                <a:effectLst/>
                <a:latin typeface="Menlo" panose="020B0609030804020204" pitchFamily="49" charset="0"/>
              </a:rPr>
              <a:t>car_id</a:t>
            </a:r>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Ok(car) =&gt; Ok(car),</a:t>
            </a:r>
          </a:p>
          <a:p>
            <a:r>
              <a:rPr lang="en-GB" sz="1200" b="0" dirty="0">
                <a:solidFill>
                  <a:srgbClr val="000000"/>
                </a:solidFill>
                <a:effectLst/>
                <a:latin typeface="Menlo" panose="020B0609030804020204" pitchFamily="49" charset="0"/>
              </a:rPr>
              <a:t>	Err(e) =&gt; Err(Error::</a:t>
            </a:r>
            <a:r>
              <a:rPr lang="en-GB" sz="1200" b="0" dirty="0" err="1">
                <a:solidFill>
                  <a:srgbClr val="000000"/>
                </a:solidFill>
                <a:effectLst/>
                <a:latin typeface="Menlo" panose="020B0609030804020204" pitchFamily="49" charset="0"/>
              </a:rPr>
              <a:t>CarFetchError</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e.to_string</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2763262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9675D8-40B5-93F4-2E07-CD038823675A}"/>
              </a:ext>
            </a:extLst>
          </p:cNvPr>
          <p:cNvSpPr txBox="1"/>
          <p:nvPr/>
        </p:nvSpPr>
        <p:spPr>
          <a:xfrm>
            <a:off x="4624251" y="5582194"/>
            <a:ext cx="184731" cy="369332"/>
          </a:xfrm>
          <a:prstGeom prst="rect">
            <a:avLst/>
          </a:prstGeom>
          <a:noFill/>
        </p:spPr>
        <p:txBody>
          <a:bodyPr wrap="none" rtlCol="0">
            <a:spAutoFit/>
          </a:bodyPr>
          <a:lstStyle/>
          <a:p>
            <a:endParaRPr lang="en-BE" dirty="0"/>
          </a:p>
        </p:txBody>
      </p:sp>
      <p:sp>
        <p:nvSpPr>
          <p:cNvPr id="65" name="Rectangle 64">
            <a:extLst>
              <a:ext uri="{FF2B5EF4-FFF2-40B4-BE49-F238E27FC236}">
                <a16:creationId xmlns:a16="http://schemas.microsoft.com/office/drawing/2014/main" id="{46DBBAC2-38C1-8367-AEE9-F3857447F175}"/>
              </a:ext>
            </a:extLst>
          </p:cNvPr>
          <p:cNvSpPr/>
          <p:nvPr/>
        </p:nvSpPr>
        <p:spPr>
          <a:xfrm>
            <a:off x="2233830" y="1887437"/>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6" name="Rectangle 65">
            <a:extLst>
              <a:ext uri="{FF2B5EF4-FFF2-40B4-BE49-F238E27FC236}">
                <a16:creationId xmlns:a16="http://schemas.microsoft.com/office/drawing/2014/main" id="{39021F22-2DE5-907F-ECB5-BB92C7858AC5}"/>
              </a:ext>
            </a:extLst>
          </p:cNvPr>
          <p:cNvSpPr/>
          <p:nvPr/>
        </p:nvSpPr>
        <p:spPr>
          <a:xfrm>
            <a:off x="2233830" y="1531179"/>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7" name="Rectangle 66">
            <a:extLst>
              <a:ext uri="{FF2B5EF4-FFF2-40B4-BE49-F238E27FC236}">
                <a16:creationId xmlns:a16="http://schemas.microsoft.com/office/drawing/2014/main" id="{B88287D0-4309-8891-FF34-E40D60413E5C}"/>
              </a:ext>
            </a:extLst>
          </p:cNvPr>
          <p:cNvSpPr/>
          <p:nvPr/>
        </p:nvSpPr>
        <p:spPr>
          <a:xfrm>
            <a:off x="2233830" y="117492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8" name="Rectangle 67">
            <a:extLst>
              <a:ext uri="{FF2B5EF4-FFF2-40B4-BE49-F238E27FC236}">
                <a16:creationId xmlns:a16="http://schemas.microsoft.com/office/drawing/2014/main" id="{A4CBA996-60CA-2671-FE3C-D31F40175F74}"/>
              </a:ext>
            </a:extLst>
          </p:cNvPr>
          <p:cNvSpPr/>
          <p:nvPr/>
        </p:nvSpPr>
        <p:spPr>
          <a:xfrm>
            <a:off x="743931" y="3317359"/>
            <a:ext cx="2809590"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Car</a:t>
            </a:r>
          </a:p>
        </p:txBody>
      </p:sp>
      <p:sp>
        <p:nvSpPr>
          <p:cNvPr id="69" name="Rectangle 68">
            <a:extLst>
              <a:ext uri="{FF2B5EF4-FFF2-40B4-BE49-F238E27FC236}">
                <a16:creationId xmlns:a16="http://schemas.microsoft.com/office/drawing/2014/main" id="{A3322C31-8548-A6FE-2F70-462057B68C5A}"/>
              </a:ext>
            </a:extLst>
          </p:cNvPr>
          <p:cNvSpPr/>
          <p:nvPr/>
        </p:nvSpPr>
        <p:spPr>
          <a:xfrm>
            <a:off x="743929" y="3750807"/>
            <a:ext cx="73515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70" name="Rectangle 69">
            <a:extLst>
              <a:ext uri="{FF2B5EF4-FFF2-40B4-BE49-F238E27FC236}">
                <a16:creationId xmlns:a16="http://schemas.microsoft.com/office/drawing/2014/main" id="{CBE38CAC-ABC3-6D80-995A-A26DD7BF06C5}"/>
              </a:ext>
            </a:extLst>
          </p:cNvPr>
          <p:cNvSpPr/>
          <p:nvPr/>
        </p:nvSpPr>
        <p:spPr>
          <a:xfrm>
            <a:off x="1483816" y="3750807"/>
            <a:ext cx="924723"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71" name="Rectangle 70">
            <a:extLst>
              <a:ext uri="{FF2B5EF4-FFF2-40B4-BE49-F238E27FC236}">
                <a16:creationId xmlns:a16="http://schemas.microsoft.com/office/drawing/2014/main" id="{51EA5E32-AA42-5CBF-768F-1EECEB7C123D}"/>
              </a:ext>
            </a:extLst>
          </p:cNvPr>
          <p:cNvSpPr/>
          <p:nvPr/>
        </p:nvSpPr>
        <p:spPr>
          <a:xfrm>
            <a:off x="2408502" y="3751828"/>
            <a:ext cx="114501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72" name="Rectangle 71">
            <a:extLst>
              <a:ext uri="{FF2B5EF4-FFF2-40B4-BE49-F238E27FC236}">
                <a16:creationId xmlns:a16="http://schemas.microsoft.com/office/drawing/2014/main" id="{453FF5F8-DC75-1DEF-044E-711CD2BE5ADC}"/>
              </a:ext>
            </a:extLst>
          </p:cNvPr>
          <p:cNvSpPr/>
          <p:nvPr/>
        </p:nvSpPr>
        <p:spPr>
          <a:xfrm>
            <a:off x="743892" y="4461280"/>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73" name="Rectangle 72">
            <a:extLst>
              <a:ext uri="{FF2B5EF4-FFF2-40B4-BE49-F238E27FC236}">
                <a16:creationId xmlns:a16="http://schemas.microsoft.com/office/drawing/2014/main" id="{543323C6-FFB7-9D73-1A2B-921A6C3744C1}"/>
              </a:ext>
            </a:extLst>
          </p:cNvPr>
          <p:cNvSpPr/>
          <p:nvPr/>
        </p:nvSpPr>
        <p:spPr>
          <a:xfrm>
            <a:off x="1483816" y="4461280"/>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brand</a:t>
            </a:r>
          </a:p>
        </p:txBody>
      </p:sp>
      <p:sp>
        <p:nvSpPr>
          <p:cNvPr id="74" name="Rectangle 73">
            <a:extLst>
              <a:ext uri="{FF2B5EF4-FFF2-40B4-BE49-F238E27FC236}">
                <a16:creationId xmlns:a16="http://schemas.microsoft.com/office/drawing/2014/main" id="{CF640871-213A-A6B7-9B10-34BBD9AC957D}"/>
              </a:ext>
            </a:extLst>
          </p:cNvPr>
          <p:cNvSpPr/>
          <p:nvPr/>
        </p:nvSpPr>
        <p:spPr>
          <a:xfrm>
            <a:off x="2408539" y="4462301"/>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75" name="Rectangle 74">
            <a:extLst>
              <a:ext uri="{FF2B5EF4-FFF2-40B4-BE49-F238E27FC236}">
                <a16:creationId xmlns:a16="http://schemas.microsoft.com/office/drawing/2014/main" id="{00900953-F29B-ED42-CC8E-0EC98A9503CB}"/>
              </a:ext>
            </a:extLst>
          </p:cNvPr>
          <p:cNvSpPr/>
          <p:nvPr/>
        </p:nvSpPr>
        <p:spPr>
          <a:xfrm>
            <a:off x="743892" y="4817538"/>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76" name="Rectangle 75">
            <a:extLst>
              <a:ext uri="{FF2B5EF4-FFF2-40B4-BE49-F238E27FC236}">
                <a16:creationId xmlns:a16="http://schemas.microsoft.com/office/drawing/2014/main" id="{69608F16-7A6B-90CE-F0C3-CC51FAC4233F}"/>
              </a:ext>
            </a:extLst>
          </p:cNvPr>
          <p:cNvSpPr/>
          <p:nvPr/>
        </p:nvSpPr>
        <p:spPr>
          <a:xfrm>
            <a:off x="1483816" y="4817538"/>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price</a:t>
            </a:r>
          </a:p>
        </p:txBody>
      </p:sp>
      <p:sp>
        <p:nvSpPr>
          <p:cNvPr id="77" name="Rectangle 76">
            <a:extLst>
              <a:ext uri="{FF2B5EF4-FFF2-40B4-BE49-F238E27FC236}">
                <a16:creationId xmlns:a16="http://schemas.microsoft.com/office/drawing/2014/main" id="{8BC9D6E2-7506-19BA-111C-E7818E72A45E}"/>
              </a:ext>
            </a:extLst>
          </p:cNvPr>
          <p:cNvSpPr/>
          <p:nvPr/>
        </p:nvSpPr>
        <p:spPr>
          <a:xfrm>
            <a:off x="2408539" y="4818559"/>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78" name="Rectangle 77">
            <a:extLst>
              <a:ext uri="{FF2B5EF4-FFF2-40B4-BE49-F238E27FC236}">
                <a16:creationId xmlns:a16="http://schemas.microsoft.com/office/drawing/2014/main" id="{E6B8F9DB-86BE-5EDF-EE98-70820ABC20F4}"/>
              </a:ext>
            </a:extLst>
          </p:cNvPr>
          <p:cNvSpPr/>
          <p:nvPr/>
        </p:nvSpPr>
        <p:spPr>
          <a:xfrm>
            <a:off x="743892" y="4107064"/>
            <a:ext cx="73519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79" name="Rectangle 78">
            <a:extLst>
              <a:ext uri="{FF2B5EF4-FFF2-40B4-BE49-F238E27FC236}">
                <a16:creationId xmlns:a16="http://schemas.microsoft.com/office/drawing/2014/main" id="{FA27CAC5-7BE8-04F2-2014-250AE58ECBD5}"/>
              </a:ext>
            </a:extLst>
          </p:cNvPr>
          <p:cNvSpPr/>
          <p:nvPr/>
        </p:nvSpPr>
        <p:spPr>
          <a:xfrm>
            <a:off x="1483816" y="4107064"/>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owned_by</a:t>
            </a:r>
            <a:r>
              <a:rPr lang="en-US" sz="1200" dirty="0">
                <a:solidFill>
                  <a:srgbClr val="0451A5"/>
                </a:solidFill>
                <a:latin typeface="Consolas" panose="020B0609020204030204" pitchFamily="49" charset="0"/>
              </a:rPr>
              <a:t> </a:t>
            </a:r>
          </a:p>
        </p:txBody>
      </p:sp>
      <p:sp>
        <p:nvSpPr>
          <p:cNvPr id="80" name="Rectangle 79">
            <a:extLst>
              <a:ext uri="{FF2B5EF4-FFF2-40B4-BE49-F238E27FC236}">
                <a16:creationId xmlns:a16="http://schemas.microsoft.com/office/drawing/2014/main" id="{613AB1DA-195F-5ED1-6B1A-FBA9DDEF48D8}"/>
              </a:ext>
            </a:extLst>
          </p:cNvPr>
          <p:cNvSpPr/>
          <p:nvPr/>
        </p:nvSpPr>
        <p:spPr>
          <a:xfrm>
            <a:off x="2408539" y="4108085"/>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foreign_key</a:t>
            </a:r>
            <a:r>
              <a:rPr lang="en-US" sz="1200" dirty="0">
                <a:solidFill>
                  <a:srgbClr val="0451A5"/>
                </a:solidFill>
                <a:latin typeface="Consolas" panose="020B0609020204030204" pitchFamily="49" charset="0"/>
              </a:rPr>
              <a:t> </a:t>
            </a:r>
          </a:p>
        </p:txBody>
      </p:sp>
      <p:sp>
        <p:nvSpPr>
          <p:cNvPr id="81" name="Rectangle 80">
            <a:extLst>
              <a:ext uri="{FF2B5EF4-FFF2-40B4-BE49-F238E27FC236}">
                <a16:creationId xmlns:a16="http://schemas.microsoft.com/office/drawing/2014/main" id="{A40E8288-60D2-4474-A71F-DEA0411A2C29}"/>
              </a:ext>
            </a:extLst>
          </p:cNvPr>
          <p:cNvSpPr/>
          <p:nvPr/>
        </p:nvSpPr>
        <p:spPr>
          <a:xfrm>
            <a:off x="609600" y="385214"/>
            <a:ext cx="2943922"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User</a:t>
            </a:r>
          </a:p>
        </p:txBody>
      </p:sp>
      <p:sp>
        <p:nvSpPr>
          <p:cNvPr id="82" name="Rectangle 81">
            <a:extLst>
              <a:ext uri="{FF2B5EF4-FFF2-40B4-BE49-F238E27FC236}">
                <a16:creationId xmlns:a16="http://schemas.microsoft.com/office/drawing/2014/main" id="{0B380B8F-3F99-FD32-C00E-AF261B23B99F}"/>
              </a:ext>
            </a:extLst>
          </p:cNvPr>
          <p:cNvSpPr/>
          <p:nvPr/>
        </p:nvSpPr>
        <p:spPr>
          <a:xfrm>
            <a:off x="609598" y="818662"/>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rgbClr val="A31515"/>
                </a:solidFill>
                <a:latin typeface="Consolas" panose="020B0609020204030204" pitchFamily="49" charset="0"/>
              </a:rPr>
              <a:t> </a:t>
            </a:r>
          </a:p>
        </p:txBody>
      </p:sp>
      <p:sp>
        <p:nvSpPr>
          <p:cNvPr id="83" name="Rectangle 82">
            <a:extLst>
              <a:ext uri="{FF2B5EF4-FFF2-40B4-BE49-F238E27FC236}">
                <a16:creationId xmlns:a16="http://schemas.microsoft.com/office/drawing/2014/main" id="{696D6FDB-02FE-149E-1BE8-9B57DA438A25}"/>
              </a:ext>
            </a:extLst>
          </p:cNvPr>
          <p:cNvSpPr/>
          <p:nvPr/>
        </p:nvSpPr>
        <p:spPr>
          <a:xfrm>
            <a:off x="1428362" y="818662"/>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84" name="Rectangle 83">
            <a:extLst>
              <a:ext uri="{FF2B5EF4-FFF2-40B4-BE49-F238E27FC236}">
                <a16:creationId xmlns:a16="http://schemas.microsoft.com/office/drawing/2014/main" id="{62F9E69F-A5BD-40D7-D718-C4A4E0614DC8}"/>
              </a:ext>
            </a:extLst>
          </p:cNvPr>
          <p:cNvSpPr/>
          <p:nvPr/>
        </p:nvSpPr>
        <p:spPr>
          <a:xfrm>
            <a:off x="2233830" y="818662"/>
            <a:ext cx="1319692" cy="3562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85" name="Rectangle 84">
            <a:extLst>
              <a:ext uri="{FF2B5EF4-FFF2-40B4-BE49-F238E27FC236}">
                <a16:creationId xmlns:a16="http://schemas.microsoft.com/office/drawing/2014/main" id="{15EED98C-289F-4289-D3F0-C4F2AA728ED9}"/>
              </a:ext>
            </a:extLst>
          </p:cNvPr>
          <p:cNvSpPr/>
          <p:nvPr/>
        </p:nvSpPr>
        <p:spPr>
          <a:xfrm>
            <a:off x="609598" y="117492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86" name="Rectangle 85">
            <a:extLst>
              <a:ext uri="{FF2B5EF4-FFF2-40B4-BE49-F238E27FC236}">
                <a16:creationId xmlns:a16="http://schemas.microsoft.com/office/drawing/2014/main" id="{97905A46-FA3E-65A5-33E1-84F94AEA9BED}"/>
              </a:ext>
            </a:extLst>
          </p:cNvPr>
          <p:cNvSpPr/>
          <p:nvPr/>
        </p:nvSpPr>
        <p:spPr>
          <a:xfrm>
            <a:off x="1428362" y="117492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name</a:t>
            </a:r>
          </a:p>
        </p:txBody>
      </p:sp>
      <p:sp>
        <p:nvSpPr>
          <p:cNvPr id="87" name="Rectangle 86">
            <a:extLst>
              <a:ext uri="{FF2B5EF4-FFF2-40B4-BE49-F238E27FC236}">
                <a16:creationId xmlns:a16="http://schemas.microsoft.com/office/drawing/2014/main" id="{59535D8E-70F4-B95A-8021-6E40A133845C}"/>
              </a:ext>
            </a:extLst>
          </p:cNvPr>
          <p:cNvSpPr/>
          <p:nvPr/>
        </p:nvSpPr>
        <p:spPr>
          <a:xfrm>
            <a:off x="609598" y="1531179"/>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88" name="Rectangle 87">
            <a:extLst>
              <a:ext uri="{FF2B5EF4-FFF2-40B4-BE49-F238E27FC236}">
                <a16:creationId xmlns:a16="http://schemas.microsoft.com/office/drawing/2014/main" id="{78D29AC2-F2E1-A63A-CC36-0EDD2E5597BD}"/>
              </a:ext>
            </a:extLst>
          </p:cNvPr>
          <p:cNvSpPr/>
          <p:nvPr/>
        </p:nvSpPr>
        <p:spPr>
          <a:xfrm>
            <a:off x="1428362" y="1531179"/>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surname</a:t>
            </a:r>
          </a:p>
        </p:txBody>
      </p:sp>
      <p:sp>
        <p:nvSpPr>
          <p:cNvPr id="89" name="Rectangle 88">
            <a:extLst>
              <a:ext uri="{FF2B5EF4-FFF2-40B4-BE49-F238E27FC236}">
                <a16:creationId xmlns:a16="http://schemas.microsoft.com/office/drawing/2014/main" id="{043C1EC1-6E1D-EECF-E8EE-492E538A7DD5}"/>
              </a:ext>
            </a:extLst>
          </p:cNvPr>
          <p:cNvSpPr/>
          <p:nvPr/>
        </p:nvSpPr>
        <p:spPr>
          <a:xfrm>
            <a:off x="609598" y="1887437"/>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90" name="Rectangle 89">
            <a:extLst>
              <a:ext uri="{FF2B5EF4-FFF2-40B4-BE49-F238E27FC236}">
                <a16:creationId xmlns:a16="http://schemas.microsoft.com/office/drawing/2014/main" id="{EEC8788A-13F2-BFEE-7CD8-1D2221EE700A}"/>
              </a:ext>
            </a:extLst>
          </p:cNvPr>
          <p:cNvSpPr/>
          <p:nvPr/>
        </p:nvSpPr>
        <p:spPr>
          <a:xfrm>
            <a:off x="1428362" y="1887437"/>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age</a:t>
            </a:r>
          </a:p>
        </p:txBody>
      </p:sp>
      <p:sp>
        <p:nvSpPr>
          <p:cNvPr id="91" name="Rectangle 90">
            <a:extLst>
              <a:ext uri="{FF2B5EF4-FFF2-40B4-BE49-F238E27FC236}">
                <a16:creationId xmlns:a16="http://schemas.microsoft.com/office/drawing/2014/main" id="{85304D62-C8CD-1C02-212A-265579435028}"/>
              </a:ext>
            </a:extLst>
          </p:cNvPr>
          <p:cNvSpPr/>
          <p:nvPr/>
        </p:nvSpPr>
        <p:spPr>
          <a:xfrm>
            <a:off x="609597" y="224429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92" name="Rectangle 91">
            <a:extLst>
              <a:ext uri="{FF2B5EF4-FFF2-40B4-BE49-F238E27FC236}">
                <a16:creationId xmlns:a16="http://schemas.microsoft.com/office/drawing/2014/main" id="{9111F2A9-088D-F7E3-7DEC-DCF7B78C88FD}"/>
              </a:ext>
            </a:extLst>
          </p:cNvPr>
          <p:cNvSpPr/>
          <p:nvPr/>
        </p:nvSpPr>
        <p:spPr>
          <a:xfrm>
            <a:off x="1428361" y="224429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email</a:t>
            </a:r>
          </a:p>
        </p:txBody>
      </p:sp>
      <p:sp>
        <p:nvSpPr>
          <p:cNvPr id="93" name="Rectangle 92">
            <a:extLst>
              <a:ext uri="{FF2B5EF4-FFF2-40B4-BE49-F238E27FC236}">
                <a16:creationId xmlns:a16="http://schemas.microsoft.com/office/drawing/2014/main" id="{039121BA-3AC3-2525-A139-AC9E1AFE7C46}"/>
              </a:ext>
            </a:extLst>
          </p:cNvPr>
          <p:cNvSpPr/>
          <p:nvPr/>
        </p:nvSpPr>
        <p:spPr>
          <a:xfrm>
            <a:off x="2233829" y="224429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unique_key</a:t>
            </a:r>
            <a:endParaRPr lang="en-US" sz="1200" dirty="0">
              <a:solidFill>
                <a:srgbClr val="0451A5"/>
              </a:solidFill>
              <a:latin typeface="Consolas" panose="020B0609020204030204" pitchFamily="49" charset="0"/>
            </a:endParaRPr>
          </a:p>
        </p:txBody>
      </p:sp>
      <p:sp>
        <p:nvSpPr>
          <p:cNvPr id="94" name="TextBox 93">
            <a:extLst>
              <a:ext uri="{FF2B5EF4-FFF2-40B4-BE49-F238E27FC236}">
                <a16:creationId xmlns:a16="http://schemas.microsoft.com/office/drawing/2014/main" id="{E1DADF5A-5115-1F3D-6D68-4D80B9A59162}"/>
              </a:ext>
            </a:extLst>
          </p:cNvPr>
          <p:cNvSpPr txBox="1"/>
          <p:nvPr/>
        </p:nvSpPr>
        <p:spPr>
          <a:xfrm>
            <a:off x="2205013" y="2815243"/>
            <a:ext cx="1034257" cy="276999"/>
          </a:xfrm>
          <a:prstGeom prst="rect">
            <a:avLst/>
          </a:prstGeom>
          <a:noFill/>
        </p:spPr>
        <p:txBody>
          <a:bodyPr wrap="none" rtlCol="0">
            <a:spAutoFit/>
          </a:bodyPr>
          <a:lstStyle/>
          <a:p>
            <a:r>
              <a:rPr lang="en-US" sz="1200" dirty="0">
                <a:latin typeface="Consolas" panose="020B0609020204030204" pitchFamily="49" charset="0"/>
              </a:rPr>
              <a:t>Owns a car</a:t>
            </a:r>
          </a:p>
        </p:txBody>
      </p:sp>
      <p:cxnSp>
        <p:nvCxnSpPr>
          <p:cNvPr id="95" name="Straight Connector 94">
            <a:extLst>
              <a:ext uri="{FF2B5EF4-FFF2-40B4-BE49-F238E27FC236}">
                <a16:creationId xmlns:a16="http://schemas.microsoft.com/office/drawing/2014/main" id="{C2DD66E1-412F-8154-9AB6-590C73195515}"/>
              </a:ext>
            </a:extLst>
          </p:cNvPr>
          <p:cNvCxnSpPr>
            <a:cxnSpLocks/>
            <a:endCxn id="68" idx="0"/>
          </p:cNvCxnSpPr>
          <p:nvPr/>
        </p:nvCxnSpPr>
        <p:spPr>
          <a:xfrm>
            <a:off x="2148726" y="2600550"/>
            <a:ext cx="0" cy="7168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AF6EF95-2A2D-F9EC-D2C0-9170E3217A5D}"/>
              </a:ext>
            </a:extLst>
          </p:cNvPr>
          <p:cNvSpPr txBox="1"/>
          <p:nvPr/>
        </p:nvSpPr>
        <p:spPr>
          <a:xfrm>
            <a:off x="4958316" y="1174921"/>
            <a:ext cx="6096000" cy="2308324"/>
          </a:xfrm>
          <a:prstGeom prst="rect">
            <a:avLst/>
          </a:prstGeom>
          <a:noFill/>
          <a:ln>
            <a:solidFill>
              <a:schemeClr val="tx1"/>
            </a:solidFill>
          </a:ln>
        </p:spPr>
        <p:txBody>
          <a:bodyPr wrap="square">
            <a:spAutoFit/>
          </a:bodyPr>
          <a:lstStyle/>
          <a:p>
            <a:r>
              <a:rPr lang="en-GB" sz="1200" b="0" dirty="0" err="1">
                <a:solidFill>
                  <a:srgbClr val="800000"/>
                </a:solidFill>
                <a:effectLst/>
                <a:latin typeface="Menlo" panose="020B0609030804020204" pitchFamily="49" charset="0"/>
              </a:rPr>
              <a:t>MyService-db</a:t>
            </a:r>
            <a:r>
              <a:rPr lang="en-GB" sz="1200" b="0" dirty="0">
                <a:solidFill>
                  <a:srgbClr val="000000"/>
                </a:solidFill>
                <a:effectLst/>
                <a:latin typeface="Menlo" panose="020B0609030804020204" pitchFamily="49" charset="0"/>
              </a:rPr>
              <a:t>:</a:t>
            </a:r>
          </a:p>
          <a:p>
            <a:r>
              <a:rPr lang="en-GB" sz="1200" dirty="0">
                <a:solidFill>
                  <a:srgbClr val="800000"/>
                </a:solidFill>
                <a:latin typeface="Menlo" panose="020B0609030804020204" pitchFamily="49" charset="0"/>
              </a:rPr>
              <a:t>    </a:t>
            </a:r>
            <a:r>
              <a:rPr lang="en-GB" sz="1200" b="0" dirty="0">
                <a:solidFill>
                  <a:srgbClr val="800000"/>
                </a:solidFill>
                <a:effectLst/>
                <a:latin typeface="Menlo" panose="020B0609030804020204" pitchFamily="49" charset="0"/>
              </a:rPr>
              <a:t>image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postgres:13-alpine</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a:t>
            </a:r>
            <a:r>
              <a:rPr lang="en-GB" sz="1200" b="0" dirty="0" err="1">
                <a:solidFill>
                  <a:srgbClr val="800000"/>
                </a:solidFill>
                <a:effectLst/>
                <a:latin typeface="Menlo" panose="020B0609030804020204" pitchFamily="49" charset="0"/>
              </a:rPr>
              <a:t>container_name</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MyService-db</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restart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always</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POSTGRES_USER</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POSTGRES_PASSWORD</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ports</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5432:5432</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volumes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MyService</a:t>
            </a:r>
            <a:r>
              <a:rPr lang="en-GB" sz="1200" b="0" dirty="0">
                <a:solidFill>
                  <a:srgbClr val="A31515"/>
                </a:solidFill>
                <a:effectLst/>
                <a:latin typeface="Menlo" panose="020B0609030804020204" pitchFamily="49" charset="0"/>
              </a:rPr>
              <a:t>-data:/var/lib/</a:t>
            </a:r>
            <a:r>
              <a:rPr lang="en-GB" sz="1200" b="0" dirty="0" err="1">
                <a:solidFill>
                  <a:srgbClr val="A31515"/>
                </a:solidFill>
                <a:effectLst/>
                <a:latin typeface="Menlo" panose="020B0609030804020204" pitchFamily="49" charset="0"/>
              </a:rPr>
              <a:t>postgresql</a:t>
            </a:r>
            <a:r>
              <a:rPr lang="en-GB" sz="1200" b="0" dirty="0">
                <a:solidFill>
                  <a:srgbClr val="A31515"/>
                </a:solidFill>
                <a:effectLst/>
                <a:latin typeface="Menlo" panose="020B0609030804020204" pitchFamily="49" charset="0"/>
              </a:rPr>
              <a:t>/data"</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 </a:t>
            </a:r>
            <a:r>
              <a:rPr lang="en-GB" sz="1200" b="0" dirty="0">
                <a:solidFill>
                  <a:srgbClr val="A31515"/>
                </a:solidFill>
                <a:effectLst/>
                <a:latin typeface="Menlo" panose="020B0609030804020204" pitchFamily="49" charset="0"/>
              </a:rPr>
              <a:t>"./docker/</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/01.sql:/docker-</a:t>
            </a:r>
            <a:r>
              <a:rPr lang="en-GB" sz="1200" b="0" dirty="0" err="1">
                <a:solidFill>
                  <a:srgbClr val="A31515"/>
                </a:solidFill>
                <a:effectLst/>
                <a:latin typeface="Menlo" panose="020B0609030804020204" pitchFamily="49" charset="0"/>
              </a:rPr>
              <a:t>entrypoint</a:t>
            </a:r>
            <a:r>
              <a:rPr lang="en-GB" sz="1200" b="0" dirty="0">
                <a:solidFill>
                  <a:srgbClr val="A31515"/>
                </a:solidFill>
                <a:effectLst/>
                <a:latin typeface="Menlo" panose="020B0609030804020204" pitchFamily="49" charset="0"/>
              </a:rPr>
              <a:t>-          	  </a:t>
            </a:r>
            <a:r>
              <a:rPr lang="en-GB" sz="1200" b="0" dirty="0" err="1">
                <a:solidFill>
                  <a:srgbClr val="A31515"/>
                </a:solidFill>
                <a:effectLst/>
                <a:latin typeface="Menlo" panose="020B0609030804020204" pitchFamily="49" charset="0"/>
              </a:rPr>
              <a:t>initdb.d</a:t>
            </a:r>
            <a:r>
              <a:rPr lang="en-GB" sz="1200" b="0" dirty="0">
                <a:solidFill>
                  <a:srgbClr val="A31515"/>
                </a:solidFill>
                <a:effectLst/>
                <a:latin typeface="Menlo" panose="020B0609030804020204" pitchFamily="49" charset="0"/>
              </a:rPr>
              <a:t>/01_db.sql"</a:t>
            </a:r>
            <a:endParaRPr lang="en-GB" sz="1200" b="0" dirty="0">
              <a:solidFill>
                <a:srgbClr val="000000"/>
              </a:solidFill>
              <a:effectLst/>
              <a:latin typeface="Menlo" panose="020B0609030804020204" pitchFamily="49" charset="0"/>
            </a:endParaRPr>
          </a:p>
        </p:txBody>
      </p:sp>
      <p:sp>
        <p:nvSpPr>
          <p:cNvPr id="105" name="TextBox 104">
            <a:extLst>
              <a:ext uri="{FF2B5EF4-FFF2-40B4-BE49-F238E27FC236}">
                <a16:creationId xmlns:a16="http://schemas.microsoft.com/office/drawing/2014/main" id="{CE5BDEF8-BB7C-7273-CF1D-767535964C76}"/>
              </a:ext>
            </a:extLst>
          </p:cNvPr>
          <p:cNvSpPr txBox="1"/>
          <p:nvPr/>
        </p:nvSpPr>
        <p:spPr>
          <a:xfrm>
            <a:off x="7617905" y="2777741"/>
            <a:ext cx="3875315" cy="1015663"/>
          </a:xfrm>
          <a:prstGeom prst="rect">
            <a:avLst/>
          </a:prstGeom>
          <a:solidFill>
            <a:schemeClr val="bg1"/>
          </a:solidFill>
          <a:ln>
            <a:solidFill>
              <a:schemeClr val="tx1"/>
            </a:solidFill>
          </a:ln>
        </p:spPr>
        <p:txBody>
          <a:bodyPr wrap="square">
            <a:spAutoFit/>
          </a:bodyPr>
          <a:lstStyle/>
          <a:p>
            <a:endParaRPr lang="en-GB" sz="1200" b="0" dirty="0">
              <a:solidFill>
                <a:srgbClr val="0000FF"/>
              </a:solidFill>
              <a:effectLst/>
              <a:latin typeface="Menlo" panose="020B0609030804020204" pitchFamily="49" charset="0"/>
            </a:endParaRPr>
          </a:p>
          <a:p>
            <a:r>
              <a:rPr lang="en-GB" sz="1200" b="0" dirty="0">
                <a:solidFill>
                  <a:srgbClr val="0000FF"/>
                </a:solidFill>
                <a:effectLst/>
                <a:latin typeface="Menlo" panose="020B0609030804020204" pitchFamily="49" charset="0"/>
              </a:rPr>
              <a:t>DROP</a:t>
            </a:r>
            <a:r>
              <a:rPr lang="en-GB" sz="1200" b="0" dirty="0">
                <a:solidFill>
                  <a:srgbClr val="000000"/>
                </a:solidFill>
                <a:effectLst/>
                <a:latin typeface="Menlo" panose="020B0609030804020204" pitchFamily="49" charset="0"/>
              </a:rPr>
              <a:t> DATABASE IF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my_service_db</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br>
              <a:rPr lang="en-GB" sz="1200" b="0" dirty="0">
                <a:solidFill>
                  <a:srgbClr val="000000"/>
                </a:solidFill>
                <a:effectLst/>
                <a:latin typeface="Menlo" panose="020B0609030804020204" pitchFamily="49" charset="0"/>
              </a:rPr>
            </a:br>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DATABASE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my_service_db</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endParaRPr lang="en-GB" sz="1200" b="0" dirty="0">
              <a:solidFill>
                <a:srgbClr val="000000"/>
              </a:solidFill>
              <a:effectLst/>
              <a:latin typeface="Menlo" panose="020B0609030804020204" pitchFamily="49" charset="0"/>
            </a:endParaRPr>
          </a:p>
        </p:txBody>
      </p:sp>
      <p:sp>
        <p:nvSpPr>
          <p:cNvPr id="106" name="TextBox 105">
            <a:extLst>
              <a:ext uri="{FF2B5EF4-FFF2-40B4-BE49-F238E27FC236}">
                <a16:creationId xmlns:a16="http://schemas.microsoft.com/office/drawing/2014/main" id="{2C318D69-A3C1-1130-FF75-2097CD0909A9}"/>
              </a:ext>
            </a:extLst>
          </p:cNvPr>
          <p:cNvSpPr txBox="1"/>
          <p:nvPr/>
        </p:nvSpPr>
        <p:spPr>
          <a:xfrm>
            <a:off x="4440680" y="3432543"/>
            <a:ext cx="3785089" cy="1384995"/>
          </a:xfrm>
          <a:prstGeom prst="rect">
            <a:avLst/>
          </a:prstGeom>
          <a:solidFill>
            <a:schemeClr val="bg1"/>
          </a:solidFill>
          <a:ln>
            <a:solidFill>
              <a:schemeClr val="tx1"/>
            </a:solidFill>
          </a:ln>
        </p:spPr>
        <p:txBody>
          <a:bodyPr wrap="square">
            <a:spAutoFit/>
          </a:bodyPr>
          <a:lstStyle/>
          <a:p>
            <a:r>
              <a:rPr lang="en-GB" sz="1200" b="0">
                <a:solidFill>
                  <a:srgbClr val="0000FF"/>
                </a:solidFill>
                <a:effectLst/>
                <a:latin typeface="Menlo" panose="020B0609030804020204" pitchFamily="49" charset="0"/>
              </a:rPr>
              <a:t>CREATE</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TABLE</a:t>
            </a:r>
            <a:r>
              <a:rPr lang="en-GB" sz="1200" b="0">
                <a:solidFill>
                  <a:srgbClr val="000000"/>
                </a:solidFill>
                <a:effectLst/>
                <a:latin typeface="Menlo" panose="020B0609030804020204" pitchFamily="49" charset="0"/>
              </a:rPr>
              <a:t> IF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EXISTS</a:t>
            </a:r>
            <a:r>
              <a:rPr lang="en-GB" sz="1200" b="0">
                <a:solidFill>
                  <a:srgbClr val="000000"/>
                </a:solidFill>
                <a:effectLst/>
                <a:latin typeface="Menlo" panose="020B0609030804020204" pitchFamily="49" charset="0"/>
              </a:rPr>
              <a:t> users (</a:t>
            </a:r>
          </a:p>
          <a:p>
            <a:r>
              <a:rPr lang="en-GB" sz="1200" b="0">
                <a:solidFill>
                  <a:srgbClr val="000000"/>
                </a:solidFill>
                <a:effectLst/>
                <a:latin typeface="Menlo" panose="020B0609030804020204" pitchFamily="49" charset="0"/>
              </a:rPr>
              <a:t>age </a:t>
            </a:r>
            <a:r>
              <a:rPr lang="en-GB" sz="1200" b="0">
                <a:solidFill>
                  <a:srgbClr val="0000FF"/>
                </a:solidFill>
                <a:effectLst/>
                <a:latin typeface="Menlo" panose="020B0609030804020204" pitchFamily="49" charset="0"/>
              </a:rPr>
              <a:t>INT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00"/>
                </a:solidFill>
                <a:effectLst/>
                <a:latin typeface="Menlo" panose="020B0609030804020204" pitchFamily="49" charset="0"/>
              </a:rPr>
              <a:t>email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FF"/>
                </a:solidFill>
                <a:effectLst/>
                <a:latin typeface="Menlo" panose="020B0609030804020204" pitchFamily="49" charset="0"/>
              </a:rPr>
              <a:t>id</a:t>
            </a:r>
            <a:r>
              <a:rPr lang="en-GB" sz="1200" b="0">
                <a:solidFill>
                  <a:srgbClr val="000000"/>
                </a:solidFill>
                <a:effectLst/>
                <a:latin typeface="Menlo" panose="020B0609030804020204" pitchFamily="49" charset="0"/>
              </a:rPr>
              <a:t> UUID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FF"/>
                </a:solidFill>
                <a:effectLst/>
                <a:latin typeface="Menlo" panose="020B0609030804020204" pitchFamily="49" charset="0"/>
              </a:rPr>
              <a:t>name</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00"/>
                </a:solidFill>
                <a:effectLst/>
                <a:latin typeface="Menlo" panose="020B0609030804020204" pitchFamily="49" charset="0"/>
              </a:rPr>
              <a:t>surname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endParaRPr lang="en-GB" sz="1200" b="0">
              <a:solidFill>
                <a:srgbClr val="000000"/>
              </a:solidFill>
              <a:effectLst/>
              <a:latin typeface="Menlo" panose="020B0609030804020204" pitchFamily="49" charset="0"/>
            </a:endParaRPr>
          </a:p>
          <a:p>
            <a:r>
              <a:rPr lang="en-GB" sz="1200" b="0">
                <a:solidFill>
                  <a:srgbClr val="000000"/>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p:txBody>
      </p:sp>
      <p:sp>
        <p:nvSpPr>
          <p:cNvPr id="107" name="TextBox 106">
            <a:extLst>
              <a:ext uri="{FF2B5EF4-FFF2-40B4-BE49-F238E27FC236}">
                <a16:creationId xmlns:a16="http://schemas.microsoft.com/office/drawing/2014/main" id="{6159B5E1-21B3-FC66-035C-28BE6249D903}"/>
              </a:ext>
            </a:extLst>
          </p:cNvPr>
          <p:cNvSpPr txBox="1"/>
          <p:nvPr/>
        </p:nvSpPr>
        <p:spPr>
          <a:xfrm>
            <a:off x="7663019" y="4381865"/>
            <a:ext cx="3785089" cy="1015663"/>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TABLE</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cars (</a:t>
            </a:r>
          </a:p>
          <a:p>
            <a:r>
              <a:rPr lang="en-GB" sz="1200" b="0" dirty="0">
                <a:solidFill>
                  <a:srgbClr val="000000"/>
                </a:solidFill>
                <a:effectLst/>
                <a:latin typeface="Menlo" panose="020B0609030804020204" pitchFamily="49" charset="0"/>
              </a:rPr>
              <a:t>brand </a:t>
            </a:r>
            <a:r>
              <a:rPr lang="en-GB" sz="1200" b="0" dirty="0">
                <a:solidFill>
                  <a:srgbClr val="0000FF"/>
                </a:solidFill>
                <a:effectLst/>
                <a:latin typeface="Menlo" panose="020B0609030804020204" pitchFamily="49" charset="0"/>
              </a:rPr>
              <a:t>VARCHAR</a:t>
            </a:r>
            <a:r>
              <a:rPr lang="en-GB" sz="1200" b="0" dirty="0">
                <a:solidFill>
                  <a:srgbClr val="000000"/>
                </a:solidFill>
                <a:effectLst/>
                <a:latin typeface="Menlo" panose="020B0609030804020204" pitchFamily="49" charset="0"/>
              </a:rPr>
              <a:t>(</a:t>
            </a:r>
            <a:r>
              <a:rPr lang="en-GB" sz="1200" b="0" dirty="0">
                <a:solidFill>
                  <a:srgbClr val="098658"/>
                </a:solidFill>
                <a:effectLst/>
                <a:latin typeface="Menlo" panose="020B0609030804020204" pitchFamily="49" charset="0"/>
              </a:rPr>
              <a:t>255</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id</a:t>
            </a:r>
            <a:r>
              <a:rPr lang="en-GB" sz="1200" b="0" dirty="0">
                <a:solidFill>
                  <a:srgbClr val="000000"/>
                </a:solidFill>
                <a:effectLst/>
                <a:latin typeface="Menlo" panose="020B0609030804020204" pitchFamily="49" charset="0"/>
              </a:rPr>
              <a:t> UUID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r>
              <a:rPr lang="en-GB" sz="1200" b="0" dirty="0">
                <a:solidFill>
                  <a:srgbClr val="000000"/>
                </a:solidFill>
                <a:effectLst/>
                <a:latin typeface="Menlo" panose="020B0609030804020204" pitchFamily="49" charset="0"/>
              </a:rPr>
              <a:t>, </a:t>
            </a:r>
          </a:p>
          <a:p>
            <a:r>
              <a:rPr lang="en-GB" sz="1200" b="0" dirty="0" err="1">
                <a:solidFill>
                  <a:srgbClr val="000000"/>
                </a:solidFill>
                <a:effectLst/>
                <a:latin typeface="Menlo" panose="020B0609030804020204" pitchFamily="49" charset="0"/>
              </a:rPr>
              <a:t>owned_by</a:t>
            </a:r>
            <a:r>
              <a:rPr lang="en-GB" sz="1200" b="0" dirty="0">
                <a:solidFill>
                  <a:srgbClr val="000000"/>
                </a:solidFill>
                <a:effectLst/>
                <a:latin typeface="Menlo" panose="020B0609030804020204" pitchFamily="49" charset="0"/>
              </a:rPr>
              <a:t> UUID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a:t>
            </a:r>
          </a:p>
        </p:txBody>
      </p:sp>
      <p:sp>
        <p:nvSpPr>
          <p:cNvPr id="109" name="TextBox 108">
            <a:extLst>
              <a:ext uri="{FF2B5EF4-FFF2-40B4-BE49-F238E27FC236}">
                <a16:creationId xmlns:a16="http://schemas.microsoft.com/office/drawing/2014/main" id="{92D7FB4F-6AF1-F2CA-F844-B0F0E26C07F6}"/>
              </a:ext>
            </a:extLst>
          </p:cNvPr>
          <p:cNvSpPr txBox="1"/>
          <p:nvPr/>
        </p:nvSpPr>
        <p:spPr>
          <a:xfrm>
            <a:off x="3727860" y="4817538"/>
            <a:ext cx="6096000" cy="1384995"/>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users_name_index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t>
            </a:r>
            <a:r>
              <a:rPr lang="en-GB" sz="1200" b="0" dirty="0">
                <a:solidFill>
                  <a:srgbClr val="0000FF"/>
                </a:solidFill>
                <a:effectLst/>
                <a:latin typeface="Menlo" panose="020B0609030804020204" pitchFamily="49" charset="0"/>
              </a:rPr>
              <a:t>name</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users_age_index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(age);</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users_surname_index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t>
            </a:r>
            <a:r>
              <a:rPr lang="en-GB" sz="1200" b="0" dirty="0" err="1">
                <a:solidFill>
                  <a:srgbClr val="0000FF"/>
                </a:solidFill>
                <a:effectLst/>
                <a:latin typeface="Menlo" panose="020B0609030804020204" pitchFamily="49" charset="0"/>
              </a:rPr>
              <a:t>name</a:t>
            </a:r>
            <a:r>
              <a:rPr lang="en-GB" sz="1200" b="0" dirty="0" err="1">
                <a:solidFill>
                  <a:srgbClr val="000000"/>
                </a:solidFill>
                <a:effectLst/>
                <a:latin typeface="Menlo" panose="020B0609030804020204" pitchFamily="49" charset="0"/>
              </a:rPr>
              <a:t>,surname</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users_email_index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(email);</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UNIQUE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unique_email_index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(email);</a:t>
            </a:r>
          </a:p>
        </p:txBody>
      </p:sp>
      <p:sp>
        <p:nvSpPr>
          <p:cNvPr id="113" name="TextBox 112">
            <a:extLst>
              <a:ext uri="{FF2B5EF4-FFF2-40B4-BE49-F238E27FC236}">
                <a16:creationId xmlns:a16="http://schemas.microsoft.com/office/drawing/2014/main" id="{3287F186-1E68-0DDA-E238-534F694BB5CF}"/>
              </a:ext>
            </a:extLst>
          </p:cNvPr>
          <p:cNvSpPr txBox="1"/>
          <p:nvPr/>
        </p:nvSpPr>
        <p:spPr>
          <a:xfrm>
            <a:off x="5146430" y="2852553"/>
            <a:ext cx="2471475" cy="1015663"/>
          </a:xfrm>
          <a:prstGeom prst="rect">
            <a:avLst/>
          </a:prstGeom>
          <a:solidFill>
            <a:schemeClr val="bg1"/>
          </a:solidFill>
          <a:ln>
            <a:solidFill>
              <a:schemeClr val="tx1"/>
            </a:solidFill>
          </a:ln>
        </p:spPr>
        <p:txBody>
          <a:bodyPr wrap="square">
            <a:spAutoFit/>
          </a:bodyPr>
          <a:lstStyle/>
          <a:p>
            <a:r>
              <a:rPr lang="en-GB" sz="1200" b="0">
                <a:solidFill>
                  <a:srgbClr val="0000FF"/>
                </a:solidFill>
                <a:effectLst/>
                <a:latin typeface="Menlo" panose="020B0609030804020204" pitchFamily="49" charset="0"/>
              </a:rPr>
              <a:t>pub</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struct</a:t>
            </a:r>
            <a:r>
              <a:rPr lang="en-GB" sz="1200" b="0">
                <a:solidFill>
                  <a:srgbClr val="000000"/>
                </a:solidFill>
                <a:effectLst/>
                <a:latin typeface="Menlo" panose="020B0609030804020204" pitchFamily="49" charset="0"/>
              </a:rPr>
              <a:t> Car {</a:t>
            </a:r>
          </a:p>
          <a:p>
            <a:r>
              <a:rPr lang="en-GB" sz="1200" b="0">
                <a:solidFill>
                  <a:srgbClr val="0000FF"/>
                </a:solidFill>
                <a:effectLst/>
                <a:latin typeface="Menlo" panose="020B0609030804020204" pitchFamily="49" charset="0"/>
              </a:rPr>
              <a:t>    pub</a:t>
            </a:r>
            <a:r>
              <a:rPr lang="en-GB" sz="1200" b="0">
                <a:solidFill>
                  <a:srgbClr val="000000"/>
                </a:solidFill>
                <a:effectLst/>
                <a:latin typeface="Menlo" panose="020B0609030804020204" pitchFamily="49" charset="0"/>
              </a:rPr>
              <a:t> brand: String,</a:t>
            </a:r>
          </a:p>
          <a:p>
            <a:r>
              <a:rPr lang="en-GB" sz="1200" b="0">
                <a:solidFill>
                  <a:srgbClr val="0000FF"/>
                </a:solidFill>
                <a:effectLst/>
                <a:latin typeface="Menlo" panose="020B0609030804020204" pitchFamily="49" charset="0"/>
              </a:rPr>
              <a:t>    pub</a:t>
            </a:r>
            <a:r>
              <a:rPr lang="en-GB" sz="1200" b="0">
                <a:solidFill>
                  <a:srgbClr val="000000"/>
                </a:solidFill>
                <a:effectLst/>
                <a:latin typeface="Menlo" panose="020B0609030804020204" pitchFamily="49" charset="0"/>
              </a:rPr>
              <a:t> id: Uuid,</a:t>
            </a:r>
          </a:p>
          <a:p>
            <a:r>
              <a:rPr lang="en-GB" sz="1200" b="0">
                <a:solidFill>
                  <a:srgbClr val="0000FF"/>
                </a:solidFill>
                <a:effectLst/>
                <a:latin typeface="Menlo" panose="020B0609030804020204" pitchFamily="49" charset="0"/>
              </a:rPr>
              <a:t>    pub</a:t>
            </a:r>
            <a:r>
              <a:rPr lang="en-GB" sz="1200" b="0">
                <a:solidFill>
                  <a:srgbClr val="000000"/>
                </a:solidFill>
                <a:effectLst/>
                <a:latin typeface="Menlo" panose="020B0609030804020204" pitchFamily="49" charset="0"/>
              </a:rPr>
              <a:t> owned_by: Uuid,</a:t>
            </a:r>
          </a:p>
          <a:p>
            <a:r>
              <a:rPr lang="en-GB" sz="1200" b="0">
                <a:solidFill>
                  <a:srgbClr val="000000"/>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p:txBody>
      </p:sp>
      <p:sp>
        <p:nvSpPr>
          <p:cNvPr id="115" name="TextBox 114">
            <a:extLst>
              <a:ext uri="{FF2B5EF4-FFF2-40B4-BE49-F238E27FC236}">
                <a16:creationId xmlns:a16="http://schemas.microsoft.com/office/drawing/2014/main" id="{4600BB3E-6DB7-3807-3B70-C096F76600C4}"/>
              </a:ext>
            </a:extLst>
          </p:cNvPr>
          <p:cNvSpPr txBox="1"/>
          <p:nvPr/>
        </p:nvSpPr>
        <p:spPr>
          <a:xfrm>
            <a:off x="7540387" y="1663612"/>
            <a:ext cx="2446600" cy="1384995"/>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struct</a:t>
            </a:r>
            <a:r>
              <a:rPr lang="en-GB" sz="1200" b="0" dirty="0">
                <a:solidFill>
                  <a:srgbClr val="000000"/>
                </a:solidFill>
                <a:effectLst/>
                <a:latin typeface="Menlo" panose="020B0609030804020204" pitchFamily="49" charset="0"/>
              </a:rPr>
              <a:t> User {</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age: i32,</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email: String,</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id: </a:t>
            </a:r>
            <a:r>
              <a:rPr lang="en-GB" sz="1200" b="0" dirty="0" err="1">
                <a:solidFill>
                  <a:srgbClr val="000000"/>
                </a:solidFill>
                <a:effectLst/>
                <a:latin typeface="Menlo" panose="020B0609030804020204" pitchFamily="49" charset="0"/>
              </a:rPr>
              <a:t>Uuid</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name: String,</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surname: String,</a:t>
            </a:r>
          </a:p>
          <a:p>
            <a:r>
              <a:rPr lang="en-GB" sz="1200" b="0" dirty="0">
                <a:solidFill>
                  <a:srgbClr val="000000"/>
                </a:solidFill>
                <a:effectLst/>
                <a:latin typeface="Menlo" panose="020B0609030804020204" pitchFamily="49" charset="0"/>
              </a:rPr>
              <a:t>}</a:t>
            </a:r>
          </a:p>
        </p:txBody>
      </p:sp>
      <p:sp>
        <p:nvSpPr>
          <p:cNvPr id="117" name="TextBox 116">
            <a:extLst>
              <a:ext uri="{FF2B5EF4-FFF2-40B4-BE49-F238E27FC236}">
                <a16:creationId xmlns:a16="http://schemas.microsoft.com/office/drawing/2014/main" id="{9197CCCA-30D9-224A-6D3E-8D3AEAE9137D}"/>
              </a:ext>
            </a:extLst>
          </p:cNvPr>
          <p:cNvSpPr txBox="1"/>
          <p:nvPr/>
        </p:nvSpPr>
        <p:spPr>
          <a:xfrm>
            <a:off x="3545577" y="1234560"/>
            <a:ext cx="8234884" cy="1200329"/>
          </a:xfrm>
          <a:prstGeom prst="rect">
            <a:avLst/>
          </a:prstGeom>
          <a:solidFill>
            <a:schemeClr val="bg1"/>
          </a:solidFill>
          <a:ln>
            <a:solidFill>
              <a:schemeClr val="tx1"/>
            </a:solidFill>
          </a:ln>
        </p:spPr>
        <p:txBody>
          <a:bodyPr wrap="square">
            <a:spAutoFit/>
          </a:bodyPr>
          <a:lstStyle/>
          <a:p>
            <a:r>
              <a:rPr lang="en-GB" sz="1200" b="0" dirty="0">
                <a:solidFill>
                  <a:srgbClr val="000000"/>
                </a:solidFill>
                <a:effectLst/>
                <a:latin typeface="Menlo" panose="020B0609030804020204" pitchFamily="49" charset="0"/>
              </a:rPr>
              <a:t>Router::new()</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.route(</a:t>
            </a:r>
            <a:r>
              <a:rPr lang="en-GB" sz="1200" b="0" dirty="0">
                <a:solidFill>
                  <a:srgbClr val="A31515"/>
                </a:solidFill>
                <a:effectLst/>
                <a:latin typeface="Menlo" panose="020B0609030804020204" pitchFamily="49" charset="0"/>
              </a:rPr>
              <a:t>"/v1/users"</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get_users</a:t>
            </a:r>
            <a:r>
              <a:rPr lang="en-GB" sz="1200" b="0" dirty="0">
                <a:solidFill>
                  <a:srgbClr val="000000"/>
                </a:solidFill>
                <a:effectLst/>
                <a:latin typeface="Menlo" panose="020B0609030804020204" pitchFamily="49" charset="0"/>
              </a:rPr>
              <a:t>).post(</a:t>
            </a:r>
            <a:r>
              <a:rPr lang="en-GB" sz="1200" b="0" dirty="0" err="1">
                <a:solidFill>
                  <a:srgbClr val="000000"/>
                </a:solidFill>
                <a:effectLst/>
                <a:latin typeface="Menlo" panose="020B0609030804020204" pitchFamily="49" charset="0"/>
              </a:rPr>
              <a:t>create_user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.route(</a:t>
            </a:r>
            <a:r>
              <a:rPr lang="en-GB" sz="1200" b="0" dirty="0">
                <a:solidFill>
                  <a:srgbClr val="A31515"/>
                </a:solidFill>
                <a:effectLst/>
                <a:latin typeface="Menlo" panose="020B0609030804020204" pitchFamily="49" charset="0"/>
              </a:rPr>
              <a:t>"/v1/users/:id"</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get_user</a:t>
            </a:r>
            <a:r>
              <a:rPr lang="en-GB" sz="1200" b="0" dirty="0">
                <a:solidFill>
                  <a:srgbClr val="000000"/>
                </a:solidFill>
                <a:effectLst/>
                <a:latin typeface="Menlo" panose="020B0609030804020204" pitchFamily="49" charset="0"/>
              </a:rPr>
              <a:t>).put(</a:t>
            </a:r>
            <a:r>
              <a:rPr lang="en-GB" sz="1200" b="0" dirty="0" err="1">
                <a:solidFill>
                  <a:srgbClr val="000000"/>
                </a:solidFill>
                <a:effectLst/>
                <a:latin typeface="Menlo" panose="020B0609030804020204" pitchFamily="49" charset="0"/>
              </a:rPr>
              <a:t>update_user</a:t>
            </a:r>
            <a:r>
              <a:rPr lang="en-GB" sz="1200" b="0" dirty="0">
                <a:solidFill>
                  <a:srgbClr val="000000"/>
                </a:solidFill>
                <a:effectLst/>
                <a:latin typeface="Menlo" panose="020B0609030804020204" pitchFamily="49" charset="0"/>
              </a:rPr>
              <a:t>).delete(</a:t>
            </a:r>
            <a:r>
              <a:rPr lang="en-GB" sz="1200" b="0" dirty="0" err="1">
                <a:solidFill>
                  <a:srgbClr val="000000"/>
                </a:solidFill>
                <a:effectLst/>
                <a:latin typeface="Menlo" panose="020B0609030804020204" pitchFamily="49" charset="0"/>
              </a:rPr>
              <a:t>delete_user</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.route(</a:t>
            </a:r>
            <a:r>
              <a:rPr lang="en-GB" sz="1200" b="0" dirty="0">
                <a:solidFill>
                  <a:srgbClr val="A31515"/>
                </a:solidFill>
                <a:effectLst/>
                <a:latin typeface="Menlo" panose="020B0609030804020204" pitchFamily="49" charset="0"/>
              </a:rPr>
              <a:t>"/v1/cars"</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get_cars</a:t>
            </a:r>
            <a:r>
              <a:rPr lang="en-GB" sz="1200" b="0" dirty="0">
                <a:solidFill>
                  <a:srgbClr val="000000"/>
                </a:solidFill>
                <a:effectLst/>
                <a:latin typeface="Menlo" panose="020B0609030804020204" pitchFamily="49" charset="0"/>
              </a:rPr>
              <a:t>).post(</a:t>
            </a:r>
            <a:r>
              <a:rPr lang="en-GB" sz="1200" b="0" dirty="0" err="1">
                <a:solidFill>
                  <a:srgbClr val="000000"/>
                </a:solidFill>
                <a:effectLst/>
                <a:latin typeface="Menlo" panose="020B0609030804020204" pitchFamily="49" charset="0"/>
              </a:rPr>
              <a:t>create_car</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.route(</a:t>
            </a:r>
            <a:r>
              <a:rPr lang="en-GB" sz="1200" b="0" dirty="0">
                <a:solidFill>
                  <a:srgbClr val="A31515"/>
                </a:solidFill>
                <a:effectLst/>
                <a:latin typeface="Menlo" panose="020B0609030804020204" pitchFamily="49" charset="0"/>
              </a:rPr>
              <a:t>"/v1/cars/:id"</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get_car</a:t>
            </a:r>
            <a:r>
              <a:rPr lang="en-GB" sz="1200" b="0" dirty="0">
                <a:solidFill>
                  <a:srgbClr val="000000"/>
                </a:solidFill>
                <a:effectLst/>
                <a:latin typeface="Menlo" panose="020B0609030804020204" pitchFamily="49" charset="0"/>
              </a:rPr>
              <a:t>).put(</a:t>
            </a:r>
            <a:r>
              <a:rPr lang="en-GB" sz="1200" b="0" dirty="0" err="1">
                <a:solidFill>
                  <a:srgbClr val="000000"/>
                </a:solidFill>
                <a:effectLst/>
                <a:latin typeface="Menlo" panose="020B0609030804020204" pitchFamily="49" charset="0"/>
              </a:rPr>
              <a:t>update_car</a:t>
            </a:r>
            <a:r>
              <a:rPr lang="en-GB" sz="1200" b="0" dirty="0">
                <a:solidFill>
                  <a:srgbClr val="000000"/>
                </a:solidFill>
                <a:effectLst/>
                <a:latin typeface="Menlo" panose="020B0609030804020204" pitchFamily="49" charset="0"/>
              </a:rPr>
              <a:t>).delete(</a:t>
            </a:r>
            <a:r>
              <a:rPr lang="en-GB" sz="1200" b="0" dirty="0" err="1">
                <a:solidFill>
                  <a:srgbClr val="000000"/>
                </a:solidFill>
                <a:effectLst/>
                <a:latin typeface="Menlo" panose="020B0609030804020204" pitchFamily="49" charset="0"/>
              </a:rPr>
              <a:t>delete_car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with_state</a:t>
            </a:r>
            <a:r>
              <a:rPr lang="en-GB" sz="1200" b="0" dirty="0">
                <a:solidFill>
                  <a:srgbClr val="000000"/>
                </a:solidFill>
                <a:effectLst/>
                <a:latin typeface="Menlo" panose="020B0609030804020204" pitchFamily="49" charset="0"/>
              </a:rPr>
              <a:t>(services)</a:t>
            </a:r>
          </a:p>
        </p:txBody>
      </p:sp>
      <p:sp>
        <p:nvSpPr>
          <p:cNvPr id="3" name="TextBox 2">
            <a:extLst>
              <a:ext uri="{FF2B5EF4-FFF2-40B4-BE49-F238E27FC236}">
                <a16:creationId xmlns:a16="http://schemas.microsoft.com/office/drawing/2014/main" id="{63FB8748-45FE-0C1C-920F-82A625960B22}"/>
              </a:ext>
            </a:extLst>
          </p:cNvPr>
          <p:cNvSpPr txBox="1"/>
          <p:nvPr/>
        </p:nvSpPr>
        <p:spPr>
          <a:xfrm>
            <a:off x="5397751" y="3457022"/>
            <a:ext cx="4816536" cy="830997"/>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match</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.get_car</a:t>
            </a:r>
            <a:r>
              <a:rPr lang="en-GB" sz="1200" b="0" dirty="0">
                <a:solidFill>
                  <a:srgbClr val="000000"/>
                </a:solidFill>
                <a:effectLst/>
                <a:latin typeface="Menlo" panose="020B0609030804020204" pitchFamily="49" charset="0"/>
              </a:rPr>
              <a:t>(&amp;</a:t>
            </a:r>
            <a:r>
              <a:rPr lang="en-GB" sz="1200" b="0" dirty="0" err="1">
                <a:solidFill>
                  <a:srgbClr val="000000"/>
                </a:solidFill>
                <a:effectLst/>
                <a:latin typeface="Menlo" panose="020B0609030804020204" pitchFamily="49" charset="0"/>
              </a:rPr>
              <a:t>car.id</a:t>
            </a:r>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 {</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Ok(_) =&gt; (),</a:t>
            </a:r>
          </a:p>
          <a:p>
            <a:r>
              <a:rPr lang="en-GB" sz="1200" b="0" dirty="0">
                <a:solidFill>
                  <a:srgbClr val="000000"/>
                </a:solidFill>
                <a:effectLst/>
                <a:latin typeface="Menlo" panose="020B0609030804020204" pitchFamily="49" charset="0"/>
              </a:rPr>
              <a:t>    Err(e) =&gt; </a:t>
            </a:r>
            <a:r>
              <a:rPr lang="en-GB" sz="1200" b="0" dirty="0">
                <a:solidFill>
                  <a:srgbClr val="0000FF"/>
                </a:solidFill>
                <a:effectLst/>
                <a:latin typeface="Menlo" panose="020B0609030804020204" pitchFamily="49" charset="0"/>
              </a:rPr>
              <a:t>return</a:t>
            </a:r>
            <a:r>
              <a:rPr lang="en-GB" sz="1200" b="0" dirty="0">
                <a:solidFill>
                  <a:srgbClr val="000000"/>
                </a:solidFill>
                <a:effectLst/>
                <a:latin typeface="Menlo" panose="020B0609030804020204" pitchFamily="49" charset="0"/>
              </a:rPr>
              <a:t> Err(Error::</a:t>
            </a:r>
            <a:r>
              <a:rPr lang="en-GB" sz="1200" b="0" dirty="0" err="1">
                <a:solidFill>
                  <a:srgbClr val="000000"/>
                </a:solidFill>
                <a:effectLst/>
                <a:latin typeface="Menlo" panose="020B0609030804020204" pitchFamily="49" charset="0"/>
              </a:rPr>
              <a:t>CarDoesNotExist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a:t>
            </a:r>
          </a:p>
        </p:txBody>
      </p:sp>
      <p:sp>
        <p:nvSpPr>
          <p:cNvPr id="119" name="TextBox 118">
            <a:extLst>
              <a:ext uri="{FF2B5EF4-FFF2-40B4-BE49-F238E27FC236}">
                <a16:creationId xmlns:a16="http://schemas.microsoft.com/office/drawing/2014/main" id="{C5BFA190-8C80-A593-481B-16DA6C10EBC3}"/>
              </a:ext>
            </a:extLst>
          </p:cNvPr>
          <p:cNvSpPr txBox="1"/>
          <p:nvPr/>
        </p:nvSpPr>
        <p:spPr>
          <a:xfrm>
            <a:off x="3715559" y="1636586"/>
            <a:ext cx="6096000" cy="3231654"/>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let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mut</a:t>
            </a:r>
            <a:r>
              <a:rPr lang="en-GB" sz="1200" b="0" dirty="0">
                <a:solidFill>
                  <a:srgbClr val="000000"/>
                </a:solidFill>
                <a:effectLst/>
                <a:latin typeface="Menlo" panose="020B0609030804020204" pitchFamily="49" charset="0"/>
              </a:rPr>
              <a:t> transaction =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.pool.begin</a:t>
            </a:r>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new_car</a:t>
            </a:r>
            <a:r>
              <a:rPr lang="en-GB" sz="1200" b="0" dirty="0">
                <a:solidFill>
                  <a:srgbClr val="000000"/>
                </a:solidFill>
                <a:effectLst/>
                <a:latin typeface="Menlo" panose="020B0609030804020204" pitchFamily="49" charset="0"/>
              </a:rPr>
              <a:t> = </a:t>
            </a:r>
            <a:r>
              <a:rPr lang="en-GB" sz="1200" b="0" dirty="0" err="1">
                <a:solidFill>
                  <a:srgbClr val="000000"/>
                </a:solidFill>
                <a:effectLst/>
                <a:latin typeface="Menlo" panose="020B0609030804020204" pitchFamily="49" charset="0"/>
              </a:rPr>
              <a:t>sqlx</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query_as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Car,</a:t>
            </a:r>
          </a:p>
          <a:p>
            <a:r>
              <a:rPr lang="en-GB" sz="1200" b="0" dirty="0">
                <a:solidFill>
                  <a:srgbClr val="A31515"/>
                </a:solidFill>
                <a:effectLst/>
                <a:latin typeface="Menlo" panose="020B0609030804020204" pitchFamily="49" charset="0"/>
              </a:rPr>
              <a:t>	r#"</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INSERT INTO cars</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(brand, id, name, </a:t>
            </a:r>
            <a:r>
              <a:rPr lang="en-GB" sz="1200" b="0" dirty="0" err="1">
                <a:solidFill>
                  <a:srgbClr val="A31515"/>
                </a:solidFill>
                <a:effectLst/>
                <a:latin typeface="Menlo" panose="020B0609030804020204" pitchFamily="49" charset="0"/>
              </a:rPr>
              <a:t>owned_by</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VALUES</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($1, $2, $3, $4)</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RETURNING *;</a:t>
            </a:r>
            <a:endParaRPr lang="en-GB" sz="1200" b="0" dirty="0">
              <a:solidFill>
                <a:srgbClr val="000000"/>
              </a:solidFill>
              <a:effectLst/>
              <a:latin typeface="Menlo" panose="020B0609030804020204" pitchFamily="49" charset="0"/>
            </a:endParaRPr>
          </a:p>
          <a:p>
            <a:br>
              <a:rPr lang="en-GB" sz="1200" b="0" dirty="0">
                <a:solidFill>
                  <a:srgbClr val="000000"/>
                </a:solidFill>
                <a:effectLst/>
                <a:latin typeface="Menlo" panose="020B0609030804020204" pitchFamily="49" charset="0"/>
              </a:rPr>
            </a:b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car.brand</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car.id</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car.name</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car.owned_by</a:t>
            </a:r>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fetch_one</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transaction.as_mut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transaction.commit</a:t>
            </a:r>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Ok(</a:t>
            </a:r>
            <a:r>
              <a:rPr lang="en-GB" sz="1200" b="0" dirty="0" err="1">
                <a:solidFill>
                  <a:srgbClr val="000000"/>
                </a:solidFill>
                <a:effectLst/>
                <a:latin typeface="Menlo" panose="020B0609030804020204" pitchFamily="49" charset="0"/>
              </a:rPr>
              <a:t>new_car</a:t>
            </a:r>
            <a:r>
              <a:rPr lang="en-GB" sz="1200" b="0" dirty="0">
                <a:solidFill>
                  <a:srgbClr val="000000"/>
                </a:solidFill>
                <a:effectLst/>
                <a:latin typeface="Menlo" panose="020B0609030804020204" pitchFamily="49" charset="0"/>
              </a:rPr>
              <a:t>)</a:t>
            </a:r>
          </a:p>
        </p:txBody>
      </p:sp>
      <p:sp>
        <p:nvSpPr>
          <p:cNvPr id="121" name="TextBox 120">
            <a:extLst>
              <a:ext uri="{FF2B5EF4-FFF2-40B4-BE49-F238E27FC236}">
                <a16:creationId xmlns:a16="http://schemas.microsoft.com/office/drawing/2014/main" id="{91D8F721-99A3-6B38-32C7-82BD4F5E501A}"/>
              </a:ext>
            </a:extLst>
          </p:cNvPr>
          <p:cNvSpPr txBox="1"/>
          <p:nvPr/>
        </p:nvSpPr>
        <p:spPr>
          <a:xfrm>
            <a:off x="8558210" y="1057227"/>
            <a:ext cx="3014960" cy="2123658"/>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let</a:t>
            </a:r>
            <a:r>
              <a:rPr lang="en-GB" sz="1200" b="0" dirty="0">
                <a:solidFill>
                  <a:srgbClr val="000000"/>
                </a:solidFill>
                <a:effectLst/>
                <a:latin typeface="Menlo" panose="020B0609030804020204" pitchFamily="49" charset="0"/>
              </a:rPr>
              <a:t> car = </a:t>
            </a:r>
            <a:r>
              <a:rPr lang="en-GB" sz="1200" b="0" dirty="0" err="1">
                <a:solidFill>
                  <a:srgbClr val="000000"/>
                </a:solidFill>
                <a:effectLst/>
                <a:latin typeface="Menlo" panose="020B0609030804020204" pitchFamily="49" charset="0"/>
              </a:rPr>
              <a:t>sqlx</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query_as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Car,</a:t>
            </a:r>
          </a:p>
          <a:p>
            <a:r>
              <a:rPr lang="en-GB" sz="1200" b="0" dirty="0">
                <a:solidFill>
                  <a:srgbClr val="A31515"/>
                </a:solidFill>
                <a:effectLst/>
                <a:latin typeface="Menlo" panose="020B0609030804020204" pitchFamily="49" charset="0"/>
              </a:rPr>
              <a:t>	r#"</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SELECT * FROM cars</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WHERE id = $1;</a:t>
            </a:r>
            <a:br>
              <a:rPr lang="en-GB" sz="1200" b="0" dirty="0">
                <a:solidFill>
                  <a:srgbClr val="000000"/>
                </a:solidFill>
                <a:effectLst/>
                <a:latin typeface="Menlo" panose="020B0609030804020204" pitchFamily="49" charset="0"/>
              </a:rPr>
            </a:b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id</a:t>
            </a:r>
          </a:p>
          <a:p>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fetch_one</a:t>
            </a:r>
            <a:r>
              <a:rPr lang="en-GB" sz="1200" b="0" dirty="0">
                <a:solidFill>
                  <a:srgbClr val="000000"/>
                </a:solidFill>
                <a:effectLst/>
                <a:latin typeface="Menlo" panose="020B0609030804020204" pitchFamily="49" charset="0"/>
              </a:rPr>
              <a:t>(</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.pool.as_ref</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Ok(car)</a:t>
            </a:r>
          </a:p>
        </p:txBody>
      </p:sp>
      <p:sp>
        <p:nvSpPr>
          <p:cNvPr id="5" name="TextBox 4">
            <a:extLst>
              <a:ext uri="{FF2B5EF4-FFF2-40B4-BE49-F238E27FC236}">
                <a16:creationId xmlns:a16="http://schemas.microsoft.com/office/drawing/2014/main" id="{805BFA8C-2E83-D29E-1ADF-BDEC12D00D59}"/>
              </a:ext>
            </a:extLst>
          </p:cNvPr>
          <p:cNvSpPr txBox="1"/>
          <p:nvPr/>
        </p:nvSpPr>
        <p:spPr>
          <a:xfrm>
            <a:off x="5795829" y="1619696"/>
            <a:ext cx="6097604" cy="2308324"/>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async</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fn</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create_car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State(services): State&lt;Arc&lt;</a:t>
            </a:r>
            <a:r>
              <a:rPr lang="en-GB" sz="1200" b="0" dirty="0" err="1">
                <a:solidFill>
                  <a:srgbClr val="000000"/>
                </a:solidFill>
                <a:effectLst/>
                <a:latin typeface="Menlo" panose="020B0609030804020204" pitchFamily="49" charset="0"/>
              </a:rPr>
              <a:t>ServicesState</a:t>
            </a:r>
            <a:r>
              <a:rPr lang="en-GB" sz="1200" b="0" dirty="0">
                <a:solidFill>
                  <a:srgbClr val="000000"/>
                </a:solidFill>
                <a:effectLst/>
                <a:latin typeface="Menlo" panose="020B0609030804020204" pitchFamily="49" charset="0"/>
              </a:rPr>
              <a:t>&gt;&gt;,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Json</a:t>
            </a:r>
            <a:r>
              <a:rPr lang="en-GB" sz="1200" b="0" dirty="0">
                <a:solidFill>
                  <a:srgbClr val="000000"/>
                </a:solidFill>
                <a:effectLst/>
                <a:latin typeface="Menlo" panose="020B0609030804020204" pitchFamily="49" charset="0"/>
              </a:rPr>
              <a:t>(payload): </a:t>
            </a:r>
            <a:r>
              <a:rPr lang="en-GB" sz="1200" b="0" dirty="0" err="1">
                <a:solidFill>
                  <a:srgbClr val="000000"/>
                </a:solidFill>
                <a:effectLst/>
                <a:latin typeface="Menlo" panose="020B0609030804020204" pitchFamily="49" charset="0"/>
              </a:rPr>
              <a:t>Json</a:t>
            </a:r>
            <a:r>
              <a:rPr lang="en-GB" sz="1200" b="0" dirty="0">
                <a:solidFill>
                  <a:srgbClr val="000000"/>
                </a:solidFill>
                <a:effectLst/>
                <a:latin typeface="Menlo" panose="020B0609030804020204" pitchFamily="49" charset="0"/>
              </a:rPr>
              <a:t>&lt;</a:t>
            </a:r>
            <a:r>
              <a:rPr lang="en-GB" sz="1200" b="0" dirty="0" err="1">
                <a:solidFill>
                  <a:srgbClr val="000000"/>
                </a:solidFill>
                <a:effectLst/>
                <a:latin typeface="Menlo" panose="020B0609030804020204" pitchFamily="49" charset="0"/>
              </a:rPr>
              <a:t>AddCarPayload</a:t>
            </a:r>
            <a:r>
              <a:rPr lang="en-GB" sz="1200" b="0" dirty="0">
                <a:solidFill>
                  <a:srgbClr val="000000"/>
                </a:solidFill>
                <a:effectLst/>
                <a:latin typeface="Menlo" panose="020B0609030804020204" pitchFamily="49" charset="0"/>
              </a:rPr>
              <a:t>&gt;</a:t>
            </a:r>
          </a:p>
          <a:p>
            <a:r>
              <a:rPr lang="en-GB" sz="1200" b="0" dirty="0">
                <a:solidFill>
                  <a:srgbClr val="000000"/>
                </a:solidFill>
                <a:effectLst/>
                <a:latin typeface="Menlo" panose="020B0609030804020204" pitchFamily="49" charset="0"/>
              </a:rPr>
              <a:t>) -&gt; Result&lt;</a:t>
            </a:r>
            <a:r>
              <a:rPr lang="en-GB" sz="1200" b="0" dirty="0" err="1">
                <a:solidFill>
                  <a:srgbClr val="0000FF"/>
                </a:solidFill>
                <a:effectLst/>
                <a:latin typeface="Menlo" panose="020B0609030804020204" pitchFamily="49" charset="0"/>
              </a:rPr>
              <a:t>impl</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IntoResponse</a:t>
            </a:r>
            <a:r>
              <a:rPr lang="en-GB" sz="1200" b="0" dirty="0">
                <a:solidFill>
                  <a:srgbClr val="000000"/>
                </a:solidFill>
                <a:effectLst/>
                <a:latin typeface="Menlo" panose="020B0609030804020204" pitchFamily="49" charset="0"/>
              </a:rPr>
              <a:t>&gt; {</a:t>
            </a:r>
          </a:p>
          <a:p>
            <a:r>
              <a:rPr lang="en-GB" sz="1200" b="0" dirty="0">
                <a:solidFill>
                  <a:srgbClr val="000000"/>
                </a:solidFill>
                <a:effectLst/>
                <a:latin typeface="Menlo" panose="020B0609030804020204" pitchFamily="49" charset="0"/>
              </a:rPr>
              <a:t>   services</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cars_service</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create_car</a:t>
            </a:r>
            <a:r>
              <a:rPr lang="en-GB" sz="1200" b="0" dirty="0">
                <a:solidFill>
                  <a:srgbClr val="000000"/>
                </a:solidFill>
                <a:effectLst/>
                <a:latin typeface="Menlo" panose="020B0609030804020204" pitchFamily="49" charset="0"/>
              </a:rPr>
              <a:t>(payload)</a:t>
            </a:r>
          </a:p>
          <a:p>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await</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.map(|car| {</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StatusCode</a:t>
            </a:r>
            <a:r>
              <a:rPr lang="en-GB" sz="1200" b="0" dirty="0">
                <a:solidFill>
                  <a:srgbClr val="000000"/>
                </a:solidFill>
                <a:effectLst/>
                <a:latin typeface="Menlo" panose="020B0609030804020204" pitchFamily="49" charset="0"/>
              </a:rPr>
              <a:t>::CREATED, </a:t>
            </a:r>
            <a:r>
              <a:rPr lang="en-GB" sz="1200" b="0" dirty="0" err="1">
                <a:solidFill>
                  <a:srgbClr val="000000"/>
                </a:solidFill>
                <a:effectLst/>
                <a:latin typeface="Menlo" panose="020B0609030804020204" pitchFamily="49" charset="0"/>
              </a:rPr>
              <a:t>Json</a:t>
            </a:r>
            <a:r>
              <a:rPr lang="en-GB" sz="1200" b="0" dirty="0">
                <a:solidFill>
                  <a:srgbClr val="000000"/>
                </a:solidFill>
                <a:effectLst/>
                <a:latin typeface="Menlo" panose="020B0609030804020204" pitchFamily="49" charset="0"/>
              </a:rPr>
              <a:t>(car))</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a:t>
            </a:r>
          </a:p>
        </p:txBody>
      </p:sp>
      <p:sp>
        <p:nvSpPr>
          <p:cNvPr id="7" name="TextBox 6">
            <a:extLst>
              <a:ext uri="{FF2B5EF4-FFF2-40B4-BE49-F238E27FC236}">
                <a16:creationId xmlns:a16="http://schemas.microsoft.com/office/drawing/2014/main" id="{A6B84949-53C8-D429-B08F-52F5FC2BEC9E}"/>
              </a:ext>
            </a:extLst>
          </p:cNvPr>
          <p:cNvSpPr txBox="1"/>
          <p:nvPr/>
        </p:nvSpPr>
        <p:spPr>
          <a:xfrm>
            <a:off x="2722141" y="4252056"/>
            <a:ext cx="6097604" cy="2308324"/>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async</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fn</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create_car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cars_service</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CarsService</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car_payload</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AddCarPayload</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-&gt; Result&lt;Car, Error&gt; {</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car = Car::new(</a:t>
            </a:r>
            <a:r>
              <a:rPr lang="en-GB" sz="1200" b="0" dirty="0" err="1">
                <a:solidFill>
                  <a:srgbClr val="000000"/>
                </a:solidFill>
                <a:effectLst/>
                <a:latin typeface="Menlo" panose="020B0609030804020204" pitchFamily="49" charset="0"/>
              </a:rPr>
              <a:t>car_payload</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cars_service.verify_car_creation_constraints</a:t>
            </a:r>
            <a:r>
              <a:rPr lang="en-GB" sz="1200" b="0" dirty="0">
                <a:solidFill>
                  <a:srgbClr val="000000"/>
                </a:solidFill>
                <a:effectLst/>
                <a:latin typeface="Menlo" panose="020B0609030804020204" pitchFamily="49" charset="0"/>
              </a:rPr>
              <a:t>(&amp;car).</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br>
              <a:rPr lang="en-GB" sz="1200" b="0" dirty="0">
                <a:solidFill>
                  <a:srgbClr val="000000"/>
                </a:solidFill>
                <a:effectLst/>
                <a:latin typeface="Menlo" panose="020B0609030804020204" pitchFamily="49" charset="0"/>
              </a:rPr>
            </a:b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match</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cars_service.cars_table.create_car</a:t>
            </a:r>
            <a:r>
              <a:rPr lang="en-GB" sz="1200" b="0" dirty="0">
                <a:solidFill>
                  <a:srgbClr val="000000"/>
                </a:solidFill>
                <a:effectLst/>
                <a:latin typeface="Menlo" panose="020B0609030804020204" pitchFamily="49" charset="0"/>
              </a:rPr>
              <a:t>(&amp;car).</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Ok(car) =&gt; Ok(car),</a:t>
            </a:r>
          </a:p>
          <a:p>
            <a:r>
              <a:rPr lang="en-GB" sz="1200" b="0" dirty="0">
                <a:solidFill>
                  <a:srgbClr val="000000"/>
                </a:solidFill>
                <a:effectLst/>
                <a:latin typeface="Menlo" panose="020B0609030804020204" pitchFamily="49" charset="0"/>
              </a:rPr>
              <a:t>      Err(e) =&gt; Err(Error::</a:t>
            </a:r>
            <a:r>
              <a:rPr lang="en-GB" sz="1200" b="0" dirty="0" err="1">
                <a:solidFill>
                  <a:srgbClr val="000000"/>
                </a:solidFill>
                <a:effectLst/>
                <a:latin typeface="Menlo" panose="020B0609030804020204" pitchFamily="49" charset="0"/>
              </a:rPr>
              <a:t>CarCreationError</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e.to_string</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a:t>
            </a:r>
          </a:p>
        </p:txBody>
      </p:sp>
      <p:sp>
        <p:nvSpPr>
          <p:cNvPr id="6" name="TextBox 5">
            <a:extLst>
              <a:ext uri="{FF2B5EF4-FFF2-40B4-BE49-F238E27FC236}">
                <a16:creationId xmlns:a16="http://schemas.microsoft.com/office/drawing/2014/main" id="{C27B994B-C511-1DAB-9D72-70BFC9763A5C}"/>
              </a:ext>
            </a:extLst>
          </p:cNvPr>
          <p:cNvSpPr txBox="1"/>
          <p:nvPr/>
        </p:nvSpPr>
        <p:spPr>
          <a:xfrm>
            <a:off x="59429" y="61393"/>
            <a:ext cx="6094105" cy="5078313"/>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async</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fn</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get_cars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&amp;</a:t>
            </a:r>
            <a:r>
              <a:rPr lang="en-GB" sz="1200" b="0" dirty="0">
                <a:solidFill>
                  <a:srgbClr val="0000FF"/>
                </a:solidFill>
                <a:effectLst/>
                <a:latin typeface="Menlo" panose="020B0609030804020204" pitchFamily="49" charset="0"/>
              </a:rPr>
              <a:t>self</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page: i64,</a:t>
            </a:r>
          </a:p>
          <a:p>
            <a:r>
              <a:rPr lang="en-GB" sz="1200" b="0" dirty="0">
                <a:solidFill>
                  <a:srgbClr val="000000"/>
                </a:solidFill>
                <a:effectLst/>
                <a:latin typeface="Menlo" panose="020B0609030804020204" pitchFamily="49" charset="0"/>
              </a:rPr>
              <a:t>   limit: i64,</a:t>
            </a:r>
          </a:p>
          <a:p>
            <a:r>
              <a:rPr lang="en-GB" sz="1200" b="0" dirty="0">
                <a:solidFill>
                  <a:srgbClr val="000000"/>
                </a:solidFill>
                <a:effectLst/>
                <a:latin typeface="Menlo" panose="020B0609030804020204" pitchFamily="49" charset="0"/>
              </a:rPr>
              <a:t>   ) -&gt; Result&lt;</a:t>
            </a:r>
            <a:r>
              <a:rPr lang="en-GB" sz="1200" b="0" dirty="0" err="1">
                <a:solidFill>
                  <a:srgbClr val="000000"/>
                </a:solidFill>
                <a:effectLst/>
                <a:latin typeface="Menlo" panose="020B0609030804020204" pitchFamily="49" charset="0"/>
              </a:rPr>
              <a:t>PaginatedResult</a:t>
            </a:r>
            <a:r>
              <a:rPr lang="en-GB" sz="1200" b="0" dirty="0">
                <a:solidFill>
                  <a:srgbClr val="000000"/>
                </a:solidFill>
                <a:effectLst/>
                <a:latin typeface="Menlo" panose="020B0609030804020204" pitchFamily="49" charset="0"/>
              </a:rPr>
              <a:t>&lt;Car&gt;, Error&gt; {</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cars =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.cars_table.get_cars</a:t>
            </a:r>
            <a:r>
              <a:rPr lang="en-GB" sz="1200" b="0" dirty="0">
                <a:solidFill>
                  <a:srgbClr val="000000"/>
                </a:solidFill>
                <a:effectLst/>
                <a:latin typeface="Menlo" panose="020B0609030804020204" pitchFamily="49" charset="0"/>
              </a:rPr>
              <a:t>(page, limit).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match</a:t>
            </a:r>
            <a:r>
              <a:rPr lang="en-GB" sz="1200" b="0" dirty="0">
                <a:solidFill>
                  <a:srgbClr val="000000"/>
                </a:solidFill>
                <a:effectLst/>
                <a:latin typeface="Menlo" panose="020B0609030804020204" pitchFamily="49" charset="0"/>
              </a:rPr>
              <a:t> cars {</a:t>
            </a:r>
          </a:p>
          <a:p>
            <a:r>
              <a:rPr lang="en-GB" sz="1200" b="0" dirty="0">
                <a:solidFill>
                  <a:srgbClr val="000000"/>
                </a:solidFill>
                <a:effectLst/>
                <a:latin typeface="Menlo" panose="020B0609030804020204" pitchFamily="49" charset="0"/>
              </a:rPr>
              <a:t>      Ok(cars) =&gt; {</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total = </a:t>
            </a:r>
            <a:r>
              <a:rPr lang="en-GB" sz="1200" b="0" dirty="0">
                <a:solidFill>
                  <a:srgbClr val="0000FF"/>
                </a:solidFill>
                <a:effectLst/>
                <a:latin typeface="Menlo" panose="020B0609030804020204" pitchFamily="49" charset="0"/>
              </a:rPr>
              <a:t>self</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cars_table</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get_cars_count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await</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map_err</a:t>
            </a:r>
            <a:r>
              <a:rPr lang="en-GB" sz="1200" b="0" dirty="0">
                <a:solidFill>
                  <a:srgbClr val="000000"/>
                </a:solidFill>
                <a:effectLst/>
                <a:latin typeface="Menlo" panose="020B0609030804020204" pitchFamily="49" charset="0"/>
              </a:rPr>
              <a:t>(|_| {</a:t>
            </a:r>
          </a:p>
          <a:p>
            <a:r>
              <a:rPr lang="en-GB" sz="1200" b="0" dirty="0">
                <a:solidFill>
                  <a:srgbClr val="000000"/>
                </a:solidFill>
                <a:effectLst/>
                <a:latin typeface="Menlo" panose="020B0609030804020204" pitchFamily="49" charset="0"/>
              </a:rPr>
              <a:t>			Error::</a:t>
            </a:r>
            <a:r>
              <a:rPr lang="en-GB" sz="1200" b="0" dirty="0" err="1">
                <a:solidFill>
                  <a:srgbClr val="000000"/>
                </a:solidFill>
                <a:effectLst/>
                <a:latin typeface="Menlo" panose="020B0609030804020204" pitchFamily="49" charset="0"/>
              </a:rPr>
              <a:t>CarFetchError</a:t>
            </a:r>
            <a:r>
              <a:rPr lang="en-GB" sz="1200" b="0" dirty="0">
                <a:solidFill>
                  <a:srgbClr val="000000"/>
                </a:solidFill>
                <a:effectLst/>
                <a:latin typeface="Menlo" panose="020B0609030804020204" pitchFamily="49" charset="0"/>
              </a:rPr>
              <a:t>(</a:t>
            </a:r>
            <a:r>
              <a:rPr lang="en-GB" sz="1200" b="0" dirty="0">
                <a:solidFill>
                  <a:srgbClr val="A31515"/>
                </a:solidFill>
                <a:effectLst/>
                <a:latin typeface="Menlo" panose="020B0609030804020204" pitchFamily="49" charset="0"/>
              </a:rPr>
              <a:t>"Could not 			fetch the total number of 				cars"</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to_string</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Ok(</a:t>
            </a:r>
            <a:r>
              <a:rPr lang="en-GB" sz="1200" b="0" dirty="0" err="1">
                <a:solidFill>
                  <a:srgbClr val="000000"/>
                </a:solidFill>
                <a:effectLst/>
                <a:latin typeface="Menlo" panose="020B0609030804020204" pitchFamily="49" charset="0"/>
              </a:rPr>
              <a:t>PaginatedResult</a:t>
            </a:r>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results: cars,</a:t>
            </a:r>
          </a:p>
          <a:p>
            <a:r>
              <a:rPr lang="en-GB" sz="1200" b="0" dirty="0">
                <a:solidFill>
                  <a:srgbClr val="000000"/>
                </a:solidFill>
                <a:effectLst/>
                <a:latin typeface="Menlo" panose="020B0609030804020204" pitchFamily="49" charset="0"/>
              </a:rPr>
              <a:t>		total: total,</a:t>
            </a:r>
          </a:p>
          <a:p>
            <a:r>
              <a:rPr lang="en-GB" sz="1200" b="0" dirty="0">
                <a:solidFill>
                  <a:srgbClr val="000000"/>
                </a:solidFill>
                <a:effectLst/>
                <a:latin typeface="Menlo" panose="020B0609030804020204" pitchFamily="49" charset="0"/>
              </a:rPr>
              <a:t>		page: page,</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page_size</a:t>
            </a:r>
            <a:r>
              <a:rPr lang="en-GB" sz="1200" b="0" dirty="0">
                <a:solidFill>
                  <a:srgbClr val="000000"/>
                </a:solidFill>
                <a:effectLst/>
                <a:latin typeface="Menlo" panose="020B0609030804020204" pitchFamily="49" charset="0"/>
              </a:rPr>
              <a:t>: limit,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Err(e) =&gt; Err(Error::</a:t>
            </a:r>
            <a:r>
              <a:rPr lang="en-GB" sz="1200" b="0" dirty="0" err="1">
                <a:solidFill>
                  <a:srgbClr val="000000"/>
                </a:solidFill>
                <a:effectLst/>
                <a:latin typeface="Menlo" panose="020B0609030804020204" pitchFamily="49" charset="0"/>
              </a:rPr>
              <a:t>CarFetchError</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e.to_string</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a:t>
            </a:r>
          </a:p>
        </p:txBody>
      </p:sp>
      <p:sp>
        <p:nvSpPr>
          <p:cNvPr id="9" name="TextBox 8">
            <a:extLst>
              <a:ext uri="{FF2B5EF4-FFF2-40B4-BE49-F238E27FC236}">
                <a16:creationId xmlns:a16="http://schemas.microsoft.com/office/drawing/2014/main" id="{0F82BE0F-F0D8-C3EE-9A77-1564F17FFBD6}"/>
              </a:ext>
            </a:extLst>
          </p:cNvPr>
          <p:cNvSpPr txBox="1"/>
          <p:nvPr/>
        </p:nvSpPr>
        <p:spPr>
          <a:xfrm>
            <a:off x="5825835" y="300419"/>
            <a:ext cx="6098796" cy="1754326"/>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async</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fn</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get_car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&amp;</a:t>
            </a:r>
            <a:r>
              <a:rPr lang="en-GB" sz="1200" b="0" dirty="0">
                <a:solidFill>
                  <a:srgbClr val="0000FF"/>
                </a:solidFill>
                <a:effectLst/>
                <a:latin typeface="Menlo" panose="020B0609030804020204" pitchFamily="49" charset="0"/>
              </a:rPr>
              <a:t>self</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car_id</a:t>
            </a:r>
            <a:r>
              <a:rPr lang="en-GB" sz="1200" b="0" dirty="0">
                <a:solidFill>
                  <a:srgbClr val="000000"/>
                </a:solidFill>
                <a:effectLst/>
                <a:latin typeface="Menlo" panose="020B0609030804020204" pitchFamily="49" charset="0"/>
              </a:rPr>
              <a:t>: &amp;</a:t>
            </a:r>
            <a:r>
              <a:rPr lang="en-GB" sz="1200" b="0" dirty="0" err="1">
                <a:solidFill>
                  <a:srgbClr val="000000"/>
                </a:solidFill>
                <a:effectLst/>
                <a:latin typeface="Menlo" panose="020B0609030804020204" pitchFamily="49" charset="0"/>
              </a:rPr>
              <a:t>Uuid</a:t>
            </a:r>
            <a:endParaRPr lang="en-GB" sz="1200" b="0" dirty="0">
              <a:solidFill>
                <a:srgbClr val="000000"/>
              </a:solidFill>
              <a:effectLst/>
              <a:latin typeface="Menlo" panose="020B0609030804020204" pitchFamily="49" charset="0"/>
            </a:endParaRP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 -&gt; Result&lt;Car, Error&gt; {</a:t>
            </a:r>
          </a:p>
          <a:p>
            <a:r>
              <a:rPr lang="en-GB" sz="1200" b="0" dirty="0">
                <a:solidFill>
                  <a:srgbClr val="0000FF"/>
                </a:solidFill>
                <a:effectLst/>
                <a:latin typeface="Menlo" panose="020B0609030804020204" pitchFamily="49" charset="0"/>
              </a:rPr>
              <a:t>   match</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.cars_table.get_car</a:t>
            </a:r>
            <a:r>
              <a:rPr lang="en-GB" sz="1200" b="0" dirty="0">
                <a:solidFill>
                  <a:srgbClr val="000000"/>
                </a:solidFill>
                <a:effectLst/>
                <a:latin typeface="Menlo" panose="020B0609030804020204" pitchFamily="49" charset="0"/>
              </a:rPr>
              <a:t>(&amp;</a:t>
            </a:r>
            <a:r>
              <a:rPr lang="en-GB" sz="1200" b="0" dirty="0" err="1">
                <a:solidFill>
                  <a:srgbClr val="000000"/>
                </a:solidFill>
                <a:effectLst/>
                <a:latin typeface="Menlo" panose="020B0609030804020204" pitchFamily="49" charset="0"/>
              </a:rPr>
              <a:t>car_id</a:t>
            </a:r>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Ok(car) =&gt; Ok(car),</a:t>
            </a:r>
          </a:p>
          <a:p>
            <a:r>
              <a:rPr lang="en-GB" sz="1200" b="0" dirty="0">
                <a:solidFill>
                  <a:srgbClr val="000000"/>
                </a:solidFill>
                <a:effectLst/>
                <a:latin typeface="Menlo" panose="020B0609030804020204" pitchFamily="49" charset="0"/>
              </a:rPr>
              <a:t>	Err(e) =&gt; Err(Error::</a:t>
            </a:r>
            <a:r>
              <a:rPr lang="en-GB" sz="1200" b="0" dirty="0" err="1">
                <a:solidFill>
                  <a:srgbClr val="000000"/>
                </a:solidFill>
                <a:effectLst/>
                <a:latin typeface="Menlo" panose="020B0609030804020204" pitchFamily="49" charset="0"/>
              </a:rPr>
              <a:t>CarFetchError</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e.to_string</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a:t>
            </a:r>
          </a:p>
        </p:txBody>
      </p:sp>
      <p:sp>
        <p:nvSpPr>
          <p:cNvPr id="4" name="TextBox 3">
            <a:extLst>
              <a:ext uri="{FF2B5EF4-FFF2-40B4-BE49-F238E27FC236}">
                <a16:creationId xmlns:a16="http://schemas.microsoft.com/office/drawing/2014/main" id="{26437F24-F928-EEDB-C6A5-7A15E5F1C2BB}"/>
              </a:ext>
            </a:extLst>
          </p:cNvPr>
          <p:cNvSpPr txBox="1"/>
          <p:nvPr/>
        </p:nvSpPr>
        <p:spPr>
          <a:xfrm>
            <a:off x="527687" y="2654909"/>
            <a:ext cx="6096000" cy="5447645"/>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async</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fn</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filter_cars_by_brand</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&amp;</a:t>
            </a:r>
            <a:r>
              <a:rPr lang="en-GB" sz="1200" b="0" dirty="0">
                <a:solidFill>
                  <a:srgbClr val="0000FF"/>
                </a:solidFill>
                <a:effectLst/>
                <a:latin typeface="Menlo" panose="020B0609030804020204" pitchFamily="49" charset="0"/>
              </a:rPr>
              <a:t>self</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brand: &amp;String,</a:t>
            </a:r>
          </a:p>
          <a:p>
            <a:r>
              <a:rPr lang="en-GB" sz="1200" b="0" dirty="0">
                <a:solidFill>
                  <a:srgbClr val="000000"/>
                </a:solidFill>
                <a:effectLst/>
                <a:latin typeface="Menlo" panose="020B0609030804020204" pitchFamily="49" charset="0"/>
              </a:rPr>
              <a:t>   page: i64,</a:t>
            </a:r>
          </a:p>
          <a:p>
            <a:r>
              <a:rPr lang="en-GB" sz="1200" b="0" dirty="0">
                <a:solidFill>
                  <a:srgbClr val="000000"/>
                </a:solidFill>
                <a:effectLst/>
                <a:latin typeface="Menlo" panose="020B0609030804020204" pitchFamily="49" charset="0"/>
              </a:rPr>
              <a:t>   limit: i64,</a:t>
            </a:r>
          </a:p>
          <a:p>
            <a:r>
              <a:rPr lang="en-GB" sz="1200" b="0" dirty="0">
                <a:solidFill>
                  <a:srgbClr val="000000"/>
                </a:solidFill>
                <a:effectLst/>
                <a:latin typeface="Menlo" panose="020B0609030804020204" pitchFamily="49" charset="0"/>
              </a:rPr>
              <a:t>   ) -&gt; Result&lt;</a:t>
            </a:r>
            <a:r>
              <a:rPr lang="en-GB" sz="1200" b="0" dirty="0" err="1">
                <a:solidFill>
                  <a:srgbClr val="000000"/>
                </a:solidFill>
                <a:effectLst/>
                <a:latin typeface="Menlo" panose="020B0609030804020204" pitchFamily="49" charset="0"/>
              </a:rPr>
              <a:t>PaginatedResult</a:t>
            </a:r>
            <a:r>
              <a:rPr lang="en-GB" sz="1200" b="0" dirty="0">
                <a:solidFill>
                  <a:srgbClr val="000000"/>
                </a:solidFill>
                <a:effectLst/>
                <a:latin typeface="Menlo" panose="020B0609030804020204" pitchFamily="49" charset="0"/>
              </a:rPr>
              <a:t>&lt;Car&gt;, Error&gt; {</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cars =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.cars_table.filter_cars_by_brand</a:t>
            </a:r>
            <a:r>
              <a:rPr lang="en-GB" sz="1200" b="0" dirty="0">
                <a:solidFill>
                  <a:srgbClr val="000000"/>
                </a:solidFill>
                <a:effectLst/>
                <a:latin typeface="Menlo" panose="020B0609030804020204" pitchFamily="49" charset="0"/>
              </a:rPr>
              <a:t>(&amp;brand, page,    	limit).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match</a:t>
            </a:r>
            <a:r>
              <a:rPr lang="en-GB" sz="1200" b="0" dirty="0">
                <a:solidFill>
                  <a:srgbClr val="000000"/>
                </a:solidFill>
                <a:effectLst/>
                <a:latin typeface="Menlo" panose="020B0609030804020204" pitchFamily="49" charset="0"/>
              </a:rPr>
              <a:t> cars {</a:t>
            </a:r>
          </a:p>
          <a:p>
            <a:r>
              <a:rPr lang="en-GB" sz="1200" b="0" dirty="0">
                <a:solidFill>
                  <a:srgbClr val="000000"/>
                </a:solidFill>
                <a:effectLst/>
                <a:latin typeface="Menlo" panose="020B0609030804020204" pitchFamily="49" charset="0"/>
              </a:rPr>
              <a:t>	Ok(cars) =&gt; {</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total = </a:t>
            </a:r>
            <a:r>
              <a:rPr lang="en-GB" sz="1200" b="0" dirty="0">
                <a:solidFill>
                  <a:srgbClr val="0000FF"/>
                </a:solidFill>
                <a:effectLst/>
                <a:latin typeface="Menlo" panose="020B0609030804020204" pitchFamily="49" charset="0"/>
              </a:rPr>
              <a:t>self</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cars_table</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filter_cars_by_brand_count</a:t>
            </a:r>
            <a:r>
              <a:rPr lang="en-GB" sz="1200" b="0" dirty="0">
                <a:solidFill>
                  <a:srgbClr val="000000"/>
                </a:solidFill>
                <a:effectLst/>
                <a:latin typeface="Menlo" panose="020B0609030804020204" pitchFamily="49" charset="0"/>
              </a:rPr>
              <a:t>(&amp;brand)</a:t>
            </a:r>
          </a:p>
          <a:p>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await</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map_err</a:t>
            </a:r>
            <a:r>
              <a:rPr lang="en-GB" sz="1200" b="0" dirty="0">
                <a:solidFill>
                  <a:srgbClr val="000000"/>
                </a:solidFill>
                <a:effectLst/>
                <a:latin typeface="Menlo" panose="020B0609030804020204" pitchFamily="49" charset="0"/>
              </a:rPr>
              <a:t>(|_| {</a:t>
            </a:r>
          </a:p>
          <a:p>
            <a:r>
              <a:rPr lang="en-GB" sz="1200" b="0" dirty="0">
                <a:solidFill>
                  <a:srgbClr val="000000"/>
                </a:solidFill>
                <a:effectLst/>
                <a:latin typeface="Menlo" panose="020B0609030804020204" pitchFamily="49" charset="0"/>
              </a:rPr>
              <a:t>			Error::</a:t>
            </a:r>
            <a:r>
              <a:rPr lang="en-GB" sz="1200" b="0" dirty="0" err="1">
                <a:solidFill>
                  <a:srgbClr val="000000"/>
                </a:solidFill>
                <a:effectLst/>
                <a:latin typeface="Menlo" panose="020B0609030804020204" pitchFamily="49" charset="0"/>
              </a:rPr>
              <a:t>CarFetchError</a:t>
            </a:r>
            <a:r>
              <a:rPr lang="en-GB" sz="1200" b="0" dirty="0">
                <a:solidFill>
                  <a:srgbClr val="000000"/>
                </a:solidFill>
                <a:effectLst/>
                <a:latin typeface="Menlo" panose="020B0609030804020204" pitchFamily="49" charset="0"/>
              </a:rPr>
              <a:t>(</a:t>
            </a:r>
            <a:r>
              <a:rPr lang="en-GB" sz="1200" b="0" dirty="0">
                <a:solidFill>
                  <a:srgbClr val="A31515"/>
                </a:solidFill>
                <a:effectLst/>
                <a:latin typeface="Menlo" panose="020B0609030804020204" pitchFamily="49" charset="0"/>
              </a:rPr>
              <a:t>"Could not 			fetch the total number of 				cars"</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to_string</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Ok(</a:t>
            </a:r>
            <a:r>
              <a:rPr lang="en-GB" sz="1200" b="0" dirty="0" err="1">
                <a:solidFill>
                  <a:srgbClr val="000000"/>
                </a:solidFill>
                <a:effectLst/>
                <a:latin typeface="Menlo" panose="020B0609030804020204" pitchFamily="49" charset="0"/>
              </a:rPr>
              <a:t>PaginatedResult</a:t>
            </a:r>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results: cars,</a:t>
            </a:r>
          </a:p>
          <a:p>
            <a:r>
              <a:rPr lang="en-GB" sz="1200" b="0" dirty="0">
                <a:solidFill>
                  <a:srgbClr val="000000"/>
                </a:solidFill>
                <a:effectLst/>
                <a:latin typeface="Menlo" panose="020B0609030804020204" pitchFamily="49" charset="0"/>
              </a:rPr>
              <a:t>		total: total,</a:t>
            </a:r>
          </a:p>
          <a:p>
            <a:r>
              <a:rPr lang="en-GB" sz="1200" b="0" dirty="0">
                <a:solidFill>
                  <a:srgbClr val="000000"/>
                </a:solidFill>
                <a:effectLst/>
                <a:latin typeface="Menlo" panose="020B0609030804020204" pitchFamily="49" charset="0"/>
              </a:rPr>
              <a:t>		page: page,</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page_size</a:t>
            </a:r>
            <a:r>
              <a:rPr lang="en-GB" sz="1200" b="0" dirty="0">
                <a:solidFill>
                  <a:srgbClr val="000000"/>
                </a:solidFill>
                <a:effectLst/>
                <a:latin typeface="Menlo" panose="020B0609030804020204" pitchFamily="49" charset="0"/>
              </a:rPr>
              <a:t>: limit,</a:t>
            </a:r>
          </a:p>
          <a:p>
            <a:r>
              <a:rPr lang="en-GB" sz="1200" b="0" dirty="0">
                <a:solidFill>
                  <a:srgbClr val="000000"/>
                </a:solidFill>
                <a:effectLst/>
                <a:latin typeface="Menlo" panose="020B0609030804020204" pitchFamily="49" charset="0"/>
              </a:rPr>
              <a:t>		})</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Err(e) =&gt; Err(Error::</a:t>
            </a:r>
            <a:r>
              <a:rPr lang="en-GB" sz="1200" b="0" dirty="0" err="1">
                <a:solidFill>
                  <a:srgbClr val="000000"/>
                </a:solidFill>
                <a:effectLst/>
                <a:latin typeface="Menlo" panose="020B0609030804020204" pitchFamily="49" charset="0"/>
              </a:rPr>
              <a:t>CarFetchError</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e.to_string</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a:t>
            </a:r>
          </a:p>
        </p:txBody>
      </p:sp>
    </p:spTree>
    <p:extLst>
      <p:ext uri="{BB962C8B-B14F-4D97-AF65-F5344CB8AC3E}">
        <p14:creationId xmlns:p14="http://schemas.microsoft.com/office/powerpoint/2010/main" val="1302866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9675D8-40B5-93F4-2E07-CD038823675A}"/>
              </a:ext>
            </a:extLst>
          </p:cNvPr>
          <p:cNvSpPr txBox="1"/>
          <p:nvPr/>
        </p:nvSpPr>
        <p:spPr>
          <a:xfrm>
            <a:off x="4624251" y="5582194"/>
            <a:ext cx="184731" cy="369332"/>
          </a:xfrm>
          <a:prstGeom prst="rect">
            <a:avLst/>
          </a:prstGeom>
          <a:noFill/>
        </p:spPr>
        <p:txBody>
          <a:bodyPr wrap="none" rtlCol="0">
            <a:spAutoFit/>
          </a:bodyPr>
          <a:lstStyle/>
          <a:p>
            <a:endParaRPr lang="en-BE" dirty="0"/>
          </a:p>
        </p:txBody>
      </p:sp>
      <p:sp>
        <p:nvSpPr>
          <p:cNvPr id="65" name="Rectangle 64">
            <a:extLst>
              <a:ext uri="{FF2B5EF4-FFF2-40B4-BE49-F238E27FC236}">
                <a16:creationId xmlns:a16="http://schemas.microsoft.com/office/drawing/2014/main" id="{46DBBAC2-38C1-8367-AEE9-F3857447F175}"/>
              </a:ext>
            </a:extLst>
          </p:cNvPr>
          <p:cNvSpPr/>
          <p:nvPr/>
        </p:nvSpPr>
        <p:spPr>
          <a:xfrm>
            <a:off x="2233830" y="1887437"/>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6" name="Rectangle 65">
            <a:extLst>
              <a:ext uri="{FF2B5EF4-FFF2-40B4-BE49-F238E27FC236}">
                <a16:creationId xmlns:a16="http://schemas.microsoft.com/office/drawing/2014/main" id="{39021F22-2DE5-907F-ECB5-BB92C7858AC5}"/>
              </a:ext>
            </a:extLst>
          </p:cNvPr>
          <p:cNvSpPr/>
          <p:nvPr/>
        </p:nvSpPr>
        <p:spPr>
          <a:xfrm>
            <a:off x="2233830" y="1531179"/>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7" name="Rectangle 66">
            <a:extLst>
              <a:ext uri="{FF2B5EF4-FFF2-40B4-BE49-F238E27FC236}">
                <a16:creationId xmlns:a16="http://schemas.microsoft.com/office/drawing/2014/main" id="{B88287D0-4309-8891-FF34-E40D60413E5C}"/>
              </a:ext>
            </a:extLst>
          </p:cNvPr>
          <p:cNvSpPr/>
          <p:nvPr/>
        </p:nvSpPr>
        <p:spPr>
          <a:xfrm>
            <a:off x="2233830" y="117492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8" name="Rectangle 67">
            <a:extLst>
              <a:ext uri="{FF2B5EF4-FFF2-40B4-BE49-F238E27FC236}">
                <a16:creationId xmlns:a16="http://schemas.microsoft.com/office/drawing/2014/main" id="{A4CBA996-60CA-2671-FE3C-D31F40175F74}"/>
              </a:ext>
            </a:extLst>
          </p:cNvPr>
          <p:cNvSpPr/>
          <p:nvPr/>
        </p:nvSpPr>
        <p:spPr>
          <a:xfrm>
            <a:off x="743931" y="3317359"/>
            <a:ext cx="2809590"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Car</a:t>
            </a:r>
          </a:p>
        </p:txBody>
      </p:sp>
      <p:sp>
        <p:nvSpPr>
          <p:cNvPr id="69" name="Rectangle 68">
            <a:extLst>
              <a:ext uri="{FF2B5EF4-FFF2-40B4-BE49-F238E27FC236}">
                <a16:creationId xmlns:a16="http://schemas.microsoft.com/office/drawing/2014/main" id="{A3322C31-8548-A6FE-2F70-462057B68C5A}"/>
              </a:ext>
            </a:extLst>
          </p:cNvPr>
          <p:cNvSpPr/>
          <p:nvPr/>
        </p:nvSpPr>
        <p:spPr>
          <a:xfrm>
            <a:off x="743929" y="3750807"/>
            <a:ext cx="73515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70" name="Rectangle 69">
            <a:extLst>
              <a:ext uri="{FF2B5EF4-FFF2-40B4-BE49-F238E27FC236}">
                <a16:creationId xmlns:a16="http://schemas.microsoft.com/office/drawing/2014/main" id="{CBE38CAC-ABC3-6D80-995A-A26DD7BF06C5}"/>
              </a:ext>
            </a:extLst>
          </p:cNvPr>
          <p:cNvSpPr/>
          <p:nvPr/>
        </p:nvSpPr>
        <p:spPr>
          <a:xfrm>
            <a:off x="1483816" y="3750807"/>
            <a:ext cx="924723"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71" name="Rectangle 70">
            <a:extLst>
              <a:ext uri="{FF2B5EF4-FFF2-40B4-BE49-F238E27FC236}">
                <a16:creationId xmlns:a16="http://schemas.microsoft.com/office/drawing/2014/main" id="{51EA5E32-AA42-5CBF-768F-1EECEB7C123D}"/>
              </a:ext>
            </a:extLst>
          </p:cNvPr>
          <p:cNvSpPr/>
          <p:nvPr/>
        </p:nvSpPr>
        <p:spPr>
          <a:xfrm>
            <a:off x="2408502" y="3751828"/>
            <a:ext cx="114501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72" name="Rectangle 71">
            <a:extLst>
              <a:ext uri="{FF2B5EF4-FFF2-40B4-BE49-F238E27FC236}">
                <a16:creationId xmlns:a16="http://schemas.microsoft.com/office/drawing/2014/main" id="{453FF5F8-DC75-1DEF-044E-711CD2BE5ADC}"/>
              </a:ext>
            </a:extLst>
          </p:cNvPr>
          <p:cNvSpPr/>
          <p:nvPr/>
        </p:nvSpPr>
        <p:spPr>
          <a:xfrm>
            <a:off x="743892" y="4461280"/>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73" name="Rectangle 72">
            <a:extLst>
              <a:ext uri="{FF2B5EF4-FFF2-40B4-BE49-F238E27FC236}">
                <a16:creationId xmlns:a16="http://schemas.microsoft.com/office/drawing/2014/main" id="{543323C6-FFB7-9D73-1A2B-921A6C3744C1}"/>
              </a:ext>
            </a:extLst>
          </p:cNvPr>
          <p:cNvSpPr/>
          <p:nvPr/>
        </p:nvSpPr>
        <p:spPr>
          <a:xfrm>
            <a:off x="1483816" y="4461280"/>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brand</a:t>
            </a:r>
          </a:p>
        </p:txBody>
      </p:sp>
      <p:sp>
        <p:nvSpPr>
          <p:cNvPr id="74" name="Rectangle 73">
            <a:extLst>
              <a:ext uri="{FF2B5EF4-FFF2-40B4-BE49-F238E27FC236}">
                <a16:creationId xmlns:a16="http://schemas.microsoft.com/office/drawing/2014/main" id="{CF640871-213A-A6B7-9B10-34BBD9AC957D}"/>
              </a:ext>
            </a:extLst>
          </p:cNvPr>
          <p:cNvSpPr/>
          <p:nvPr/>
        </p:nvSpPr>
        <p:spPr>
          <a:xfrm>
            <a:off x="2408539" y="4462301"/>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75" name="Rectangle 74">
            <a:extLst>
              <a:ext uri="{FF2B5EF4-FFF2-40B4-BE49-F238E27FC236}">
                <a16:creationId xmlns:a16="http://schemas.microsoft.com/office/drawing/2014/main" id="{00900953-F29B-ED42-CC8E-0EC98A9503CB}"/>
              </a:ext>
            </a:extLst>
          </p:cNvPr>
          <p:cNvSpPr/>
          <p:nvPr/>
        </p:nvSpPr>
        <p:spPr>
          <a:xfrm>
            <a:off x="743892" y="4817538"/>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76" name="Rectangle 75">
            <a:extLst>
              <a:ext uri="{FF2B5EF4-FFF2-40B4-BE49-F238E27FC236}">
                <a16:creationId xmlns:a16="http://schemas.microsoft.com/office/drawing/2014/main" id="{69608F16-7A6B-90CE-F0C3-CC51FAC4233F}"/>
              </a:ext>
            </a:extLst>
          </p:cNvPr>
          <p:cNvSpPr/>
          <p:nvPr/>
        </p:nvSpPr>
        <p:spPr>
          <a:xfrm>
            <a:off x="1483816" y="4817538"/>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price</a:t>
            </a:r>
          </a:p>
        </p:txBody>
      </p:sp>
      <p:sp>
        <p:nvSpPr>
          <p:cNvPr id="77" name="Rectangle 76">
            <a:extLst>
              <a:ext uri="{FF2B5EF4-FFF2-40B4-BE49-F238E27FC236}">
                <a16:creationId xmlns:a16="http://schemas.microsoft.com/office/drawing/2014/main" id="{8BC9D6E2-7506-19BA-111C-E7818E72A45E}"/>
              </a:ext>
            </a:extLst>
          </p:cNvPr>
          <p:cNvSpPr/>
          <p:nvPr/>
        </p:nvSpPr>
        <p:spPr>
          <a:xfrm>
            <a:off x="2408539" y="4818559"/>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78" name="Rectangle 77">
            <a:extLst>
              <a:ext uri="{FF2B5EF4-FFF2-40B4-BE49-F238E27FC236}">
                <a16:creationId xmlns:a16="http://schemas.microsoft.com/office/drawing/2014/main" id="{E6B8F9DB-86BE-5EDF-EE98-70820ABC20F4}"/>
              </a:ext>
            </a:extLst>
          </p:cNvPr>
          <p:cNvSpPr/>
          <p:nvPr/>
        </p:nvSpPr>
        <p:spPr>
          <a:xfrm>
            <a:off x="743892" y="4107064"/>
            <a:ext cx="73519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79" name="Rectangle 78">
            <a:extLst>
              <a:ext uri="{FF2B5EF4-FFF2-40B4-BE49-F238E27FC236}">
                <a16:creationId xmlns:a16="http://schemas.microsoft.com/office/drawing/2014/main" id="{FA27CAC5-7BE8-04F2-2014-250AE58ECBD5}"/>
              </a:ext>
            </a:extLst>
          </p:cNvPr>
          <p:cNvSpPr/>
          <p:nvPr/>
        </p:nvSpPr>
        <p:spPr>
          <a:xfrm>
            <a:off x="1483816" y="4107064"/>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owned_by</a:t>
            </a:r>
            <a:r>
              <a:rPr lang="en-US" sz="1200" dirty="0">
                <a:solidFill>
                  <a:srgbClr val="0451A5"/>
                </a:solidFill>
                <a:latin typeface="Consolas" panose="020B0609020204030204" pitchFamily="49" charset="0"/>
              </a:rPr>
              <a:t> </a:t>
            </a:r>
          </a:p>
        </p:txBody>
      </p:sp>
      <p:sp>
        <p:nvSpPr>
          <p:cNvPr id="80" name="Rectangle 79">
            <a:extLst>
              <a:ext uri="{FF2B5EF4-FFF2-40B4-BE49-F238E27FC236}">
                <a16:creationId xmlns:a16="http://schemas.microsoft.com/office/drawing/2014/main" id="{613AB1DA-195F-5ED1-6B1A-FBA9DDEF48D8}"/>
              </a:ext>
            </a:extLst>
          </p:cNvPr>
          <p:cNvSpPr/>
          <p:nvPr/>
        </p:nvSpPr>
        <p:spPr>
          <a:xfrm>
            <a:off x="2408539" y="4108085"/>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foreign_key</a:t>
            </a:r>
            <a:r>
              <a:rPr lang="en-US" sz="1200" dirty="0">
                <a:solidFill>
                  <a:srgbClr val="0451A5"/>
                </a:solidFill>
                <a:latin typeface="Consolas" panose="020B0609020204030204" pitchFamily="49" charset="0"/>
              </a:rPr>
              <a:t> </a:t>
            </a:r>
          </a:p>
        </p:txBody>
      </p:sp>
      <p:sp>
        <p:nvSpPr>
          <p:cNvPr id="81" name="Rectangle 80">
            <a:extLst>
              <a:ext uri="{FF2B5EF4-FFF2-40B4-BE49-F238E27FC236}">
                <a16:creationId xmlns:a16="http://schemas.microsoft.com/office/drawing/2014/main" id="{A40E8288-60D2-4474-A71F-DEA0411A2C29}"/>
              </a:ext>
            </a:extLst>
          </p:cNvPr>
          <p:cNvSpPr/>
          <p:nvPr/>
        </p:nvSpPr>
        <p:spPr>
          <a:xfrm>
            <a:off x="609600" y="385214"/>
            <a:ext cx="2943922"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User</a:t>
            </a:r>
          </a:p>
        </p:txBody>
      </p:sp>
      <p:sp>
        <p:nvSpPr>
          <p:cNvPr id="82" name="Rectangle 81">
            <a:extLst>
              <a:ext uri="{FF2B5EF4-FFF2-40B4-BE49-F238E27FC236}">
                <a16:creationId xmlns:a16="http://schemas.microsoft.com/office/drawing/2014/main" id="{0B380B8F-3F99-FD32-C00E-AF261B23B99F}"/>
              </a:ext>
            </a:extLst>
          </p:cNvPr>
          <p:cNvSpPr/>
          <p:nvPr/>
        </p:nvSpPr>
        <p:spPr>
          <a:xfrm>
            <a:off x="609598" y="818662"/>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rgbClr val="A31515"/>
                </a:solidFill>
                <a:latin typeface="Consolas" panose="020B0609020204030204" pitchFamily="49" charset="0"/>
              </a:rPr>
              <a:t> </a:t>
            </a:r>
          </a:p>
        </p:txBody>
      </p:sp>
      <p:sp>
        <p:nvSpPr>
          <p:cNvPr id="83" name="Rectangle 82">
            <a:extLst>
              <a:ext uri="{FF2B5EF4-FFF2-40B4-BE49-F238E27FC236}">
                <a16:creationId xmlns:a16="http://schemas.microsoft.com/office/drawing/2014/main" id="{696D6FDB-02FE-149E-1BE8-9B57DA438A25}"/>
              </a:ext>
            </a:extLst>
          </p:cNvPr>
          <p:cNvSpPr/>
          <p:nvPr/>
        </p:nvSpPr>
        <p:spPr>
          <a:xfrm>
            <a:off x="1428362" y="818662"/>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84" name="Rectangle 83">
            <a:extLst>
              <a:ext uri="{FF2B5EF4-FFF2-40B4-BE49-F238E27FC236}">
                <a16:creationId xmlns:a16="http://schemas.microsoft.com/office/drawing/2014/main" id="{62F9E69F-A5BD-40D7-D718-C4A4E0614DC8}"/>
              </a:ext>
            </a:extLst>
          </p:cNvPr>
          <p:cNvSpPr/>
          <p:nvPr/>
        </p:nvSpPr>
        <p:spPr>
          <a:xfrm>
            <a:off x="2233830" y="818662"/>
            <a:ext cx="1319692" cy="3562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85" name="Rectangle 84">
            <a:extLst>
              <a:ext uri="{FF2B5EF4-FFF2-40B4-BE49-F238E27FC236}">
                <a16:creationId xmlns:a16="http://schemas.microsoft.com/office/drawing/2014/main" id="{15EED98C-289F-4289-D3F0-C4F2AA728ED9}"/>
              </a:ext>
            </a:extLst>
          </p:cNvPr>
          <p:cNvSpPr/>
          <p:nvPr/>
        </p:nvSpPr>
        <p:spPr>
          <a:xfrm>
            <a:off x="609598" y="117492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86" name="Rectangle 85">
            <a:extLst>
              <a:ext uri="{FF2B5EF4-FFF2-40B4-BE49-F238E27FC236}">
                <a16:creationId xmlns:a16="http://schemas.microsoft.com/office/drawing/2014/main" id="{97905A46-FA3E-65A5-33E1-84F94AEA9BED}"/>
              </a:ext>
            </a:extLst>
          </p:cNvPr>
          <p:cNvSpPr/>
          <p:nvPr/>
        </p:nvSpPr>
        <p:spPr>
          <a:xfrm>
            <a:off x="1428362" y="117492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name</a:t>
            </a:r>
          </a:p>
        </p:txBody>
      </p:sp>
      <p:sp>
        <p:nvSpPr>
          <p:cNvPr id="87" name="Rectangle 86">
            <a:extLst>
              <a:ext uri="{FF2B5EF4-FFF2-40B4-BE49-F238E27FC236}">
                <a16:creationId xmlns:a16="http://schemas.microsoft.com/office/drawing/2014/main" id="{59535D8E-70F4-B95A-8021-6E40A133845C}"/>
              </a:ext>
            </a:extLst>
          </p:cNvPr>
          <p:cNvSpPr/>
          <p:nvPr/>
        </p:nvSpPr>
        <p:spPr>
          <a:xfrm>
            <a:off x="609598" y="1531179"/>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88" name="Rectangle 87">
            <a:extLst>
              <a:ext uri="{FF2B5EF4-FFF2-40B4-BE49-F238E27FC236}">
                <a16:creationId xmlns:a16="http://schemas.microsoft.com/office/drawing/2014/main" id="{78D29AC2-F2E1-A63A-CC36-0EDD2E5597BD}"/>
              </a:ext>
            </a:extLst>
          </p:cNvPr>
          <p:cNvSpPr/>
          <p:nvPr/>
        </p:nvSpPr>
        <p:spPr>
          <a:xfrm>
            <a:off x="1428362" y="1531179"/>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surname</a:t>
            </a:r>
          </a:p>
        </p:txBody>
      </p:sp>
      <p:sp>
        <p:nvSpPr>
          <p:cNvPr id="89" name="Rectangle 88">
            <a:extLst>
              <a:ext uri="{FF2B5EF4-FFF2-40B4-BE49-F238E27FC236}">
                <a16:creationId xmlns:a16="http://schemas.microsoft.com/office/drawing/2014/main" id="{043C1EC1-6E1D-EECF-E8EE-492E538A7DD5}"/>
              </a:ext>
            </a:extLst>
          </p:cNvPr>
          <p:cNvSpPr/>
          <p:nvPr/>
        </p:nvSpPr>
        <p:spPr>
          <a:xfrm>
            <a:off x="609598" y="1887437"/>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90" name="Rectangle 89">
            <a:extLst>
              <a:ext uri="{FF2B5EF4-FFF2-40B4-BE49-F238E27FC236}">
                <a16:creationId xmlns:a16="http://schemas.microsoft.com/office/drawing/2014/main" id="{EEC8788A-13F2-BFEE-7CD8-1D2221EE700A}"/>
              </a:ext>
            </a:extLst>
          </p:cNvPr>
          <p:cNvSpPr/>
          <p:nvPr/>
        </p:nvSpPr>
        <p:spPr>
          <a:xfrm>
            <a:off x="1428362" y="1887437"/>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age</a:t>
            </a:r>
          </a:p>
        </p:txBody>
      </p:sp>
      <p:sp>
        <p:nvSpPr>
          <p:cNvPr id="91" name="Rectangle 90">
            <a:extLst>
              <a:ext uri="{FF2B5EF4-FFF2-40B4-BE49-F238E27FC236}">
                <a16:creationId xmlns:a16="http://schemas.microsoft.com/office/drawing/2014/main" id="{85304D62-C8CD-1C02-212A-265579435028}"/>
              </a:ext>
            </a:extLst>
          </p:cNvPr>
          <p:cNvSpPr/>
          <p:nvPr/>
        </p:nvSpPr>
        <p:spPr>
          <a:xfrm>
            <a:off x="609597" y="224429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92" name="Rectangle 91">
            <a:extLst>
              <a:ext uri="{FF2B5EF4-FFF2-40B4-BE49-F238E27FC236}">
                <a16:creationId xmlns:a16="http://schemas.microsoft.com/office/drawing/2014/main" id="{9111F2A9-088D-F7E3-7DEC-DCF7B78C88FD}"/>
              </a:ext>
            </a:extLst>
          </p:cNvPr>
          <p:cNvSpPr/>
          <p:nvPr/>
        </p:nvSpPr>
        <p:spPr>
          <a:xfrm>
            <a:off x="1428361" y="224429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email</a:t>
            </a:r>
          </a:p>
        </p:txBody>
      </p:sp>
      <p:sp>
        <p:nvSpPr>
          <p:cNvPr id="93" name="Rectangle 92">
            <a:extLst>
              <a:ext uri="{FF2B5EF4-FFF2-40B4-BE49-F238E27FC236}">
                <a16:creationId xmlns:a16="http://schemas.microsoft.com/office/drawing/2014/main" id="{039121BA-3AC3-2525-A139-AC9E1AFE7C46}"/>
              </a:ext>
            </a:extLst>
          </p:cNvPr>
          <p:cNvSpPr/>
          <p:nvPr/>
        </p:nvSpPr>
        <p:spPr>
          <a:xfrm>
            <a:off x="2233829" y="224429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unique_key</a:t>
            </a:r>
            <a:endParaRPr lang="en-US" sz="1200" dirty="0">
              <a:solidFill>
                <a:srgbClr val="0451A5"/>
              </a:solidFill>
              <a:latin typeface="Consolas" panose="020B0609020204030204" pitchFamily="49" charset="0"/>
            </a:endParaRPr>
          </a:p>
        </p:txBody>
      </p:sp>
      <p:sp>
        <p:nvSpPr>
          <p:cNvPr id="94" name="TextBox 93">
            <a:extLst>
              <a:ext uri="{FF2B5EF4-FFF2-40B4-BE49-F238E27FC236}">
                <a16:creationId xmlns:a16="http://schemas.microsoft.com/office/drawing/2014/main" id="{E1DADF5A-5115-1F3D-6D68-4D80B9A59162}"/>
              </a:ext>
            </a:extLst>
          </p:cNvPr>
          <p:cNvSpPr txBox="1"/>
          <p:nvPr/>
        </p:nvSpPr>
        <p:spPr>
          <a:xfrm>
            <a:off x="2205013" y="2815243"/>
            <a:ext cx="1034257" cy="276999"/>
          </a:xfrm>
          <a:prstGeom prst="rect">
            <a:avLst/>
          </a:prstGeom>
          <a:noFill/>
        </p:spPr>
        <p:txBody>
          <a:bodyPr wrap="none" rtlCol="0">
            <a:spAutoFit/>
          </a:bodyPr>
          <a:lstStyle/>
          <a:p>
            <a:r>
              <a:rPr lang="en-US" sz="1200" dirty="0">
                <a:latin typeface="Consolas" panose="020B0609020204030204" pitchFamily="49" charset="0"/>
              </a:rPr>
              <a:t>Owns a car</a:t>
            </a:r>
          </a:p>
        </p:txBody>
      </p:sp>
      <p:cxnSp>
        <p:nvCxnSpPr>
          <p:cNvPr id="95" name="Straight Connector 94">
            <a:extLst>
              <a:ext uri="{FF2B5EF4-FFF2-40B4-BE49-F238E27FC236}">
                <a16:creationId xmlns:a16="http://schemas.microsoft.com/office/drawing/2014/main" id="{C2DD66E1-412F-8154-9AB6-590C73195515}"/>
              </a:ext>
            </a:extLst>
          </p:cNvPr>
          <p:cNvCxnSpPr>
            <a:cxnSpLocks/>
            <a:endCxn id="68" idx="0"/>
          </p:cNvCxnSpPr>
          <p:nvPr/>
        </p:nvCxnSpPr>
        <p:spPr>
          <a:xfrm>
            <a:off x="2148726" y="2600550"/>
            <a:ext cx="0" cy="7168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AF6EF95-2A2D-F9EC-D2C0-9170E3217A5D}"/>
              </a:ext>
            </a:extLst>
          </p:cNvPr>
          <p:cNvSpPr txBox="1"/>
          <p:nvPr/>
        </p:nvSpPr>
        <p:spPr>
          <a:xfrm>
            <a:off x="4958316" y="1174921"/>
            <a:ext cx="6096000" cy="2308324"/>
          </a:xfrm>
          <a:prstGeom prst="rect">
            <a:avLst/>
          </a:prstGeom>
          <a:noFill/>
          <a:ln>
            <a:solidFill>
              <a:schemeClr val="tx1"/>
            </a:solidFill>
          </a:ln>
        </p:spPr>
        <p:txBody>
          <a:bodyPr wrap="square">
            <a:spAutoFit/>
          </a:bodyPr>
          <a:lstStyle/>
          <a:p>
            <a:r>
              <a:rPr lang="en-GB" sz="1200" b="0" dirty="0" err="1">
                <a:solidFill>
                  <a:srgbClr val="800000"/>
                </a:solidFill>
                <a:effectLst/>
                <a:latin typeface="Menlo" panose="020B0609030804020204" pitchFamily="49" charset="0"/>
              </a:rPr>
              <a:t>MyService-db</a:t>
            </a:r>
            <a:r>
              <a:rPr lang="en-GB" sz="1200" b="0" dirty="0">
                <a:solidFill>
                  <a:srgbClr val="000000"/>
                </a:solidFill>
                <a:effectLst/>
                <a:latin typeface="Menlo" panose="020B0609030804020204" pitchFamily="49" charset="0"/>
              </a:rPr>
              <a:t>:</a:t>
            </a:r>
          </a:p>
          <a:p>
            <a:r>
              <a:rPr lang="en-GB" sz="1200" dirty="0">
                <a:solidFill>
                  <a:srgbClr val="800000"/>
                </a:solidFill>
                <a:latin typeface="Menlo" panose="020B0609030804020204" pitchFamily="49" charset="0"/>
              </a:rPr>
              <a:t>    </a:t>
            </a:r>
            <a:r>
              <a:rPr lang="en-GB" sz="1200" b="0" dirty="0">
                <a:solidFill>
                  <a:srgbClr val="800000"/>
                </a:solidFill>
                <a:effectLst/>
                <a:latin typeface="Menlo" panose="020B0609030804020204" pitchFamily="49" charset="0"/>
              </a:rPr>
              <a:t>image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postgres:13-alpine</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a:t>
            </a:r>
            <a:r>
              <a:rPr lang="en-GB" sz="1200" b="0" dirty="0" err="1">
                <a:solidFill>
                  <a:srgbClr val="800000"/>
                </a:solidFill>
                <a:effectLst/>
                <a:latin typeface="Menlo" panose="020B0609030804020204" pitchFamily="49" charset="0"/>
              </a:rPr>
              <a:t>container_name</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MyService-db</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restart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always</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POSTGRES_USER</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POSTGRES_PASSWORD</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ports</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5432:5432</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volumes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MyService</a:t>
            </a:r>
            <a:r>
              <a:rPr lang="en-GB" sz="1200" b="0" dirty="0">
                <a:solidFill>
                  <a:srgbClr val="A31515"/>
                </a:solidFill>
                <a:effectLst/>
                <a:latin typeface="Menlo" panose="020B0609030804020204" pitchFamily="49" charset="0"/>
              </a:rPr>
              <a:t>-data:/var/lib/</a:t>
            </a:r>
            <a:r>
              <a:rPr lang="en-GB" sz="1200" b="0" dirty="0" err="1">
                <a:solidFill>
                  <a:srgbClr val="A31515"/>
                </a:solidFill>
                <a:effectLst/>
                <a:latin typeface="Menlo" panose="020B0609030804020204" pitchFamily="49" charset="0"/>
              </a:rPr>
              <a:t>postgresql</a:t>
            </a:r>
            <a:r>
              <a:rPr lang="en-GB" sz="1200" b="0" dirty="0">
                <a:solidFill>
                  <a:srgbClr val="A31515"/>
                </a:solidFill>
                <a:effectLst/>
                <a:latin typeface="Menlo" panose="020B0609030804020204" pitchFamily="49" charset="0"/>
              </a:rPr>
              <a:t>/data"</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 </a:t>
            </a:r>
            <a:r>
              <a:rPr lang="en-GB" sz="1200" b="0" dirty="0">
                <a:solidFill>
                  <a:srgbClr val="A31515"/>
                </a:solidFill>
                <a:effectLst/>
                <a:latin typeface="Menlo" panose="020B0609030804020204" pitchFamily="49" charset="0"/>
              </a:rPr>
              <a:t>"./docker/</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/01.sql:/docker-</a:t>
            </a:r>
            <a:r>
              <a:rPr lang="en-GB" sz="1200" b="0" dirty="0" err="1">
                <a:solidFill>
                  <a:srgbClr val="A31515"/>
                </a:solidFill>
                <a:effectLst/>
                <a:latin typeface="Menlo" panose="020B0609030804020204" pitchFamily="49" charset="0"/>
              </a:rPr>
              <a:t>entrypoint</a:t>
            </a:r>
            <a:r>
              <a:rPr lang="en-GB" sz="1200" b="0" dirty="0">
                <a:solidFill>
                  <a:srgbClr val="A31515"/>
                </a:solidFill>
                <a:effectLst/>
                <a:latin typeface="Menlo" panose="020B0609030804020204" pitchFamily="49" charset="0"/>
              </a:rPr>
              <a:t>-          	  </a:t>
            </a:r>
            <a:r>
              <a:rPr lang="en-GB" sz="1200" b="0" dirty="0" err="1">
                <a:solidFill>
                  <a:srgbClr val="A31515"/>
                </a:solidFill>
                <a:effectLst/>
                <a:latin typeface="Menlo" panose="020B0609030804020204" pitchFamily="49" charset="0"/>
              </a:rPr>
              <a:t>initdb.d</a:t>
            </a:r>
            <a:r>
              <a:rPr lang="en-GB" sz="1200" b="0" dirty="0">
                <a:solidFill>
                  <a:srgbClr val="A31515"/>
                </a:solidFill>
                <a:effectLst/>
                <a:latin typeface="Menlo" panose="020B0609030804020204" pitchFamily="49" charset="0"/>
              </a:rPr>
              <a:t>/01_db.sql"</a:t>
            </a:r>
            <a:endParaRPr lang="en-GB" sz="1200" b="0" dirty="0">
              <a:solidFill>
                <a:srgbClr val="000000"/>
              </a:solidFill>
              <a:effectLst/>
              <a:latin typeface="Menlo" panose="020B0609030804020204" pitchFamily="49" charset="0"/>
            </a:endParaRPr>
          </a:p>
        </p:txBody>
      </p:sp>
      <p:sp>
        <p:nvSpPr>
          <p:cNvPr id="105" name="TextBox 104">
            <a:extLst>
              <a:ext uri="{FF2B5EF4-FFF2-40B4-BE49-F238E27FC236}">
                <a16:creationId xmlns:a16="http://schemas.microsoft.com/office/drawing/2014/main" id="{CE5BDEF8-BB7C-7273-CF1D-767535964C76}"/>
              </a:ext>
            </a:extLst>
          </p:cNvPr>
          <p:cNvSpPr txBox="1"/>
          <p:nvPr/>
        </p:nvSpPr>
        <p:spPr>
          <a:xfrm>
            <a:off x="7617905" y="2777741"/>
            <a:ext cx="3875315" cy="1015663"/>
          </a:xfrm>
          <a:prstGeom prst="rect">
            <a:avLst/>
          </a:prstGeom>
          <a:solidFill>
            <a:schemeClr val="bg1"/>
          </a:solidFill>
          <a:ln>
            <a:solidFill>
              <a:schemeClr val="tx1"/>
            </a:solidFill>
          </a:ln>
        </p:spPr>
        <p:txBody>
          <a:bodyPr wrap="square">
            <a:spAutoFit/>
          </a:bodyPr>
          <a:lstStyle/>
          <a:p>
            <a:endParaRPr lang="en-GB" sz="1200" b="0" dirty="0">
              <a:solidFill>
                <a:srgbClr val="0000FF"/>
              </a:solidFill>
              <a:effectLst/>
              <a:latin typeface="Menlo" panose="020B0609030804020204" pitchFamily="49" charset="0"/>
            </a:endParaRPr>
          </a:p>
          <a:p>
            <a:r>
              <a:rPr lang="en-GB" sz="1200" b="0" dirty="0">
                <a:solidFill>
                  <a:srgbClr val="0000FF"/>
                </a:solidFill>
                <a:effectLst/>
                <a:latin typeface="Menlo" panose="020B0609030804020204" pitchFamily="49" charset="0"/>
              </a:rPr>
              <a:t>DROP</a:t>
            </a:r>
            <a:r>
              <a:rPr lang="en-GB" sz="1200" b="0" dirty="0">
                <a:solidFill>
                  <a:srgbClr val="000000"/>
                </a:solidFill>
                <a:effectLst/>
                <a:latin typeface="Menlo" panose="020B0609030804020204" pitchFamily="49" charset="0"/>
              </a:rPr>
              <a:t> DATABASE IF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my_service_db</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br>
              <a:rPr lang="en-GB" sz="1200" b="0" dirty="0">
                <a:solidFill>
                  <a:srgbClr val="000000"/>
                </a:solidFill>
                <a:effectLst/>
                <a:latin typeface="Menlo" panose="020B0609030804020204" pitchFamily="49" charset="0"/>
              </a:rPr>
            </a:br>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DATABASE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my_service_db</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endParaRPr lang="en-GB" sz="1200" b="0" dirty="0">
              <a:solidFill>
                <a:srgbClr val="000000"/>
              </a:solidFill>
              <a:effectLst/>
              <a:latin typeface="Menlo" panose="020B0609030804020204" pitchFamily="49" charset="0"/>
            </a:endParaRPr>
          </a:p>
        </p:txBody>
      </p:sp>
      <p:sp>
        <p:nvSpPr>
          <p:cNvPr id="106" name="TextBox 105">
            <a:extLst>
              <a:ext uri="{FF2B5EF4-FFF2-40B4-BE49-F238E27FC236}">
                <a16:creationId xmlns:a16="http://schemas.microsoft.com/office/drawing/2014/main" id="{2C318D69-A3C1-1130-FF75-2097CD0909A9}"/>
              </a:ext>
            </a:extLst>
          </p:cNvPr>
          <p:cNvSpPr txBox="1"/>
          <p:nvPr/>
        </p:nvSpPr>
        <p:spPr>
          <a:xfrm>
            <a:off x="4440680" y="3432543"/>
            <a:ext cx="3785089" cy="1384995"/>
          </a:xfrm>
          <a:prstGeom prst="rect">
            <a:avLst/>
          </a:prstGeom>
          <a:solidFill>
            <a:schemeClr val="bg1"/>
          </a:solidFill>
          <a:ln>
            <a:solidFill>
              <a:schemeClr val="tx1"/>
            </a:solidFill>
          </a:ln>
        </p:spPr>
        <p:txBody>
          <a:bodyPr wrap="square">
            <a:spAutoFit/>
          </a:bodyPr>
          <a:lstStyle/>
          <a:p>
            <a:r>
              <a:rPr lang="en-GB" sz="1200" b="0">
                <a:solidFill>
                  <a:srgbClr val="0000FF"/>
                </a:solidFill>
                <a:effectLst/>
                <a:latin typeface="Menlo" panose="020B0609030804020204" pitchFamily="49" charset="0"/>
              </a:rPr>
              <a:t>CREATE</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TABLE</a:t>
            </a:r>
            <a:r>
              <a:rPr lang="en-GB" sz="1200" b="0">
                <a:solidFill>
                  <a:srgbClr val="000000"/>
                </a:solidFill>
                <a:effectLst/>
                <a:latin typeface="Menlo" panose="020B0609030804020204" pitchFamily="49" charset="0"/>
              </a:rPr>
              <a:t> IF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EXISTS</a:t>
            </a:r>
            <a:r>
              <a:rPr lang="en-GB" sz="1200" b="0">
                <a:solidFill>
                  <a:srgbClr val="000000"/>
                </a:solidFill>
                <a:effectLst/>
                <a:latin typeface="Menlo" panose="020B0609030804020204" pitchFamily="49" charset="0"/>
              </a:rPr>
              <a:t> users (</a:t>
            </a:r>
          </a:p>
          <a:p>
            <a:r>
              <a:rPr lang="en-GB" sz="1200" b="0">
                <a:solidFill>
                  <a:srgbClr val="000000"/>
                </a:solidFill>
                <a:effectLst/>
                <a:latin typeface="Menlo" panose="020B0609030804020204" pitchFamily="49" charset="0"/>
              </a:rPr>
              <a:t>age </a:t>
            </a:r>
            <a:r>
              <a:rPr lang="en-GB" sz="1200" b="0">
                <a:solidFill>
                  <a:srgbClr val="0000FF"/>
                </a:solidFill>
                <a:effectLst/>
                <a:latin typeface="Menlo" panose="020B0609030804020204" pitchFamily="49" charset="0"/>
              </a:rPr>
              <a:t>INT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00"/>
                </a:solidFill>
                <a:effectLst/>
                <a:latin typeface="Menlo" panose="020B0609030804020204" pitchFamily="49" charset="0"/>
              </a:rPr>
              <a:t>email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FF"/>
                </a:solidFill>
                <a:effectLst/>
                <a:latin typeface="Menlo" panose="020B0609030804020204" pitchFamily="49" charset="0"/>
              </a:rPr>
              <a:t>id</a:t>
            </a:r>
            <a:r>
              <a:rPr lang="en-GB" sz="1200" b="0">
                <a:solidFill>
                  <a:srgbClr val="000000"/>
                </a:solidFill>
                <a:effectLst/>
                <a:latin typeface="Menlo" panose="020B0609030804020204" pitchFamily="49" charset="0"/>
              </a:rPr>
              <a:t> UUID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FF"/>
                </a:solidFill>
                <a:effectLst/>
                <a:latin typeface="Menlo" panose="020B0609030804020204" pitchFamily="49" charset="0"/>
              </a:rPr>
              <a:t>name</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00"/>
                </a:solidFill>
                <a:effectLst/>
                <a:latin typeface="Menlo" panose="020B0609030804020204" pitchFamily="49" charset="0"/>
              </a:rPr>
              <a:t>surname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endParaRPr lang="en-GB" sz="1200" b="0">
              <a:solidFill>
                <a:srgbClr val="000000"/>
              </a:solidFill>
              <a:effectLst/>
              <a:latin typeface="Menlo" panose="020B0609030804020204" pitchFamily="49" charset="0"/>
            </a:endParaRPr>
          </a:p>
          <a:p>
            <a:r>
              <a:rPr lang="en-GB" sz="1200" b="0">
                <a:solidFill>
                  <a:srgbClr val="000000"/>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p:txBody>
      </p:sp>
      <p:sp>
        <p:nvSpPr>
          <p:cNvPr id="107" name="TextBox 106">
            <a:extLst>
              <a:ext uri="{FF2B5EF4-FFF2-40B4-BE49-F238E27FC236}">
                <a16:creationId xmlns:a16="http://schemas.microsoft.com/office/drawing/2014/main" id="{6159B5E1-21B3-FC66-035C-28BE6249D903}"/>
              </a:ext>
            </a:extLst>
          </p:cNvPr>
          <p:cNvSpPr txBox="1"/>
          <p:nvPr/>
        </p:nvSpPr>
        <p:spPr>
          <a:xfrm>
            <a:off x="7663019" y="4381865"/>
            <a:ext cx="3785089" cy="1015663"/>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TABLE</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cars (</a:t>
            </a:r>
          </a:p>
          <a:p>
            <a:r>
              <a:rPr lang="en-GB" sz="1200" b="0" dirty="0">
                <a:solidFill>
                  <a:srgbClr val="000000"/>
                </a:solidFill>
                <a:effectLst/>
                <a:latin typeface="Menlo" panose="020B0609030804020204" pitchFamily="49" charset="0"/>
              </a:rPr>
              <a:t>brand </a:t>
            </a:r>
            <a:r>
              <a:rPr lang="en-GB" sz="1200" b="0" dirty="0">
                <a:solidFill>
                  <a:srgbClr val="0000FF"/>
                </a:solidFill>
                <a:effectLst/>
                <a:latin typeface="Menlo" panose="020B0609030804020204" pitchFamily="49" charset="0"/>
              </a:rPr>
              <a:t>VARCHAR</a:t>
            </a:r>
            <a:r>
              <a:rPr lang="en-GB" sz="1200" b="0" dirty="0">
                <a:solidFill>
                  <a:srgbClr val="000000"/>
                </a:solidFill>
                <a:effectLst/>
                <a:latin typeface="Menlo" panose="020B0609030804020204" pitchFamily="49" charset="0"/>
              </a:rPr>
              <a:t>(</a:t>
            </a:r>
            <a:r>
              <a:rPr lang="en-GB" sz="1200" b="0" dirty="0">
                <a:solidFill>
                  <a:srgbClr val="098658"/>
                </a:solidFill>
                <a:effectLst/>
                <a:latin typeface="Menlo" panose="020B0609030804020204" pitchFamily="49" charset="0"/>
              </a:rPr>
              <a:t>255</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id</a:t>
            </a:r>
            <a:r>
              <a:rPr lang="en-GB" sz="1200" b="0" dirty="0">
                <a:solidFill>
                  <a:srgbClr val="000000"/>
                </a:solidFill>
                <a:effectLst/>
                <a:latin typeface="Menlo" panose="020B0609030804020204" pitchFamily="49" charset="0"/>
              </a:rPr>
              <a:t> UUID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r>
              <a:rPr lang="en-GB" sz="1200" b="0" dirty="0">
                <a:solidFill>
                  <a:srgbClr val="000000"/>
                </a:solidFill>
                <a:effectLst/>
                <a:latin typeface="Menlo" panose="020B0609030804020204" pitchFamily="49" charset="0"/>
              </a:rPr>
              <a:t>, </a:t>
            </a:r>
          </a:p>
          <a:p>
            <a:r>
              <a:rPr lang="en-GB" sz="1200" b="0" dirty="0" err="1">
                <a:solidFill>
                  <a:srgbClr val="000000"/>
                </a:solidFill>
                <a:effectLst/>
                <a:latin typeface="Menlo" panose="020B0609030804020204" pitchFamily="49" charset="0"/>
              </a:rPr>
              <a:t>owned_by</a:t>
            </a:r>
            <a:r>
              <a:rPr lang="en-GB" sz="1200" b="0" dirty="0">
                <a:solidFill>
                  <a:srgbClr val="000000"/>
                </a:solidFill>
                <a:effectLst/>
                <a:latin typeface="Menlo" panose="020B0609030804020204" pitchFamily="49" charset="0"/>
              </a:rPr>
              <a:t> UUID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a:t>
            </a:r>
          </a:p>
        </p:txBody>
      </p:sp>
      <p:sp>
        <p:nvSpPr>
          <p:cNvPr id="109" name="TextBox 108">
            <a:extLst>
              <a:ext uri="{FF2B5EF4-FFF2-40B4-BE49-F238E27FC236}">
                <a16:creationId xmlns:a16="http://schemas.microsoft.com/office/drawing/2014/main" id="{92D7FB4F-6AF1-F2CA-F844-B0F0E26C07F6}"/>
              </a:ext>
            </a:extLst>
          </p:cNvPr>
          <p:cNvSpPr txBox="1"/>
          <p:nvPr/>
        </p:nvSpPr>
        <p:spPr>
          <a:xfrm>
            <a:off x="3727860" y="4817538"/>
            <a:ext cx="6096000" cy="1384995"/>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users_name_index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t>
            </a:r>
            <a:r>
              <a:rPr lang="en-GB" sz="1200" b="0" dirty="0">
                <a:solidFill>
                  <a:srgbClr val="0000FF"/>
                </a:solidFill>
                <a:effectLst/>
                <a:latin typeface="Menlo" panose="020B0609030804020204" pitchFamily="49" charset="0"/>
              </a:rPr>
              <a:t>name</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users_age_index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(age);</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users_surname_index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t>
            </a:r>
            <a:r>
              <a:rPr lang="en-GB" sz="1200" b="0" dirty="0" err="1">
                <a:solidFill>
                  <a:srgbClr val="0000FF"/>
                </a:solidFill>
                <a:effectLst/>
                <a:latin typeface="Menlo" panose="020B0609030804020204" pitchFamily="49" charset="0"/>
              </a:rPr>
              <a:t>name</a:t>
            </a:r>
            <a:r>
              <a:rPr lang="en-GB" sz="1200" b="0" dirty="0" err="1">
                <a:solidFill>
                  <a:srgbClr val="000000"/>
                </a:solidFill>
                <a:effectLst/>
                <a:latin typeface="Menlo" panose="020B0609030804020204" pitchFamily="49" charset="0"/>
              </a:rPr>
              <a:t>,surname</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users_email_index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(email);</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UNIQUE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unique_email_index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(email);</a:t>
            </a:r>
          </a:p>
        </p:txBody>
      </p:sp>
      <p:sp>
        <p:nvSpPr>
          <p:cNvPr id="113" name="TextBox 112">
            <a:extLst>
              <a:ext uri="{FF2B5EF4-FFF2-40B4-BE49-F238E27FC236}">
                <a16:creationId xmlns:a16="http://schemas.microsoft.com/office/drawing/2014/main" id="{3287F186-1E68-0DDA-E238-534F694BB5CF}"/>
              </a:ext>
            </a:extLst>
          </p:cNvPr>
          <p:cNvSpPr txBox="1"/>
          <p:nvPr/>
        </p:nvSpPr>
        <p:spPr>
          <a:xfrm>
            <a:off x="5146430" y="2852553"/>
            <a:ext cx="2471475" cy="1015663"/>
          </a:xfrm>
          <a:prstGeom prst="rect">
            <a:avLst/>
          </a:prstGeom>
          <a:solidFill>
            <a:schemeClr val="bg1"/>
          </a:solidFill>
          <a:ln>
            <a:solidFill>
              <a:schemeClr val="tx1"/>
            </a:solidFill>
          </a:ln>
        </p:spPr>
        <p:txBody>
          <a:bodyPr wrap="square">
            <a:spAutoFit/>
          </a:bodyPr>
          <a:lstStyle/>
          <a:p>
            <a:r>
              <a:rPr lang="en-GB" sz="1200" b="0">
                <a:solidFill>
                  <a:srgbClr val="0000FF"/>
                </a:solidFill>
                <a:effectLst/>
                <a:latin typeface="Menlo" panose="020B0609030804020204" pitchFamily="49" charset="0"/>
              </a:rPr>
              <a:t>pub</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struct</a:t>
            </a:r>
            <a:r>
              <a:rPr lang="en-GB" sz="1200" b="0">
                <a:solidFill>
                  <a:srgbClr val="000000"/>
                </a:solidFill>
                <a:effectLst/>
                <a:latin typeface="Menlo" panose="020B0609030804020204" pitchFamily="49" charset="0"/>
              </a:rPr>
              <a:t> Car {</a:t>
            </a:r>
          </a:p>
          <a:p>
            <a:r>
              <a:rPr lang="en-GB" sz="1200" b="0">
                <a:solidFill>
                  <a:srgbClr val="0000FF"/>
                </a:solidFill>
                <a:effectLst/>
                <a:latin typeface="Menlo" panose="020B0609030804020204" pitchFamily="49" charset="0"/>
              </a:rPr>
              <a:t>    pub</a:t>
            </a:r>
            <a:r>
              <a:rPr lang="en-GB" sz="1200" b="0">
                <a:solidFill>
                  <a:srgbClr val="000000"/>
                </a:solidFill>
                <a:effectLst/>
                <a:latin typeface="Menlo" panose="020B0609030804020204" pitchFamily="49" charset="0"/>
              </a:rPr>
              <a:t> brand: String,</a:t>
            </a:r>
          </a:p>
          <a:p>
            <a:r>
              <a:rPr lang="en-GB" sz="1200" b="0">
                <a:solidFill>
                  <a:srgbClr val="0000FF"/>
                </a:solidFill>
                <a:effectLst/>
                <a:latin typeface="Menlo" panose="020B0609030804020204" pitchFamily="49" charset="0"/>
              </a:rPr>
              <a:t>    pub</a:t>
            </a:r>
            <a:r>
              <a:rPr lang="en-GB" sz="1200" b="0">
                <a:solidFill>
                  <a:srgbClr val="000000"/>
                </a:solidFill>
                <a:effectLst/>
                <a:latin typeface="Menlo" panose="020B0609030804020204" pitchFamily="49" charset="0"/>
              </a:rPr>
              <a:t> id: Uuid,</a:t>
            </a:r>
          </a:p>
          <a:p>
            <a:r>
              <a:rPr lang="en-GB" sz="1200" b="0">
                <a:solidFill>
                  <a:srgbClr val="0000FF"/>
                </a:solidFill>
                <a:effectLst/>
                <a:latin typeface="Menlo" panose="020B0609030804020204" pitchFamily="49" charset="0"/>
              </a:rPr>
              <a:t>    pub</a:t>
            </a:r>
            <a:r>
              <a:rPr lang="en-GB" sz="1200" b="0">
                <a:solidFill>
                  <a:srgbClr val="000000"/>
                </a:solidFill>
                <a:effectLst/>
                <a:latin typeface="Menlo" panose="020B0609030804020204" pitchFamily="49" charset="0"/>
              </a:rPr>
              <a:t> owned_by: Uuid,</a:t>
            </a:r>
          </a:p>
          <a:p>
            <a:r>
              <a:rPr lang="en-GB" sz="1200" b="0">
                <a:solidFill>
                  <a:srgbClr val="000000"/>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p:txBody>
      </p:sp>
      <p:sp>
        <p:nvSpPr>
          <p:cNvPr id="115" name="TextBox 114">
            <a:extLst>
              <a:ext uri="{FF2B5EF4-FFF2-40B4-BE49-F238E27FC236}">
                <a16:creationId xmlns:a16="http://schemas.microsoft.com/office/drawing/2014/main" id="{4600BB3E-6DB7-3807-3B70-C096F76600C4}"/>
              </a:ext>
            </a:extLst>
          </p:cNvPr>
          <p:cNvSpPr txBox="1"/>
          <p:nvPr/>
        </p:nvSpPr>
        <p:spPr>
          <a:xfrm>
            <a:off x="7540387" y="1663612"/>
            <a:ext cx="2446600" cy="1384995"/>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struct</a:t>
            </a:r>
            <a:r>
              <a:rPr lang="en-GB" sz="1200" b="0" dirty="0">
                <a:solidFill>
                  <a:srgbClr val="000000"/>
                </a:solidFill>
                <a:effectLst/>
                <a:latin typeface="Menlo" panose="020B0609030804020204" pitchFamily="49" charset="0"/>
              </a:rPr>
              <a:t> User {</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age: i32,</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email: String,</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id: </a:t>
            </a:r>
            <a:r>
              <a:rPr lang="en-GB" sz="1200" b="0" dirty="0" err="1">
                <a:solidFill>
                  <a:srgbClr val="000000"/>
                </a:solidFill>
                <a:effectLst/>
                <a:latin typeface="Menlo" panose="020B0609030804020204" pitchFamily="49" charset="0"/>
              </a:rPr>
              <a:t>Uuid</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name: String,</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surname: String,</a:t>
            </a:r>
          </a:p>
          <a:p>
            <a:r>
              <a:rPr lang="en-GB" sz="1200" b="0" dirty="0">
                <a:solidFill>
                  <a:srgbClr val="000000"/>
                </a:solidFill>
                <a:effectLst/>
                <a:latin typeface="Menlo" panose="020B0609030804020204" pitchFamily="49" charset="0"/>
              </a:rPr>
              <a:t>}</a:t>
            </a:r>
          </a:p>
        </p:txBody>
      </p:sp>
      <p:sp>
        <p:nvSpPr>
          <p:cNvPr id="117" name="TextBox 116">
            <a:extLst>
              <a:ext uri="{FF2B5EF4-FFF2-40B4-BE49-F238E27FC236}">
                <a16:creationId xmlns:a16="http://schemas.microsoft.com/office/drawing/2014/main" id="{9197CCCA-30D9-224A-6D3E-8D3AEAE9137D}"/>
              </a:ext>
            </a:extLst>
          </p:cNvPr>
          <p:cNvSpPr txBox="1"/>
          <p:nvPr/>
        </p:nvSpPr>
        <p:spPr>
          <a:xfrm>
            <a:off x="3545577" y="1234560"/>
            <a:ext cx="8234884" cy="1200329"/>
          </a:xfrm>
          <a:prstGeom prst="rect">
            <a:avLst/>
          </a:prstGeom>
          <a:solidFill>
            <a:schemeClr val="bg1"/>
          </a:solidFill>
          <a:ln>
            <a:solidFill>
              <a:schemeClr val="tx1"/>
            </a:solidFill>
          </a:ln>
        </p:spPr>
        <p:txBody>
          <a:bodyPr wrap="square">
            <a:spAutoFit/>
          </a:bodyPr>
          <a:lstStyle/>
          <a:p>
            <a:r>
              <a:rPr lang="en-GB" sz="1200" b="0" dirty="0">
                <a:solidFill>
                  <a:srgbClr val="000000"/>
                </a:solidFill>
                <a:effectLst/>
                <a:latin typeface="Menlo" panose="020B0609030804020204" pitchFamily="49" charset="0"/>
              </a:rPr>
              <a:t>Router::new()</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.route(</a:t>
            </a:r>
            <a:r>
              <a:rPr lang="en-GB" sz="1200" b="0" dirty="0">
                <a:solidFill>
                  <a:srgbClr val="A31515"/>
                </a:solidFill>
                <a:effectLst/>
                <a:latin typeface="Menlo" panose="020B0609030804020204" pitchFamily="49" charset="0"/>
              </a:rPr>
              <a:t>"/v1/users"</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get_users</a:t>
            </a:r>
            <a:r>
              <a:rPr lang="en-GB" sz="1200" b="0" dirty="0">
                <a:solidFill>
                  <a:srgbClr val="000000"/>
                </a:solidFill>
                <a:effectLst/>
                <a:latin typeface="Menlo" panose="020B0609030804020204" pitchFamily="49" charset="0"/>
              </a:rPr>
              <a:t>).post(</a:t>
            </a:r>
            <a:r>
              <a:rPr lang="en-GB" sz="1200" b="0" dirty="0" err="1">
                <a:solidFill>
                  <a:srgbClr val="000000"/>
                </a:solidFill>
                <a:effectLst/>
                <a:latin typeface="Menlo" panose="020B0609030804020204" pitchFamily="49" charset="0"/>
              </a:rPr>
              <a:t>create_user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.route(</a:t>
            </a:r>
            <a:r>
              <a:rPr lang="en-GB" sz="1200" b="0" dirty="0">
                <a:solidFill>
                  <a:srgbClr val="A31515"/>
                </a:solidFill>
                <a:effectLst/>
                <a:latin typeface="Menlo" panose="020B0609030804020204" pitchFamily="49" charset="0"/>
              </a:rPr>
              <a:t>"/v1/users/:id"</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get_user</a:t>
            </a:r>
            <a:r>
              <a:rPr lang="en-GB" sz="1200" b="0" dirty="0">
                <a:solidFill>
                  <a:srgbClr val="000000"/>
                </a:solidFill>
                <a:effectLst/>
                <a:latin typeface="Menlo" panose="020B0609030804020204" pitchFamily="49" charset="0"/>
              </a:rPr>
              <a:t>).put(</a:t>
            </a:r>
            <a:r>
              <a:rPr lang="en-GB" sz="1200" b="0" dirty="0" err="1">
                <a:solidFill>
                  <a:srgbClr val="000000"/>
                </a:solidFill>
                <a:effectLst/>
                <a:latin typeface="Menlo" panose="020B0609030804020204" pitchFamily="49" charset="0"/>
              </a:rPr>
              <a:t>update_user</a:t>
            </a:r>
            <a:r>
              <a:rPr lang="en-GB" sz="1200" b="0" dirty="0">
                <a:solidFill>
                  <a:srgbClr val="000000"/>
                </a:solidFill>
                <a:effectLst/>
                <a:latin typeface="Menlo" panose="020B0609030804020204" pitchFamily="49" charset="0"/>
              </a:rPr>
              <a:t>).delete(</a:t>
            </a:r>
            <a:r>
              <a:rPr lang="en-GB" sz="1200" b="0" dirty="0" err="1">
                <a:solidFill>
                  <a:srgbClr val="000000"/>
                </a:solidFill>
                <a:effectLst/>
                <a:latin typeface="Menlo" panose="020B0609030804020204" pitchFamily="49" charset="0"/>
              </a:rPr>
              <a:t>delete_user</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.route(</a:t>
            </a:r>
            <a:r>
              <a:rPr lang="en-GB" sz="1200" b="0" dirty="0">
                <a:solidFill>
                  <a:srgbClr val="A31515"/>
                </a:solidFill>
                <a:effectLst/>
                <a:latin typeface="Menlo" panose="020B0609030804020204" pitchFamily="49" charset="0"/>
              </a:rPr>
              <a:t>"/v1/cars"</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get_cars</a:t>
            </a:r>
            <a:r>
              <a:rPr lang="en-GB" sz="1200" b="0" dirty="0">
                <a:solidFill>
                  <a:srgbClr val="000000"/>
                </a:solidFill>
                <a:effectLst/>
                <a:latin typeface="Menlo" panose="020B0609030804020204" pitchFamily="49" charset="0"/>
              </a:rPr>
              <a:t>).post(</a:t>
            </a:r>
            <a:r>
              <a:rPr lang="en-GB" sz="1200" b="0" dirty="0" err="1">
                <a:solidFill>
                  <a:srgbClr val="000000"/>
                </a:solidFill>
                <a:effectLst/>
                <a:latin typeface="Menlo" panose="020B0609030804020204" pitchFamily="49" charset="0"/>
              </a:rPr>
              <a:t>create_car</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.route(</a:t>
            </a:r>
            <a:r>
              <a:rPr lang="en-GB" sz="1200" b="0" dirty="0">
                <a:solidFill>
                  <a:srgbClr val="A31515"/>
                </a:solidFill>
                <a:effectLst/>
                <a:latin typeface="Menlo" panose="020B0609030804020204" pitchFamily="49" charset="0"/>
              </a:rPr>
              <a:t>"/v1/cars/:id"</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get_car</a:t>
            </a:r>
            <a:r>
              <a:rPr lang="en-GB" sz="1200" b="0" dirty="0">
                <a:solidFill>
                  <a:srgbClr val="000000"/>
                </a:solidFill>
                <a:effectLst/>
                <a:latin typeface="Menlo" panose="020B0609030804020204" pitchFamily="49" charset="0"/>
              </a:rPr>
              <a:t>).put(</a:t>
            </a:r>
            <a:r>
              <a:rPr lang="en-GB" sz="1200" b="0" dirty="0" err="1">
                <a:solidFill>
                  <a:srgbClr val="000000"/>
                </a:solidFill>
                <a:effectLst/>
                <a:latin typeface="Menlo" panose="020B0609030804020204" pitchFamily="49" charset="0"/>
              </a:rPr>
              <a:t>update_car</a:t>
            </a:r>
            <a:r>
              <a:rPr lang="en-GB" sz="1200" b="0" dirty="0">
                <a:solidFill>
                  <a:srgbClr val="000000"/>
                </a:solidFill>
                <a:effectLst/>
                <a:latin typeface="Menlo" panose="020B0609030804020204" pitchFamily="49" charset="0"/>
              </a:rPr>
              <a:t>).delete(</a:t>
            </a:r>
            <a:r>
              <a:rPr lang="en-GB" sz="1200" b="0" dirty="0" err="1">
                <a:solidFill>
                  <a:srgbClr val="000000"/>
                </a:solidFill>
                <a:effectLst/>
                <a:latin typeface="Menlo" panose="020B0609030804020204" pitchFamily="49" charset="0"/>
              </a:rPr>
              <a:t>delete_car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with_state</a:t>
            </a:r>
            <a:r>
              <a:rPr lang="en-GB" sz="1200" b="0" dirty="0">
                <a:solidFill>
                  <a:srgbClr val="000000"/>
                </a:solidFill>
                <a:effectLst/>
                <a:latin typeface="Menlo" panose="020B0609030804020204" pitchFamily="49" charset="0"/>
              </a:rPr>
              <a:t>(services)</a:t>
            </a:r>
          </a:p>
        </p:txBody>
      </p:sp>
      <p:sp>
        <p:nvSpPr>
          <p:cNvPr id="3" name="TextBox 2">
            <a:extLst>
              <a:ext uri="{FF2B5EF4-FFF2-40B4-BE49-F238E27FC236}">
                <a16:creationId xmlns:a16="http://schemas.microsoft.com/office/drawing/2014/main" id="{63FB8748-45FE-0C1C-920F-82A625960B22}"/>
              </a:ext>
            </a:extLst>
          </p:cNvPr>
          <p:cNvSpPr txBox="1"/>
          <p:nvPr/>
        </p:nvSpPr>
        <p:spPr>
          <a:xfrm>
            <a:off x="5397751" y="3457022"/>
            <a:ext cx="4816536" cy="830997"/>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match</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.get_car</a:t>
            </a:r>
            <a:r>
              <a:rPr lang="en-GB" sz="1200" b="0" dirty="0">
                <a:solidFill>
                  <a:srgbClr val="000000"/>
                </a:solidFill>
                <a:effectLst/>
                <a:latin typeface="Menlo" panose="020B0609030804020204" pitchFamily="49" charset="0"/>
              </a:rPr>
              <a:t>(&amp;</a:t>
            </a:r>
            <a:r>
              <a:rPr lang="en-GB" sz="1200" b="0" dirty="0" err="1">
                <a:solidFill>
                  <a:srgbClr val="000000"/>
                </a:solidFill>
                <a:effectLst/>
                <a:latin typeface="Menlo" panose="020B0609030804020204" pitchFamily="49" charset="0"/>
              </a:rPr>
              <a:t>car.id</a:t>
            </a:r>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 {</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Ok(_) =&gt; (),</a:t>
            </a:r>
          </a:p>
          <a:p>
            <a:r>
              <a:rPr lang="en-GB" sz="1200" b="0" dirty="0">
                <a:solidFill>
                  <a:srgbClr val="000000"/>
                </a:solidFill>
                <a:effectLst/>
                <a:latin typeface="Menlo" panose="020B0609030804020204" pitchFamily="49" charset="0"/>
              </a:rPr>
              <a:t>    Err(e) =&gt; </a:t>
            </a:r>
            <a:r>
              <a:rPr lang="en-GB" sz="1200" b="0" dirty="0">
                <a:solidFill>
                  <a:srgbClr val="0000FF"/>
                </a:solidFill>
                <a:effectLst/>
                <a:latin typeface="Menlo" panose="020B0609030804020204" pitchFamily="49" charset="0"/>
              </a:rPr>
              <a:t>return</a:t>
            </a:r>
            <a:r>
              <a:rPr lang="en-GB" sz="1200" b="0" dirty="0">
                <a:solidFill>
                  <a:srgbClr val="000000"/>
                </a:solidFill>
                <a:effectLst/>
                <a:latin typeface="Menlo" panose="020B0609030804020204" pitchFamily="49" charset="0"/>
              </a:rPr>
              <a:t> Err(Error::</a:t>
            </a:r>
            <a:r>
              <a:rPr lang="en-GB" sz="1200" b="0" dirty="0" err="1">
                <a:solidFill>
                  <a:srgbClr val="000000"/>
                </a:solidFill>
                <a:effectLst/>
                <a:latin typeface="Menlo" panose="020B0609030804020204" pitchFamily="49" charset="0"/>
              </a:rPr>
              <a:t>CarDoesNotExist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a:t>
            </a:r>
          </a:p>
        </p:txBody>
      </p:sp>
      <p:sp>
        <p:nvSpPr>
          <p:cNvPr id="119" name="TextBox 118">
            <a:extLst>
              <a:ext uri="{FF2B5EF4-FFF2-40B4-BE49-F238E27FC236}">
                <a16:creationId xmlns:a16="http://schemas.microsoft.com/office/drawing/2014/main" id="{C5BFA190-8C80-A593-481B-16DA6C10EBC3}"/>
              </a:ext>
            </a:extLst>
          </p:cNvPr>
          <p:cNvSpPr txBox="1"/>
          <p:nvPr/>
        </p:nvSpPr>
        <p:spPr>
          <a:xfrm>
            <a:off x="3715559" y="1636586"/>
            <a:ext cx="6096000" cy="3231654"/>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let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mut</a:t>
            </a:r>
            <a:r>
              <a:rPr lang="en-GB" sz="1200" b="0" dirty="0">
                <a:solidFill>
                  <a:srgbClr val="000000"/>
                </a:solidFill>
                <a:effectLst/>
                <a:latin typeface="Menlo" panose="020B0609030804020204" pitchFamily="49" charset="0"/>
              </a:rPr>
              <a:t> transaction =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.pool.begin</a:t>
            </a:r>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new_car</a:t>
            </a:r>
            <a:r>
              <a:rPr lang="en-GB" sz="1200" b="0" dirty="0">
                <a:solidFill>
                  <a:srgbClr val="000000"/>
                </a:solidFill>
                <a:effectLst/>
                <a:latin typeface="Menlo" panose="020B0609030804020204" pitchFamily="49" charset="0"/>
              </a:rPr>
              <a:t> = </a:t>
            </a:r>
            <a:r>
              <a:rPr lang="en-GB" sz="1200" b="0" dirty="0" err="1">
                <a:solidFill>
                  <a:srgbClr val="000000"/>
                </a:solidFill>
                <a:effectLst/>
                <a:latin typeface="Menlo" panose="020B0609030804020204" pitchFamily="49" charset="0"/>
              </a:rPr>
              <a:t>sqlx</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query_as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Car,</a:t>
            </a:r>
          </a:p>
          <a:p>
            <a:r>
              <a:rPr lang="en-GB" sz="1200" b="0" dirty="0">
                <a:solidFill>
                  <a:srgbClr val="A31515"/>
                </a:solidFill>
                <a:effectLst/>
                <a:latin typeface="Menlo" panose="020B0609030804020204" pitchFamily="49" charset="0"/>
              </a:rPr>
              <a:t>	r#"</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INSERT INTO cars</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(brand, id, name, </a:t>
            </a:r>
            <a:r>
              <a:rPr lang="en-GB" sz="1200" b="0" dirty="0" err="1">
                <a:solidFill>
                  <a:srgbClr val="A31515"/>
                </a:solidFill>
                <a:effectLst/>
                <a:latin typeface="Menlo" panose="020B0609030804020204" pitchFamily="49" charset="0"/>
              </a:rPr>
              <a:t>owned_by</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VALUES</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($1, $2, $3, $4)</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RETURNING *;</a:t>
            </a:r>
            <a:endParaRPr lang="en-GB" sz="1200" b="0" dirty="0">
              <a:solidFill>
                <a:srgbClr val="000000"/>
              </a:solidFill>
              <a:effectLst/>
              <a:latin typeface="Menlo" panose="020B0609030804020204" pitchFamily="49" charset="0"/>
            </a:endParaRPr>
          </a:p>
          <a:p>
            <a:br>
              <a:rPr lang="en-GB" sz="1200" b="0" dirty="0">
                <a:solidFill>
                  <a:srgbClr val="000000"/>
                </a:solidFill>
                <a:effectLst/>
                <a:latin typeface="Menlo" panose="020B0609030804020204" pitchFamily="49" charset="0"/>
              </a:rPr>
            </a:b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car.brand</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car.id</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car.name</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car.owned_by</a:t>
            </a:r>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fetch_one</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transaction.as_mut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transaction.commit</a:t>
            </a:r>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Ok(</a:t>
            </a:r>
            <a:r>
              <a:rPr lang="en-GB" sz="1200" b="0" dirty="0" err="1">
                <a:solidFill>
                  <a:srgbClr val="000000"/>
                </a:solidFill>
                <a:effectLst/>
                <a:latin typeface="Menlo" panose="020B0609030804020204" pitchFamily="49" charset="0"/>
              </a:rPr>
              <a:t>new_car</a:t>
            </a:r>
            <a:r>
              <a:rPr lang="en-GB" sz="1200" b="0" dirty="0">
                <a:solidFill>
                  <a:srgbClr val="000000"/>
                </a:solidFill>
                <a:effectLst/>
                <a:latin typeface="Menlo" panose="020B0609030804020204" pitchFamily="49" charset="0"/>
              </a:rPr>
              <a:t>)</a:t>
            </a:r>
          </a:p>
        </p:txBody>
      </p:sp>
      <p:sp>
        <p:nvSpPr>
          <p:cNvPr id="121" name="TextBox 120">
            <a:extLst>
              <a:ext uri="{FF2B5EF4-FFF2-40B4-BE49-F238E27FC236}">
                <a16:creationId xmlns:a16="http://schemas.microsoft.com/office/drawing/2014/main" id="{91D8F721-99A3-6B38-32C7-82BD4F5E501A}"/>
              </a:ext>
            </a:extLst>
          </p:cNvPr>
          <p:cNvSpPr txBox="1"/>
          <p:nvPr/>
        </p:nvSpPr>
        <p:spPr>
          <a:xfrm>
            <a:off x="8558210" y="1057227"/>
            <a:ext cx="3014960" cy="2123658"/>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let</a:t>
            </a:r>
            <a:r>
              <a:rPr lang="en-GB" sz="1200" b="0" dirty="0">
                <a:solidFill>
                  <a:srgbClr val="000000"/>
                </a:solidFill>
                <a:effectLst/>
                <a:latin typeface="Menlo" panose="020B0609030804020204" pitchFamily="49" charset="0"/>
              </a:rPr>
              <a:t> car = </a:t>
            </a:r>
            <a:r>
              <a:rPr lang="en-GB" sz="1200" b="0" dirty="0" err="1">
                <a:solidFill>
                  <a:srgbClr val="000000"/>
                </a:solidFill>
                <a:effectLst/>
                <a:latin typeface="Menlo" panose="020B0609030804020204" pitchFamily="49" charset="0"/>
              </a:rPr>
              <a:t>sqlx</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query_as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Car,</a:t>
            </a:r>
          </a:p>
          <a:p>
            <a:r>
              <a:rPr lang="en-GB" sz="1200" b="0" dirty="0">
                <a:solidFill>
                  <a:srgbClr val="A31515"/>
                </a:solidFill>
                <a:effectLst/>
                <a:latin typeface="Menlo" panose="020B0609030804020204" pitchFamily="49" charset="0"/>
              </a:rPr>
              <a:t>	r#"</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SELECT * FROM cars</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WHERE id = $1;</a:t>
            </a:r>
            <a:br>
              <a:rPr lang="en-GB" sz="1200" b="0" dirty="0">
                <a:solidFill>
                  <a:srgbClr val="000000"/>
                </a:solidFill>
                <a:effectLst/>
                <a:latin typeface="Menlo" panose="020B0609030804020204" pitchFamily="49" charset="0"/>
              </a:rPr>
            </a:b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id</a:t>
            </a:r>
          </a:p>
          <a:p>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fetch_one</a:t>
            </a:r>
            <a:r>
              <a:rPr lang="en-GB" sz="1200" b="0" dirty="0">
                <a:solidFill>
                  <a:srgbClr val="000000"/>
                </a:solidFill>
                <a:effectLst/>
                <a:latin typeface="Menlo" panose="020B0609030804020204" pitchFamily="49" charset="0"/>
              </a:rPr>
              <a:t>(</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.pool.as_ref</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Ok(car)</a:t>
            </a:r>
          </a:p>
        </p:txBody>
      </p:sp>
      <p:sp>
        <p:nvSpPr>
          <p:cNvPr id="5" name="TextBox 4">
            <a:extLst>
              <a:ext uri="{FF2B5EF4-FFF2-40B4-BE49-F238E27FC236}">
                <a16:creationId xmlns:a16="http://schemas.microsoft.com/office/drawing/2014/main" id="{805BFA8C-2E83-D29E-1ADF-BDEC12D00D59}"/>
              </a:ext>
            </a:extLst>
          </p:cNvPr>
          <p:cNvSpPr txBox="1"/>
          <p:nvPr/>
        </p:nvSpPr>
        <p:spPr>
          <a:xfrm>
            <a:off x="5795829" y="1619696"/>
            <a:ext cx="6097604" cy="2308324"/>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async</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fn</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create_car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State(services): State&lt;Arc&lt;</a:t>
            </a:r>
            <a:r>
              <a:rPr lang="en-GB" sz="1200" b="0" dirty="0" err="1">
                <a:solidFill>
                  <a:srgbClr val="000000"/>
                </a:solidFill>
                <a:effectLst/>
                <a:latin typeface="Menlo" panose="020B0609030804020204" pitchFamily="49" charset="0"/>
              </a:rPr>
              <a:t>ServicesState</a:t>
            </a:r>
            <a:r>
              <a:rPr lang="en-GB" sz="1200" b="0" dirty="0">
                <a:solidFill>
                  <a:srgbClr val="000000"/>
                </a:solidFill>
                <a:effectLst/>
                <a:latin typeface="Menlo" panose="020B0609030804020204" pitchFamily="49" charset="0"/>
              </a:rPr>
              <a:t>&gt;&gt;,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Json</a:t>
            </a:r>
            <a:r>
              <a:rPr lang="en-GB" sz="1200" b="0" dirty="0">
                <a:solidFill>
                  <a:srgbClr val="000000"/>
                </a:solidFill>
                <a:effectLst/>
                <a:latin typeface="Menlo" panose="020B0609030804020204" pitchFamily="49" charset="0"/>
              </a:rPr>
              <a:t>(payload): </a:t>
            </a:r>
            <a:r>
              <a:rPr lang="en-GB" sz="1200" b="0" dirty="0" err="1">
                <a:solidFill>
                  <a:srgbClr val="000000"/>
                </a:solidFill>
                <a:effectLst/>
                <a:latin typeface="Menlo" panose="020B0609030804020204" pitchFamily="49" charset="0"/>
              </a:rPr>
              <a:t>Json</a:t>
            </a:r>
            <a:r>
              <a:rPr lang="en-GB" sz="1200" b="0" dirty="0">
                <a:solidFill>
                  <a:srgbClr val="000000"/>
                </a:solidFill>
                <a:effectLst/>
                <a:latin typeface="Menlo" panose="020B0609030804020204" pitchFamily="49" charset="0"/>
              </a:rPr>
              <a:t>&lt;</a:t>
            </a:r>
            <a:r>
              <a:rPr lang="en-GB" sz="1200" b="0" dirty="0" err="1">
                <a:solidFill>
                  <a:srgbClr val="000000"/>
                </a:solidFill>
                <a:effectLst/>
                <a:latin typeface="Menlo" panose="020B0609030804020204" pitchFamily="49" charset="0"/>
              </a:rPr>
              <a:t>AddCarPayload</a:t>
            </a:r>
            <a:r>
              <a:rPr lang="en-GB" sz="1200" b="0" dirty="0">
                <a:solidFill>
                  <a:srgbClr val="000000"/>
                </a:solidFill>
                <a:effectLst/>
                <a:latin typeface="Menlo" panose="020B0609030804020204" pitchFamily="49" charset="0"/>
              </a:rPr>
              <a:t>&gt;</a:t>
            </a:r>
          </a:p>
          <a:p>
            <a:r>
              <a:rPr lang="en-GB" sz="1200" b="0" dirty="0">
                <a:solidFill>
                  <a:srgbClr val="000000"/>
                </a:solidFill>
                <a:effectLst/>
                <a:latin typeface="Menlo" panose="020B0609030804020204" pitchFamily="49" charset="0"/>
              </a:rPr>
              <a:t>) -&gt; Result&lt;</a:t>
            </a:r>
            <a:r>
              <a:rPr lang="en-GB" sz="1200" b="0" dirty="0" err="1">
                <a:solidFill>
                  <a:srgbClr val="0000FF"/>
                </a:solidFill>
                <a:effectLst/>
                <a:latin typeface="Menlo" panose="020B0609030804020204" pitchFamily="49" charset="0"/>
              </a:rPr>
              <a:t>impl</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IntoResponse</a:t>
            </a:r>
            <a:r>
              <a:rPr lang="en-GB" sz="1200" b="0" dirty="0">
                <a:solidFill>
                  <a:srgbClr val="000000"/>
                </a:solidFill>
                <a:effectLst/>
                <a:latin typeface="Menlo" panose="020B0609030804020204" pitchFamily="49" charset="0"/>
              </a:rPr>
              <a:t>&gt; {</a:t>
            </a:r>
          </a:p>
          <a:p>
            <a:r>
              <a:rPr lang="en-GB" sz="1200" b="0" dirty="0">
                <a:solidFill>
                  <a:srgbClr val="000000"/>
                </a:solidFill>
                <a:effectLst/>
                <a:latin typeface="Menlo" panose="020B0609030804020204" pitchFamily="49" charset="0"/>
              </a:rPr>
              <a:t>   services</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cars_service</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create_car</a:t>
            </a:r>
            <a:r>
              <a:rPr lang="en-GB" sz="1200" b="0" dirty="0">
                <a:solidFill>
                  <a:srgbClr val="000000"/>
                </a:solidFill>
                <a:effectLst/>
                <a:latin typeface="Menlo" panose="020B0609030804020204" pitchFamily="49" charset="0"/>
              </a:rPr>
              <a:t>(payload)</a:t>
            </a:r>
          </a:p>
          <a:p>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await</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.map(|car| {</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StatusCode</a:t>
            </a:r>
            <a:r>
              <a:rPr lang="en-GB" sz="1200" b="0" dirty="0">
                <a:solidFill>
                  <a:srgbClr val="000000"/>
                </a:solidFill>
                <a:effectLst/>
                <a:latin typeface="Menlo" panose="020B0609030804020204" pitchFamily="49" charset="0"/>
              </a:rPr>
              <a:t>::CREATED, </a:t>
            </a:r>
            <a:r>
              <a:rPr lang="en-GB" sz="1200" b="0" dirty="0" err="1">
                <a:solidFill>
                  <a:srgbClr val="000000"/>
                </a:solidFill>
                <a:effectLst/>
                <a:latin typeface="Menlo" panose="020B0609030804020204" pitchFamily="49" charset="0"/>
              </a:rPr>
              <a:t>Json</a:t>
            </a:r>
            <a:r>
              <a:rPr lang="en-GB" sz="1200" b="0" dirty="0">
                <a:solidFill>
                  <a:srgbClr val="000000"/>
                </a:solidFill>
                <a:effectLst/>
                <a:latin typeface="Menlo" panose="020B0609030804020204" pitchFamily="49" charset="0"/>
              </a:rPr>
              <a:t>(car))</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a:t>
            </a:r>
          </a:p>
        </p:txBody>
      </p:sp>
      <p:sp>
        <p:nvSpPr>
          <p:cNvPr id="7" name="TextBox 6">
            <a:extLst>
              <a:ext uri="{FF2B5EF4-FFF2-40B4-BE49-F238E27FC236}">
                <a16:creationId xmlns:a16="http://schemas.microsoft.com/office/drawing/2014/main" id="{A6B84949-53C8-D429-B08F-52F5FC2BEC9E}"/>
              </a:ext>
            </a:extLst>
          </p:cNvPr>
          <p:cNvSpPr txBox="1"/>
          <p:nvPr/>
        </p:nvSpPr>
        <p:spPr>
          <a:xfrm>
            <a:off x="2722141" y="4252056"/>
            <a:ext cx="6097604" cy="2308324"/>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async</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fn</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create_car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cars_service</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CarsService</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car_payload</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AddCarPayload</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-&gt; Result&lt;Car, Error&gt; {</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car = Car::new(</a:t>
            </a:r>
            <a:r>
              <a:rPr lang="en-GB" sz="1200" b="0" dirty="0" err="1">
                <a:solidFill>
                  <a:srgbClr val="000000"/>
                </a:solidFill>
                <a:effectLst/>
                <a:latin typeface="Menlo" panose="020B0609030804020204" pitchFamily="49" charset="0"/>
              </a:rPr>
              <a:t>car_payload</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cars_service.verify_car_creation_constraints</a:t>
            </a:r>
            <a:r>
              <a:rPr lang="en-GB" sz="1200" b="0" dirty="0">
                <a:solidFill>
                  <a:srgbClr val="000000"/>
                </a:solidFill>
                <a:effectLst/>
                <a:latin typeface="Menlo" panose="020B0609030804020204" pitchFamily="49" charset="0"/>
              </a:rPr>
              <a:t>(&amp;car).</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br>
              <a:rPr lang="en-GB" sz="1200" b="0" dirty="0">
                <a:solidFill>
                  <a:srgbClr val="000000"/>
                </a:solidFill>
                <a:effectLst/>
                <a:latin typeface="Menlo" panose="020B0609030804020204" pitchFamily="49" charset="0"/>
              </a:rPr>
            </a:b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match</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cars_service.cars_table.create_car</a:t>
            </a:r>
            <a:r>
              <a:rPr lang="en-GB" sz="1200" b="0" dirty="0">
                <a:solidFill>
                  <a:srgbClr val="000000"/>
                </a:solidFill>
                <a:effectLst/>
                <a:latin typeface="Menlo" panose="020B0609030804020204" pitchFamily="49" charset="0"/>
              </a:rPr>
              <a:t>(&amp;car).</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Ok(car) =&gt; Ok(car),</a:t>
            </a:r>
          </a:p>
          <a:p>
            <a:r>
              <a:rPr lang="en-GB" sz="1200" b="0" dirty="0">
                <a:solidFill>
                  <a:srgbClr val="000000"/>
                </a:solidFill>
                <a:effectLst/>
                <a:latin typeface="Menlo" panose="020B0609030804020204" pitchFamily="49" charset="0"/>
              </a:rPr>
              <a:t>      Err(e) =&gt; Err(Error::</a:t>
            </a:r>
            <a:r>
              <a:rPr lang="en-GB" sz="1200" b="0" dirty="0" err="1">
                <a:solidFill>
                  <a:srgbClr val="000000"/>
                </a:solidFill>
                <a:effectLst/>
                <a:latin typeface="Menlo" panose="020B0609030804020204" pitchFamily="49" charset="0"/>
              </a:rPr>
              <a:t>CarCreationError</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e.to_string</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a:t>
            </a:r>
          </a:p>
        </p:txBody>
      </p:sp>
      <p:sp>
        <p:nvSpPr>
          <p:cNvPr id="6" name="TextBox 5">
            <a:extLst>
              <a:ext uri="{FF2B5EF4-FFF2-40B4-BE49-F238E27FC236}">
                <a16:creationId xmlns:a16="http://schemas.microsoft.com/office/drawing/2014/main" id="{C27B994B-C511-1DAB-9D72-70BFC9763A5C}"/>
              </a:ext>
            </a:extLst>
          </p:cNvPr>
          <p:cNvSpPr txBox="1"/>
          <p:nvPr/>
        </p:nvSpPr>
        <p:spPr>
          <a:xfrm>
            <a:off x="59429" y="61393"/>
            <a:ext cx="6094105" cy="5078313"/>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async</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fn</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get_cars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&amp;</a:t>
            </a:r>
            <a:r>
              <a:rPr lang="en-GB" sz="1200" b="0" dirty="0">
                <a:solidFill>
                  <a:srgbClr val="0000FF"/>
                </a:solidFill>
                <a:effectLst/>
                <a:latin typeface="Menlo" panose="020B0609030804020204" pitchFamily="49" charset="0"/>
              </a:rPr>
              <a:t>self</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page: i64,</a:t>
            </a:r>
          </a:p>
          <a:p>
            <a:r>
              <a:rPr lang="en-GB" sz="1200" b="0" dirty="0">
                <a:solidFill>
                  <a:srgbClr val="000000"/>
                </a:solidFill>
                <a:effectLst/>
                <a:latin typeface="Menlo" panose="020B0609030804020204" pitchFamily="49" charset="0"/>
              </a:rPr>
              <a:t>   limit: i64,</a:t>
            </a:r>
          </a:p>
          <a:p>
            <a:r>
              <a:rPr lang="en-GB" sz="1200" b="0" dirty="0">
                <a:solidFill>
                  <a:srgbClr val="000000"/>
                </a:solidFill>
                <a:effectLst/>
                <a:latin typeface="Menlo" panose="020B0609030804020204" pitchFamily="49" charset="0"/>
              </a:rPr>
              <a:t>   ) -&gt; Result&lt;</a:t>
            </a:r>
            <a:r>
              <a:rPr lang="en-GB" sz="1200" b="0" dirty="0" err="1">
                <a:solidFill>
                  <a:srgbClr val="000000"/>
                </a:solidFill>
                <a:effectLst/>
                <a:latin typeface="Menlo" panose="020B0609030804020204" pitchFamily="49" charset="0"/>
              </a:rPr>
              <a:t>PaginatedResult</a:t>
            </a:r>
            <a:r>
              <a:rPr lang="en-GB" sz="1200" b="0" dirty="0">
                <a:solidFill>
                  <a:srgbClr val="000000"/>
                </a:solidFill>
                <a:effectLst/>
                <a:latin typeface="Menlo" panose="020B0609030804020204" pitchFamily="49" charset="0"/>
              </a:rPr>
              <a:t>&lt;Car&gt;, Error&gt; {</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cars =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.cars_table.get_cars</a:t>
            </a:r>
            <a:r>
              <a:rPr lang="en-GB" sz="1200" b="0" dirty="0">
                <a:solidFill>
                  <a:srgbClr val="000000"/>
                </a:solidFill>
                <a:effectLst/>
                <a:latin typeface="Menlo" panose="020B0609030804020204" pitchFamily="49" charset="0"/>
              </a:rPr>
              <a:t>(page, limit).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match</a:t>
            </a:r>
            <a:r>
              <a:rPr lang="en-GB" sz="1200" b="0" dirty="0">
                <a:solidFill>
                  <a:srgbClr val="000000"/>
                </a:solidFill>
                <a:effectLst/>
                <a:latin typeface="Menlo" panose="020B0609030804020204" pitchFamily="49" charset="0"/>
              </a:rPr>
              <a:t> cars {</a:t>
            </a:r>
          </a:p>
          <a:p>
            <a:r>
              <a:rPr lang="en-GB" sz="1200" b="0" dirty="0">
                <a:solidFill>
                  <a:srgbClr val="000000"/>
                </a:solidFill>
                <a:effectLst/>
                <a:latin typeface="Menlo" panose="020B0609030804020204" pitchFamily="49" charset="0"/>
              </a:rPr>
              <a:t>      Ok(cars) =&gt; {</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total = </a:t>
            </a:r>
            <a:r>
              <a:rPr lang="en-GB" sz="1200" b="0" dirty="0">
                <a:solidFill>
                  <a:srgbClr val="0000FF"/>
                </a:solidFill>
                <a:effectLst/>
                <a:latin typeface="Menlo" panose="020B0609030804020204" pitchFamily="49" charset="0"/>
              </a:rPr>
              <a:t>self</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cars_table</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get_cars_count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await</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map_err</a:t>
            </a:r>
            <a:r>
              <a:rPr lang="en-GB" sz="1200" b="0" dirty="0">
                <a:solidFill>
                  <a:srgbClr val="000000"/>
                </a:solidFill>
                <a:effectLst/>
                <a:latin typeface="Menlo" panose="020B0609030804020204" pitchFamily="49" charset="0"/>
              </a:rPr>
              <a:t>(|_| {</a:t>
            </a:r>
          </a:p>
          <a:p>
            <a:r>
              <a:rPr lang="en-GB" sz="1200" b="0" dirty="0">
                <a:solidFill>
                  <a:srgbClr val="000000"/>
                </a:solidFill>
                <a:effectLst/>
                <a:latin typeface="Menlo" panose="020B0609030804020204" pitchFamily="49" charset="0"/>
              </a:rPr>
              <a:t>			Error::</a:t>
            </a:r>
            <a:r>
              <a:rPr lang="en-GB" sz="1200" b="0" dirty="0" err="1">
                <a:solidFill>
                  <a:srgbClr val="000000"/>
                </a:solidFill>
                <a:effectLst/>
                <a:latin typeface="Menlo" panose="020B0609030804020204" pitchFamily="49" charset="0"/>
              </a:rPr>
              <a:t>CarFetchError</a:t>
            </a:r>
            <a:r>
              <a:rPr lang="en-GB" sz="1200" b="0" dirty="0">
                <a:solidFill>
                  <a:srgbClr val="000000"/>
                </a:solidFill>
                <a:effectLst/>
                <a:latin typeface="Menlo" panose="020B0609030804020204" pitchFamily="49" charset="0"/>
              </a:rPr>
              <a:t>(</a:t>
            </a:r>
            <a:r>
              <a:rPr lang="en-GB" sz="1200" b="0" dirty="0">
                <a:solidFill>
                  <a:srgbClr val="A31515"/>
                </a:solidFill>
                <a:effectLst/>
                <a:latin typeface="Menlo" panose="020B0609030804020204" pitchFamily="49" charset="0"/>
              </a:rPr>
              <a:t>"Could not 			fetch the total number of 				cars"</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to_string</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Ok(</a:t>
            </a:r>
            <a:r>
              <a:rPr lang="en-GB" sz="1200" b="0" dirty="0" err="1">
                <a:solidFill>
                  <a:srgbClr val="000000"/>
                </a:solidFill>
                <a:effectLst/>
                <a:latin typeface="Menlo" panose="020B0609030804020204" pitchFamily="49" charset="0"/>
              </a:rPr>
              <a:t>PaginatedResult</a:t>
            </a:r>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results: cars,</a:t>
            </a:r>
          </a:p>
          <a:p>
            <a:r>
              <a:rPr lang="en-GB" sz="1200" b="0" dirty="0">
                <a:solidFill>
                  <a:srgbClr val="000000"/>
                </a:solidFill>
                <a:effectLst/>
                <a:latin typeface="Menlo" panose="020B0609030804020204" pitchFamily="49" charset="0"/>
              </a:rPr>
              <a:t>		total: total,</a:t>
            </a:r>
          </a:p>
          <a:p>
            <a:r>
              <a:rPr lang="en-GB" sz="1200" b="0" dirty="0">
                <a:solidFill>
                  <a:srgbClr val="000000"/>
                </a:solidFill>
                <a:effectLst/>
                <a:latin typeface="Menlo" panose="020B0609030804020204" pitchFamily="49" charset="0"/>
              </a:rPr>
              <a:t>		page: page,</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page_size</a:t>
            </a:r>
            <a:r>
              <a:rPr lang="en-GB" sz="1200" b="0" dirty="0">
                <a:solidFill>
                  <a:srgbClr val="000000"/>
                </a:solidFill>
                <a:effectLst/>
                <a:latin typeface="Menlo" panose="020B0609030804020204" pitchFamily="49" charset="0"/>
              </a:rPr>
              <a:t>: limit,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Err(e) =&gt; Err(Error::</a:t>
            </a:r>
            <a:r>
              <a:rPr lang="en-GB" sz="1200" b="0" dirty="0" err="1">
                <a:solidFill>
                  <a:srgbClr val="000000"/>
                </a:solidFill>
                <a:effectLst/>
                <a:latin typeface="Menlo" panose="020B0609030804020204" pitchFamily="49" charset="0"/>
              </a:rPr>
              <a:t>CarFetchError</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e.to_string</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a:t>
            </a:r>
          </a:p>
        </p:txBody>
      </p:sp>
      <p:sp>
        <p:nvSpPr>
          <p:cNvPr id="9" name="TextBox 8">
            <a:extLst>
              <a:ext uri="{FF2B5EF4-FFF2-40B4-BE49-F238E27FC236}">
                <a16:creationId xmlns:a16="http://schemas.microsoft.com/office/drawing/2014/main" id="{0F82BE0F-F0D8-C3EE-9A77-1564F17FFBD6}"/>
              </a:ext>
            </a:extLst>
          </p:cNvPr>
          <p:cNvSpPr txBox="1"/>
          <p:nvPr/>
        </p:nvSpPr>
        <p:spPr>
          <a:xfrm>
            <a:off x="5825835" y="300419"/>
            <a:ext cx="6098796" cy="1754326"/>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async</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fn</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get_car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&amp;</a:t>
            </a:r>
            <a:r>
              <a:rPr lang="en-GB" sz="1200" b="0" dirty="0">
                <a:solidFill>
                  <a:srgbClr val="0000FF"/>
                </a:solidFill>
                <a:effectLst/>
                <a:latin typeface="Menlo" panose="020B0609030804020204" pitchFamily="49" charset="0"/>
              </a:rPr>
              <a:t>self</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car_id</a:t>
            </a:r>
            <a:r>
              <a:rPr lang="en-GB" sz="1200" b="0" dirty="0">
                <a:solidFill>
                  <a:srgbClr val="000000"/>
                </a:solidFill>
                <a:effectLst/>
                <a:latin typeface="Menlo" panose="020B0609030804020204" pitchFamily="49" charset="0"/>
              </a:rPr>
              <a:t>: &amp;</a:t>
            </a:r>
            <a:r>
              <a:rPr lang="en-GB" sz="1200" b="0" dirty="0" err="1">
                <a:solidFill>
                  <a:srgbClr val="000000"/>
                </a:solidFill>
                <a:effectLst/>
                <a:latin typeface="Menlo" panose="020B0609030804020204" pitchFamily="49" charset="0"/>
              </a:rPr>
              <a:t>Uuid</a:t>
            </a:r>
            <a:endParaRPr lang="en-GB" sz="1200" b="0" dirty="0">
              <a:solidFill>
                <a:srgbClr val="000000"/>
              </a:solidFill>
              <a:effectLst/>
              <a:latin typeface="Menlo" panose="020B0609030804020204" pitchFamily="49" charset="0"/>
            </a:endParaRP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 -&gt; Result&lt;Car, Error&gt; {</a:t>
            </a:r>
          </a:p>
          <a:p>
            <a:r>
              <a:rPr lang="en-GB" sz="1200" b="0" dirty="0">
                <a:solidFill>
                  <a:srgbClr val="0000FF"/>
                </a:solidFill>
                <a:effectLst/>
                <a:latin typeface="Menlo" panose="020B0609030804020204" pitchFamily="49" charset="0"/>
              </a:rPr>
              <a:t>   match</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.cars_table.get_car</a:t>
            </a:r>
            <a:r>
              <a:rPr lang="en-GB" sz="1200" b="0" dirty="0">
                <a:solidFill>
                  <a:srgbClr val="000000"/>
                </a:solidFill>
                <a:effectLst/>
                <a:latin typeface="Menlo" panose="020B0609030804020204" pitchFamily="49" charset="0"/>
              </a:rPr>
              <a:t>(&amp;</a:t>
            </a:r>
            <a:r>
              <a:rPr lang="en-GB" sz="1200" b="0" dirty="0" err="1">
                <a:solidFill>
                  <a:srgbClr val="000000"/>
                </a:solidFill>
                <a:effectLst/>
                <a:latin typeface="Menlo" panose="020B0609030804020204" pitchFamily="49" charset="0"/>
              </a:rPr>
              <a:t>car_id</a:t>
            </a:r>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Ok(car) =&gt; Ok(car),</a:t>
            </a:r>
          </a:p>
          <a:p>
            <a:r>
              <a:rPr lang="en-GB" sz="1200" b="0" dirty="0">
                <a:solidFill>
                  <a:srgbClr val="000000"/>
                </a:solidFill>
                <a:effectLst/>
                <a:latin typeface="Menlo" panose="020B0609030804020204" pitchFamily="49" charset="0"/>
              </a:rPr>
              <a:t>	Err(e) =&gt; Err(Error::</a:t>
            </a:r>
            <a:r>
              <a:rPr lang="en-GB" sz="1200" b="0" dirty="0" err="1">
                <a:solidFill>
                  <a:srgbClr val="000000"/>
                </a:solidFill>
                <a:effectLst/>
                <a:latin typeface="Menlo" panose="020B0609030804020204" pitchFamily="49" charset="0"/>
              </a:rPr>
              <a:t>CarFetchError</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e.to_string</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a:t>
            </a:r>
          </a:p>
        </p:txBody>
      </p:sp>
      <p:sp>
        <p:nvSpPr>
          <p:cNvPr id="4" name="TextBox 3">
            <a:extLst>
              <a:ext uri="{FF2B5EF4-FFF2-40B4-BE49-F238E27FC236}">
                <a16:creationId xmlns:a16="http://schemas.microsoft.com/office/drawing/2014/main" id="{26437F24-F928-EEDB-C6A5-7A15E5F1C2BB}"/>
              </a:ext>
            </a:extLst>
          </p:cNvPr>
          <p:cNvSpPr txBox="1"/>
          <p:nvPr/>
        </p:nvSpPr>
        <p:spPr>
          <a:xfrm>
            <a:off x="527687" y="2654909"/>
            <a:ext cx="6096000" cy="5447645"/>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async</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fn</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filter_cars_by_brand</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&amp;</a:t>
            </a:r>
            <a:r>
              <a:rPr lang="en-GB" sz="1200" b="0" dirty="0">
                <a:solidFill>
                  <a:srgbClr val="0000FF"/>
                </a:solidFill>
                <a:effectLst/>
                <a:latin typeface="Menlo" panose="020B0609030804020204" pitchFamily="49" charset="0"/>
              </a:rPr>
              <a:t>self</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brand: &amp;String,</a:t>
            </a:r>
          </a:p>
          <a:p>
            <a:r>
              <a:rPr lang="en-GB" sz="1200" b="0" dirty="0">
                <a:solidFill>
                  <a:srgbClr val="000000"/>
                </a:solidFill>
                <a:effectLst/>
                <a:latin typeface="Menlo" panose="020B0609030804020204" pitchFamily="49" charset="0"/>
              </a:rPr>
              <a:t>   page: i64,</a:t>
            </a:r>
          </a:p>
          <a:p>
            <a:r>
              <a:rPr lang="en-GB" sz="1200" b="0" dirty="0">
                <a:solidFill>
                  <a:srgbClr val="000000"/>
                </a:solidFill>
                <a:effectLst/>
                <a:latin typeface="Menlo" panose="020B0609030804020204" pitchFamily="49" charset="0"/>
              </a:rPr>
              <a:t>   limit: i64,</a:t>
            </a:r>
          </a:p>
          <a:p>
            <a:r>
              <a:rPr lang="en-GB" sz="1200" b="0" dirty="0">
                <a:solidFill>
                  <a:srgbClr val="000000"/>
                </a:solidFill>
                <a:effectLst/>
                <a:latin typeface="Menlo" panose="020B0609030804020204" pitchFamily="49" charset="0"/>
              </a:rPr>
              <a:t>   ) -&gt; Result&lt;</a:t>
            </a:r>
            <a:r>
              <a:rPr lang="en-GB" sz="1200" b="0" dirty="0" err="1">
                <a:solidFill>
                  <a:srgbClr val="000000"/>
                </a:solidFill>
                <a:effectLst/>
                <a:latin typeface="Menlo" panose="020B0609030804020204" pitchFamily="49" charset="0"/>
              </a:rPr>
              <a:t>PaginatedResult</a:t>
            </a:r>
            <a:r>
              <a:rPr lang="en-GB" sz="1200" b="0" dirty="0">
                <a:solidFill>
                  <a:srgbClr val="000000"/>
                </a:solidFill>
                <a:effectLst/>
                <a:latin typeface="Menlo" panose="020B0609030804020204" pitchFamily="49" charset="0"/>
              </a:rPr>
              <a:t>&lt;Car&gt;, Error&gt; {</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cars =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.cars_table.filter_cars_by_brand</a:t>
            </a:r>
            <a:r>
              <a:rPr lang="en-GB" sz="1200" b="0" dirty="0">
                <a:solidFill>
                  <a:srgbClr val="000000"/>
                </a:solidFill>
                <a:effectLst/>
                <a:latin typeface="Menlo" panose="020B0609030804020204" pitchFamily="49" charset="0"/>
              </a:rPr>
              <a:t>(&amp;brand, page,    	limit).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match</a:t>
            </a:r>
            <a:r>
              <a:rPr lang="en-GB" sz="1200" b="0" dirty="0">
                <a:solidFill>
                  <a:srgbClr val="000000"/>
                </a:solidFill>
                <a:effectLst/>
                <a:latin typeface="Menlo" panose="020B0609030804020204" pitchFamily="49" charset="0"/>
              </a:rPr>
              <a:t> cars {</a:t>
            </a:r>
          </a:p>
          <a:p>
            <a:r>
              <a:rPr lang="en-GB" sz="1200" b="0" dirty="0">
                <a:solidFill>
                  <a:srgbClr val="000000"/>
                </a:solidFill>
                <a:effectLst/>
                <a:latin typeface="Menlo" panose="020B0609030804020204" pitchFamily="49" charset="0"/>
              </a:rPr>
              <a:t>	Ok(cars) =&gt; {</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total = </a:t>
            </a:r>
            <a:r>
              <a:rPr lang="en-GB" sz="1200" b="0" dirty="0">
                <a:solidFill>
                  <a:srgbClr val="0000FF"/>
                </a:solidFill>
                <a:effectLst/>
                <a:latin typeface="Menlo" panose="020B0609030804020204" pitchFamily="49" charset="0"/>
              </a:rPr>
              <a:t>self</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cars_table</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filter_cars_by_brand_count</a:t>
            </a:r>
            <a:r>
              <a:rPr lang="en-GB" sz="1200" b="0" dirty="0">
                <a:solidFill>
                  <a:srgbClr val="000000"/>
                </a:solidFill>
                <a:effectLst/>
                <a:latin typeface="Menlo" panose="020B0609030804020204" pitchFamily="49" charset="0"/>
              </a:rPr>
              <a:t>(&amp;brand)</a:t>
            </a:r>
          </a:p>
          <a:p>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await</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map_err</a:t>
            </a:r>
            <a:r>
              <a:rPr lang="en-GB" sz="1200" b="0" dirty="0">
                <a:solidFill>
                  <a:srgbClr val="000000"/>
                </a:solidFill>
                <a:effectLst/>
                <a:latin typeface="Menlo" panose="020B0609030804020204" pitchFamily="49" charset="0"/>
              </a:rPr>
              <a:t>(|_| {</a:t>
            </a:r>
          </a:p>
          <a:p>
            <a:r>
              <a:rPr lang="en-GB" sz="1200" b="0" dirty="0">
                <a:solidFill>
                  <a:srgbClr val="000000"/>
                </a:solidFill>
                <a:effectLst/>
                <a:latin typeface="Menlo" panose="020B0609030804020204" pitchFamily="49" charset="0"/>
              </a:rPr>
              <a:t>			Error::</a:t>
            </a:r>
            <a:r>
              <a:rPr lang="en-GB" sz="1200" b="0" dirty="0" err="1">
                <a:solidFill>
                  <a:srgbClr val="000000"/>
                </a:solidFill>
                <a:effectLst/>
                <a:latin typeface="Menlo" panose="020B0609030804020204" pitchFamily="49" charset="0"/>
              </a:rPr>
              <a:t>CarFetchError</a:t>
            </a:r>
            <a:r>
              <a:rPr lang="en-GB" sz="1200" b="0" dirty="0">
                <a:solidFill>
                  <a:srgbClr val="000000"/>
                </a:solidFill>
                <a:effectLst/>
                <a:latin typeface="Menlo" panose="020B0609030804020204" pitchFamily="49" charset="0"/>
              </a:rPr>
              <a:t>(</a:t>
            </a:r>
            <a:r>
              <a:rPr lang="en-GB" sz="1200" b="0" dirty="0">
                <a:solidFill>
                  <a:srgbClr val="A31515"/>
                </a:solidFill>
                <a:effectLst/>
                <a:latin typeface="Menlo" panose="020B0609030804020204" pitchFamily="49" charset="0"/>
              </a:rPr>
              <a:t>"Could not 			fetch the total number of 				cars"</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to_string</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Ok(</a:t>
            </a:r>
            <a:r>
              <a:rPr lang="en-GB" sz="1200" b="0" dirty="0" err="1">
                <a:solidFill>
                  <a:srgbClr val="000000"/>
                </a:solidFill>
                <a:effectLst/>
                <a:latin typeface="Menlo" panose="020B0609030804020204" pitchFamily="49" charset="0"/>
              </a:rPr>
              <a:t>PaginatedResult</a:t>
            </a:r>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results: cars,</a:t>
            </a:r>
          </a:p>
          <a:p>
            <a:r>
              <a:rPr lang="en-GB" sz="1200" b="0" dirty="0">
                <a:solidFill>
                  <a:srgbClr val="000000"/>
                </a:solidFill>
                <a:effectLst/>
                <a:latin typeface="Menlo" panose="020B0609030804020204" pitchFamily="49" charset="0"/>
              </a:rPr>
              <a:t>		total: total,</a:t>
            </a:r>
          </a:p>
          <a:p>
            <a:r>
              <a:rPr lang="en-GB" sz="1200" b="0" dirty="0">
                <a:solidFill>
                  <a:srgbClr val="000000"/>
                </a:solidFill>
                <a:effectLst/>
                <a:latin typeface="Menlo" panose="020B0609030804020204" pitchFamily="49" charset="0"/>
              </a:rPr>
              <a:t>		page: page,</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page_size</a:t>
            </a:r>
            <a:r>
              <a:rPr lang="en-GB" sz="1200" b="0" dirty="0">
                <a:solidFill>
                  <a:srgbClr val="000000"/>
                </a:solidFill>
                <a:effectLst/>
                <a:latin typeface="Menlo" panose="020B0609030804020204" pitchFamily="49" charset="0"/>
              </a:rPr>
              <a:t>: limit,</a:t>
            </a:r>
          </a:p>
          <a:p>
            <a:r>
              <a:rPr lang="en-GB" sz="1200" b="0" dirty="0">
                <a:solidFill>
                  <a:srgbClr val="000000"/>
                </a:solidFill>
                <a:effectLst/>
                <a:latin typeface="Menlo" panose="020B0609030804020204" pitchFamily="49" charset="0"/>
              </a:rPr>
              <a:t>		})</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Err(e) =&gt; Err(Error::</a:t>
            </a:r>
            <a:r>
              <a:rPr lang="en-GB" sz="1200" b="0" dirty="0" err="1">
                <a:solidFill>
                  <a:srgbClr val="000000"/>
                </a:solidFill>
                <a:effectLst/>
                <a:latin typeface="Menlo" panose="020B0609030804020204" pitchFamily="49" charset="0"/>
              </a:rPr>
              <a:t>CarFetchError</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e.to_string</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a:t>
            </a:r>
          </a:p>
        </p:txBody>
      </p:sp>
      <p:sp>
        <p:nvSpPr>
          <p:cNvPr id="8" name="TextBox 7">
            <a:extLst>
              <a:ext uri="{FF2B5EF4-FFF2-40B4-BE49-F238E27FC236}">
                <a16:creationId xmlns:a16="http://schemas.microsoft.com/office/drawing/2014/main" id="{51FDA36B-8AB6-3DB5-FF32-28AC8C46FBDD}"/>
              </a:ext>
            </a:extLst>
          </p:cNvPr>
          <p:cNvSpPr txBox="1"/>
          <p:nvPr/>
        </p:nvSpPr>
        <p:spPr>
          <a:xfrm>
            <a:off x="6134840" y="3833897"/>
            <a:ext cx="6096000" cy="2492990"/>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async</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fn</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update_car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&amp;</a:t>
            </a:r>
            <a:r>
              <a:rPr lang="en-GB" sz="1200" b="0" dirty="0">
                <a:solidFill>
                  <a:srgbClr val="0000FF"/>
                </a:solidFill>
                <a:effectLst/>
                <a:latin typeface="Menlo" panose="020B0609030804020204" pitchFamily="49" charset="0"/>
              </a:rPr>
              <a:t>self</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car_id</a:t>
            </a:r>
            <a:r>
              <a:rPr lang="en-GB" sz="1200" b="0" dirty="0">
                <a:solidFill>
                  <a:srgbClr val="000000"/>
                </a:solidFill>
                <a:effectLst/>
                <a:latin typeface="Menlo" panose="020B0609030804020204" pitchFamily="49" charset="0"/>
              </a:rPr>
              <a:t>: &amp;</a:t>
            </a:r>
            <a:r>
              <a:rPr lang="en-GB" sz="1200" b="0" dirty="0" err="1">
                <a:solidFill>
                  <a:srgbClr val="000000"/>
                </a:solidFill>
                <a:effectLst/>
                <a:latin typeface="Menlo" panose="020B0609030804020204" pitchFamily="49" charset="0"/>
              </a:rPr>
              <a:t>Uuid</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car_payload</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UpdateCarPayload</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 -&gt; Result&lt;Car, Error&gt; {</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car =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.get_car</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car_id</a:t>
            </a:r>
            <a:r>
              <a:rPr lang="en-GB" sz="1200" b="0" dirty="0">
                <a:solidFill>
                  <a:srgbClr val="000000"/>
                </a:solidFill>
                <a:effectLst/>
                <a:latin typeface="Menlo" panose="020B0609030804020204" pitchFamily="49" charset="0"/>
              </a:rPr>
              <a:t>).</a:t>
            </a:r>
            <a:r>
              <a:rPr lang="en-GB" sz="1200" b="0" dirty="0" err="1">
                <a:solidFill>
                  <a:srgbClr val="0000FF"/>
                </a:solidFill>
                <a:effectLst/>
                <a:latin typeface="Menlo" panose="020B0609030804020204" pitchFamily="49" charset="0"/>
              </a:rPr>
              <a:t>await</a:t>
            </a:r>
            <a:r>
              <a:rPr lang="en-GB" sz="1200" b="0" dirty="0" err="1">
                <a:solidFill>
                  <a:srgbClr val="000000"/>
                </a:solidFill>
                <a:effectLst/>
                <a:latin typeface="Menlo" panose="020B0609030804020204" pitchFamily="49" charset="0"/>
              </a:rPr>
              <a:t>?.update</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car_payload</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.verify_car_update_constraints</a:t>
            </a:r>
            <a:r>
              <a:rPr lang="en-GB" sz="1200" b="0" dirty="0">
                <a:solidFill>
                  <a:srgbClr val="000000"/>
                </a:solidFill>
                <a:effectLst/>
                <a:latin typeface="Menlo" panose="020B0609030804020204" pitchFamily="49" charset="0"/>
              </a:rPr>
              <a:t>(&amp;car).</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br>
              <a:rPr lang="en-GB" sz="1200" b="0" dirty="0">
                <a:solidFill>
                  <a:srgbClr val="000000"/>
                </a:solidFill>
                <a:effectLst/>
                <a:latin typeface="Menlo" panose="020B0609030804020204" pitchFamily="49" charset="0"/>
              </a:rPr>
            </a:b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match</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.cars_table.update_car</a:t>
            </a:r>
            <a:r>
              <a:rPr lang="en-GB" sz="1200" b="0" dirty="0">
                <a:solidFill>
                  <a:srgbClr val="000000"/>
                </a:solidFill>
                <a:effectLst/>
                <a:latin typeface="Menlo" panose="020B0609030804020204" pitchFamily="49" charset="0"/>
              </a:rPr>
              <a:t>(&amp;car).</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Ok(car) =&gt; Ok(car),</a:t>
            </a:r>
          </a:p>
          <a:p>
            <a:r>
              <a:rPr lang="en-GB" sz="1200" b="0" dirty="0">
                <a:solidFill>
                  <a:srgbClr val="000000"/>
                </a:solidFill>
                <a:effectLst/>
                <a:latin typeface="Menlo" panose="020B0609030804020204" pitchFamily="49" charset="0"/>
              </a:rPr>
              <a:t>	Err(e) =&gt; Err(Error::</a:t>
            </a:r>
            <a:r>
              <a:rPr lang="en-GB" sz="1200" b="0" dirty="0" err="1">
                <a:solidFill>
                  <a:srgbClr val="000000"/>
                </a:solidFill>
                <a:effectLst/>
                <a:latin typeface="Menlo" panose="020B0609030804020204" pitchFamily="49" charset="0"/>
              </a:rPr>
              <a:t>CarUpdateError</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e.to_string</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4223163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On My Way Dude">
            <a:extLst>
              <a:ext uri="{FF2B5EF4-FFF2-40B4-BE49-F238E27FC236}">
                <a16:creationId xmlns:a16="http://schemas.microsoft.com/office/drawing/2014/main" id="{5E4CA91A-337F-594E-0CE2-3BE78A226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394" y="2939900"/>
            <a:ext cx="2131400" cy="2131400"/>
          </a:xfrm>
          <a:prstGeom prst="rect">
            <a:avLst/>
          </a:prstGeom>
        </p:spPr>
      </p:pic>
      <p:pic>
        <p:nvPicPr>
          <p:cNvPr id="37" name="Picture 36" descr="Hello Dude">
            <a:extLst>
              <a:ext uri="{FF2B5EF4-FFF2-40B4-BE49-F238E27FC236}">
                <a16:creationId xmlns:a16="http://schemas.microsoft.com/office/drawing/2014/main" id="{0A6465AA-BF3B-891E-D87E-0E35F9486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9058" y="0"/>
            <a:ext cx="2357986" cy="2357986"/>
          </a:xfrm>
          <a:prstGeom prst="rect">
            <a:avLst/>
          </a:prstGeom>
        </p:spPr>
      </p:pic>
      <p:sp>
        <p:nvSpPr>
          <p:cNvPr id="2" name="Oval 1">
            <a:extLst>
              <a:ext uri="{FF2B5EF4-FFF2-40B4-BE49-F238E27FC236}">
                <a16:creationId xmlns:a16="http://schemas.microsoft.com/office/drawing/2014/main" id="{ED926ABA-ADAF-E75E-FB33-2D7BA39A0032}"/>
              </a:ext>
            </a:extLst>
          </p:cNvPr>
          <p:cNvSpPr/>
          <p:nvPr/>
        </p:nvSpPr>
        <p:spPr>
          <a:xfrm>
            <a:off x="3261439" y="191802"/>
            <a:ext cx="5061527" cy="4914282"/>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D15C2358-0474-35F0-4BE4-DA68278F9060}"/>
              </a:ext>
            </a:extLst>
          </p:cNvPr>
          <p:cNvSpPr txBox="1"/>
          <p:nvPr/>
        </p:nvSpPr>
        <p:spPr>
          <a:xfrm>
            <a:off x="4109680" y="5297886"/>
            <a:ext cx="3972639" cy="646331"/>
          </a:xfrm>
          <a:prstGeom prst="rect">
            <a:avLst/>
          </a:prstGeom>
          <a:noFill/>
        </p:spPr>
        <p:txBody>
          <a:bodyPr wrap="square" rtlCol="0">
            <a:spAutoFit/>
          </a:bodyPr>
          <a:lstStyle/>
          <a:p>
            <a:r>
              <a:rPr lang="en-BE" dirty="0"/>
              <a:t>The problem domain, as explained to you by the domain experts</a:t>
            </a:r>
          </a:p>
        </p:txBody>
      </p:sp>
    </p:spTree>
    <p:custDataLst>
      <p:tags r:id="rId1"/>
    </p:custDataLst>
    <p:extLst>
      <p:ext uri="{BB962C8B-B14F-4D97-AF65-F5344CB8AC3E}">
        <p14:creationId xmlns:p14="http://schemas.microsoft.com/office/powerpoint/2010/main" val="18308284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9675D8-40B5-93F4-2E07-CD038823675A}"/>
              </a:ext>
            </a:extLst>
          </p:cNvPr>
          <p:cNvSpPr txBox="1"/>
          <p:nvPr/>
        </p:nvSpPr>
        <p:spPr>
          <a:xfrm>
            <a:off x="4624251" y="5582194"/>
            <a:ext cx="184731" cy="369332"/>
          </a:xfrm>
          <a:prstGeom prst="rect">
            <a:avLst/>
          </a:prstGeom>
          <a:noFill/>
        </p:spPr>
        <p:txBody>
          <a:bodyPr wrap="none" rtlCol="0">
            <a:spAutoFit/>
          </a:bodyPr>
          <a:lstStyle/>
          <a:p>
            <a:endParaRPr lang="en-BE" dirty="0"/>
          </a:p>
        </p:txBody>
      </p:sp>
      <p:sp>
        <p:nvSpPr>
          <p:cNvPr id="65" name="Rectangle 64">
            <a:extLst>
              <a:ext uri="{FF2B5EF4-FFF2-40B4-BE49-F238E27FC236}">
                <a16:creationId xmlns:a16="http://schemas.microsoft.com/office/drawing/2014/main" id="{46DBBAC2-38C1-8367-AEE9-F3857447F175}"/>
              </a:ext>
            </a:extLst>
          </p:cNvPr>
          <p:cNvSpPr/>
          <p:nvPr/>
        </p:nvSpPr>
        <p:spPr>
          <a:xfrm>
            <a:off x="2233830" y="1887437"/>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6" name="Rectangle 65">
            <a:extLst>
              <a:ext uri="{FF2B5EF4-FFF2-40B4-BE49-F238E27FC236}">
                <a16:creationId xmlns:a16="http://schemas.microsoft.com/office/drawing/2014/main" id="{39021F22-2DE5-907F-ECB5-BB92C7858AC5}"/>
              </a:ext>
            </a:extLst>
          </p:cNvPr>
          <p:cNvSpPr/>
          <p:nvPr/>
        </p:nvSpPr>
        <p:spPr>
          <a:xfrm>
            <a:off x="2233830" y="1531179"/>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7" name="Rectangle 66">
            <a:extLst>
              <a:ext uri="{FF2B5EF4-FFF2-40B4-BE49-F238E27FC236}">
                <a16:creationId xmlns:a16="http://schemas.microsoft.com/office/drawing/2014/main" id="{B88287D0-4309-8891-FF34-E40D60413E5C}"/>
              </a:ext>
            </a:extLst>
          </p:cNvPr>
          <p:cNvSpPr/>
          <p:nvPr/>
        </p:nvSpPr>
        <p:spPr>
          <a:xfrm>
            <a:off x="2233830" y="117492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8" name="Rectangle 67">
            <a:extLst>
              <a:ext uri="{FF2B5EF4-FFF2-40B4-BE49-F238E27FC236}">
                <a16:creationId xmlns:a16="http://schemas.microsoft.com/office/drawing/2014/main" id="{A4CBA996-60CA-2671-FE3C-D31F40175F74}"/>
              </a:ext>
            </a:extLst>
          </p:cNvPr>
          <p:cNvSpPr/>
          <p:nvPr/>
        </p:nvSpPr>
        <p:spPr>
          <a:xfrm>
            <a:off x="743931" y="3317359"/>
            <a:ext cx="2809590"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Car</a:t>
            </a:r>
          </a:p>
        </p:txBody>
      </p:sp>
      <p:sp>
        <p:nvSpPr>
          <p:cNvPr id="69" name="Rectangle 68">
            <a:extLst>
              <a:ext uri="{FF2B5EF4-FFF2-40B4-BE49-F238E27FC236}">
                <a16:creationId xmlns:a16="http://schemas.microsoft.com/office/drawing/2014/main" id="{A3322C31-8548-A6FE-2F70-462057B68C5A}"/>
              </a:ext>
            </a:extLst>
          </p:cNvPr>
          <p:cNvSpPr/>
          <p:nvPr/>
        </p:nvSpPr>
        <p:spPr>
          <a:xfrm>
            <a:off x="743929" y="3750807"/>
            <a:ext cx="73515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70" name="Rectangle 69">
            <a:extLst>
              <a:ext uri="{FF2B5EF4-FFF2-40B4-BE49-F238E27FC236}">
                <a16:creationId xmlns:a16="http://schemas.microsoft.com/office/drawing/2014/main" id="{CBE38CAC-ABC3-6D80-995A-A26DD7BF06C5}"/>
              </a:ext>
            </a:extLst>
          </p:cNvPr>
          <p:cNvSpPr/>
          <p:nvPr/>
        </p:nvSpPr>
        <p:spPr>
          <a:xfrm>
            <a:off x="1483816" y="3750807"/>
            <a:ext cx="924723"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71" name="Rectangle 70">
            <a:extLst>
              <a:ext uri="{FF2B5EF4-FFF2-40B4-BE49-F238E27FC236}">
                <a16:creationId xmlns:a16="http://schemas.microsoft.com/office/drawing/2014/main" id="{51EA5E32-AA42-5CBF-768F-1EECEB7C123D}"/>
              </a:ext>
            </a:extLst>
          </p:cNvPr>
          <p:cNvSpPr/>
          <p:nvPr/>
        </p:nvSpPr>
        <p:spPr>
          <a:xfrm>
            <a:off x="2408502" y="3751828"/>
            <a:ext cx="114501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72" name="Rectangle 71">
            <a:extLst>
              <a:ext uri="{FF2B5EF4-FFF2-40B4-BE49-F238E27FC236}">
                <a16:creationId xmlns:a16="http://schemas.microsoft.com/office/drawing/2014/main" id="{453FF5F8-DC75-1DEF-044E-711CD2BE5ADC}"/>
              </a:ext>
            </a:extLst>
          </p:cNvPr>
          <p:cNvSpPr/>
          <p:nvPr/>
        </p:nvSpPr>
        <p:spPr>
          <a:xfrm>
            <a:off x="743892" y="4461280"/>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73" name="Rectangle 72">
            <a:extLst>
              <a:ext uri="{FF2B5EF4-FFF2-40B4-BE49-F238E27FC236}">
                <a16:creationId xmlns:a16="http://schemas.microsoft.com/office/drawing/2014/main" id="{543323C6-FFB7-9D73-1A2B-921A6C3744C1}"/>
              </a:ext>
            </a:extLst>
          </p:cNvPr>
          <p:cNvSpPr/>
          <p:nvPr/>
        </p:nvSpPr>
        <p:spPr>
          <a:xfrm>
            <a:off x="1483816" y="4461280"/>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brand</a:t>
            </a:r>
          </a:p>
        </p:txBody>
      </p:sp>
      <p:sp>
        <p:nvSpPr>
          <p:cNvPr id="74" name="Rectangle 73">
            <a:extLst>
              <a:ext uri="{FF2B5EF4-FFF2-40B4-BE49-F238E27FC236}">
                <a16:creationId xmlns:a16="http://schemas.microsoft.com/office/drawing/2014/main" id="{CF640871-213A-A6B7-9B10-34BBD9AC957D}"/>
              </a:ext>
            </a:extLst>
          </p:cNvPr>
          <p:cNvSpPr/>
          <p:nvPr/>
        </p:nvSpPr>
        <p:spPr>
          <a:xfrm>
            <a:off x="2408539" y="4462301"/>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75" name="Rectangle 74">
            <a:extLst>
              <a:ext uri="{FF2B5EF4-FFF2-40B4-BE49-F238E27FC236}">
                <a16:creationId xmlns:a16="http://schemas.microsoft.com/office/drawing/2014/main" id="{00900953-F29B-ED42-CC8E-0EC98A9503CB}"/>
              </a:ext>
            </a:extLst>
          </p:cNvPr>
          <p:cNvSpPr/>
          <p:nvPr/>
        </p:nvSpPr>
        <p:spPr>
          <a:xfrm>
            <a:off x="743892" y="4817538"/>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76" name="Rectangle 75">
            <a:extLst>
              <a:ext uri="{FF2B5EF4-FFF2-40B4-BE49-F238E27FC236}">
                <a16:creationId xmlns:a16="http://schemas.microsoft.com/office/drawing/2014/main" id="{69608F16-7A6B-90CE-F0C3-CC51FAC4233F}"/>
              </a:ext>
            </a:extLst>
          </p:cNvPr>
          <p:cNvSpPr/>
          <p:nvPr/>
        </p:nvSpPr>
        <p:spPr>
          <a:xfrm>
            <a:off x="1483816" y="4817538"/>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price</a:t>
            </a:r>
          </a:p>
        </p:txBody>
      </p:sp>
      <p:sp>
        <p:nvSpPr>
          <p:cNvPr id="77" name="Rectangle 76">
            <a:extLst>
              <a:ext uri="{FF2B5EF4-FFF2-40B4-BE49-F238E27FC236}">
                <a16:creationId xmlns:a16="http://schemas.microsoft.com/office/drawing/2014/main" id="{8BC9D6E2-7506-19BA-111C-E7818E72A45E}"/>
              </a:ext>
            </a:extLst>
          </p:cNvPr>
          <p:cNvSpPr/>
          <p:nvPr/>
        </p:nvSpPr>
        <p:spPr>
          <a:xfrm>
            <a:off x="2408539" y="4818559"/>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78" name="Rectangle 77">
            <a:extLst>
              <a:ext uri="{FF2B5EF4-FFF2-40B4-BE49-F238E27FC236}">
                <a16:creationId xmlns:a16="http://schemas.microsoft.com/office/drawing/2014/main" id="{E6B8F9DB-86BE-5EDF-EE98-70820ABC20F4}"/>
              </a:ext>
            </a:extLst>
          </p:cNvPr>
          <p:cNvSpPr/>
          <p:nvPr/>
        </p:nvSpPr>
        <p:spPr>
          <a:xfrm>
            <a:off x="743892" y="4107064"/>
            <a:ext cx="73519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79" name="Rectangle 78">
            <a:extLst>
              <a:ext uri="{FF2B5EF4-FFF2-40B4-BE49-F238E27FC236}">
                <a16:creationId xmlns:a16="http://schemas.microsoft.com/office/drawing/2014/main" id="{FA27CAC5-7BE8-04F2-2014-250AE58ECBD5}"/>
              </a:ext>
            </a:extLst>
          </p:cNvPr>
          <p:cNvSpPr/>
          <p:nvPr/>
        </p:nvSpPr>
        <p:spPr>
          <a:xfrm>
            <a:off x="1483816" y="4107064"/>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owned_by</a:t>
            </a:r>
            <a:r>
              <a:rPr lang="en-US" sz="1200" dirty="0">
                <a:solidFill>
                  <a:srgbClr val="0451A5"/>
                </a:solidFill>
                <a:latin typeface="Consolas" panose="020B0609020204030204" pitchFamily="49" charset="0"/>
              </a:rPr>
              <a:t> </a:t>
            </a:r>
          </a:p>
        </p:txBody>
      </p:sp>
      <p:sp>
        <p:nvSpPr>
          <p:cNvPr id="80" name="Rectangle 79">
            <a:extLst>
              <a:ext uri="{FF2B5EF4-FFF2-40B4-BE49-F238E27FC236}">
                <a16:creationId xmlns:a16="http://schemas.microsoft.com/office/drawing/2014/main" id="{613AB1DA-195F-5ED1-6B1A-FBA9DDEF48D8}"/>
              </a:ext>
            </a:extLst>
          </p:cNvPr>
          <p:cNvSpPr/>
          <p:nvPr/>
        </p:nvSpPr>
        <p:spPr>
          <a:xfrm>
            <a:off x="2408539" y="4108085"/>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foreign_key</a:t>
            </a:r>
            <a:r>
              <a:rPr lang="en-US" sz="1200" dirty="0">
                <a:solidFill>
                  <a:srgbClr val="0451A5"/>
                </a:solidFill>
                <a:latin typeface="Consolas" panose="020B0609020204030204" pitchFamily="49" charset="0"/>
              </a:rPr>
              <a:t> </a:t>
            </a:r>
          </a:p>
        </p:txBody>
      </p:sp>
      <p:sp>
        <p:nvSpPr>
          <p:cNvPr id="81" name="Rectangle 80">
            <a:extLst>
              <a:ext uri="{FF2B5EF4-FFF2-40B4-BE49-F238E27FC236}">
                <a16:creationId xmlns:a16="http://schemas.microsoft.com/office/drawing/2014/main" id="{A40E8288-60D2-4474-A71F-DEA0411A2C29}"/>
              </a:ext>
            </a:extLst>
          </p:cNvPr>
          <p:cNvSpPr/>
          <p:nvPr/>
        </p:nvSpPr>
        <p:spPr>
          <a:xfrm>
            <a:off x="609600" y="385214"/>
            <a:ext cx="2943922"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User</a:t>
            </a:r>
          </a:p>
        </p:txBody>
      </p:sp>
      <p:sp>
        <p:nvSpPr>
          <p:cNvPr id="82" name="Rectangle 81">
            <a:extLst>
              <a:ext uri="{FF2B5EF4-FFF2-40B4-BE49-F238E27FC236}">
                <a16:creationId xmlns:a16="http://schemas.microsoft.com/office/drawing/2014/main" id="{0B380B8F-3F99-FD32-C00E-AF261B23B99F}"/>
              </a:ext>
            </a:extLst>
          </p:cNvPr>
          <p:cNvSpPr/>
          <p:nvPr/>
        </p:nvSpPr>
        <p:spPr>
          <a:xfrm>
            <a:off x="609598" y="818662"/>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rgbClr val="A31515"/>
                </a:solidFill>
                <a:latin typeface="Consolas" panose="020B0609020204030204" pitchFamily="49" charset="0"/>
              </a:rPr>
              <a:t> </a:t>
            </a:r>
          </a:p>
        </p:txBody>
      </p:sp>
      <p:sp>
        <p:nvSpPr>
          <p:cNvPr id="83" name="Rectangle 82">
            <a:extLst>
              <a:ext uri="{FF2B5EF4-FFF2-40B4-BE49-F238E27FC236}">
                <a16:creationId xmlns:a16="http://schemas.microsoft.com/office/drawing/2014/main" id="{696D6FDB-02FE-149E-1BE8-9B57DA438A25}"/>
              </a:ext>
            </a:extLst>
          </p:cNvPr>
          <p:cNvSpPr/>
          <p:nvPr/>
        </p:nvSpPr>
        <p:spPr>
          <a:xfrm>
            <a:off x="1428362" y="818662"/>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84" name="Rectangle 83">
            <a:extLst>
              <a:ext uri="{FF2B5EF4-FFF2-40B4-BE49-F238E27FC236}">
                <a16:creationId xmlns:a16="http://schemas.microsoft.com/office/drawing/2014/main" id="{62F9E69F-A5BD-40D7-D718-C4A4E0614DC8}"/>
              </a:ext>
            </a:extLst>
          </p:cNvPr>
          <p:cNvSpPr/>
          <p:nvPr/>
        </p:nvSpPr>
        <p:spPr>
          <a:xfrm>
            <a:off x="2233830" y="818662"/>
            <a:ext cx="1319692" cy="3562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85" name="Rectangle 84">
            <a:extLst>
              <a:ext uri="{FF2B5EF4-FFF2-40B4-BE49-F238E27FC236}">
                <a16:creationId xmlns:a16="http://schemas.microsoft.com/office/drawing/2014/main" id="{15EED98C-289F-4289-D3F0-C4F2AA728ED9}"/>
              </a:ext>
            </a:extLst>
          </p:cNvPr>
          <p:cNvSpPr/>
          <p:nvPr/>
        </p:nvSpPr>
        <p:spPr>
          <a:xfrm>
            <a:off x="609598" y="117492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86" name="Rectangle 85">
            <a:extLst>
              <a:ext uri="{FF2B5EF4-FFF2-40B4-BE49-F238E27FC236}">
                <a16:creationId xmlns:a16="http://schemas.microsoft.com/office/drawing/2014/main" id="{97905A46-FA3E-65A5-33E1-84F94AEA9BED}"/>
              </a:ext>
            </a:extLst>
          </p:cNvPr>
          <p:cNvSpPr/>
          <p:nvPr/>
        </p:nvSpPr>
        <p:spPr>
          <a:xfrm>
            <a:off x="1428362" y="117492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name</a:t>
            </a:r>
          </a:p>
        </p:txBody>
      </p:sp>
      <p:sp>
        <p:nvSpPr>
          <p:cNvPr id="87" name="Rectangle 86">
            <a:extLst>
              <a:ext uri="{FF2B5EF4-FFF2-40B4-BE49-F238E27FC236}">
                <a16:creationId xmlns:a16="http://schemas.microsoft.com/office/drawing/2014/main" id="{59535D8E-70F4-B95A-8021-6E40A133845C}"/>
              </a:ext>
            </a:extLst>
          </p:cNvPr>
          <p:cNvSpPr/>
          <p:nvPr/>
        </p:nvSpPr>
        <p:spPr>
          <a:xfrm>
            <a:off x="609598" y="1531179"/>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88" name="Rectangle 87">
            <a:extLst>
              <a:ext uri="{FF2B5EF4-FFF2-40B4-BE49-F238E27FC236}">
                <a16:creationId xmlns:a16="http://schemas.microsoft.com/office/drawing/2014/main" id="{78D29AC2-F2E1-A63A-CC36-0EDD2E5597BD}"/>
              </a:ext>
            </a:extLst>
          </p:cNvPr>
          <p:cNvSpPr/>
          <p:nvPr/>
        </p:nvSpPr>
        <p:spPr>
          <a:xfrm>
            <a:off x="1428362" y="1531179"/>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surname</a:t>
            </a:r>
          </a:p>
        </p:txBody>
      </p:sp>
      <p:sp>
        <p:nvSpPr>
          <p:cNvPr id="89" name="Rectangle 88">
            <a:extLst>
              <a:ext uri="{FF2B5EF4-FFF2-40B4-BE49-F238E27FC236}">
                <a16:creationId xmlns:a16="http://schemas.microsoft.com/office/drawing/2014/main" id="{043C1EC1-6E1D-EECF-E8EE-492E538A7DD5}"/>
              </a:ext>
            </a:extLst>
          </p:cNvPr>
          <p:cNvSpPr/>
          <p:nvPr/>
        </p:nvSpPr>
        <p:spPr>
          <a:xfrm>
            <a:off x="609598" y="1887437"/>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90" name="Rectangle 89">
            <a:extLst>
              <a:ext uri="{FF2B5EF4-FFF2-40B4-BE49-F238E27FC236}">
                <a16:creationId xmlns:a16="http://schemas.microsoft.com/office/drawing/2014/main" id="{EEC8788A-13F2-BFEE-7CD8-1D2221EE700A}"/>
              </a:ext>
            </a:extLst>
          </p:cNvPr>
          <p:cNvSpPr/>
          <p:nvPr/>
        </p:nvSpPr>
        <p:spPr>
          <a:xfrm>
            <a:off x="1428362" y="1887437"/>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age</a:t>
            </a:r>
          </a:p>
        </p:txBody>
      </p:sp>
      <p:sp>
        <p:nvSpPr>
          <p:cNvPr id="91" name="Rectangle 90">
            <a:extLst>
              <a:ext uri="{FF2B5EF4-FFF2-40B4-BE49-F238E27FC236}">
                <a16:creationId xmlns:a16="http://schemas.microsoft.com/office/drawing/2014/main" id="{85304D62-C8CD-1C02-212A-265579435028}"/>
              </a:ext>
            </a:extLst>
          </p:cNvPr>
          <p:cNvSpPr/>
          <p:nvPr/>
        </p:nvSpPr>
        <p:spPr>
          <a:xfrm>
            <a:off x="609597" y="224429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92" name="Rectangle 91">
            <a:extLst>
              <a:ext uri="{FF2B5EF4-FFF2-40B4-BE49-F238E27FC236}">
                <a16:creationId xmlns:a16="http://schemas.microsoft.com/office/drawing/2014/main" id="{9111F2A9-088D-F7E3-7DEC-DCF7B78C88FD}"/>
              </a:ext>
            </a:extLst>
          </p:cNvPr>
          <p:cNvSpPr/>
          <p:nvPr/>
        </p:nvSpPr>
        <p:spPr>
          <a:xfrm>
            <a:off x="1428361" y="224429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email</a:t>
            </a:r>
          </a:p>
        </p:txBody>
      </p:sp>
      <p:sp>
        <p:nvSpPr>
          <p:cNvPr id="93" name="Rectangle 92">
            <a:extLst>
              <a:ext uri="{FF2B5EF4-FFF2-40B4-BE49-F238E27FC236}">
                <a16:creationId xmlns:a16="http://schemas.microsoft.com/office/drawing/2014/main" id="{039121BA-3AC3-2525-A139-AC9E1AFE7C46}"/>
              </a:ext>
            </a:extLst>
          </p:cNvPr>
          <p:cNvSpPr/>
          <p:nvPr/>
        </p:nvSpPr>
        <p:spPr>
          <a:xfrm>
            <a:off x="2233829" y="224429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unique_key</a:t>
            </a:r>
            <a:endParaRPr lang="en-US" sz="1200" dirty="0">
              <a:solidFill>
                <a:srgbClr val="0451A5"/>
              </a:solidFill>
              <a:latin typeface="Consolas" panose="020B0609020204030204" pitchFamily="49" charset="0"/>
            </a:endParaRPr>
          </a:p>
        </p:txBody>
      </p:sp>
      <p:sp>
        <p:nvSpPr>
          <p:cNvPr id="94" name="TextBox 93">
            <a:extLst>
              <a:ext uri="{FF2B5EF4-FFF2-40B4-BE49-F238E27FC236}">
                <a16:creationId xmlns:a16="http://schemas.microsoft.com/office/drawing/2014/main" id="{E1DADF5A-5115-1F3D-6D68-4D80B9A59162}"/>
              </a:ext>
            </a:extLst>
          </p:cNvPr>
          <p:cNvSpPr txBox="1"/>
          <p:nvPr/>
        </p:nvSpPr>
        <p:spPr>
          <a:xfrm>
            <a:off x="2205013" y="2815243"/>
            <a:ext cx="1034257" cy="276999"/>
          </a:xfrm>
          <a:prstGeom prst="rect">
            <a:avLst/>
          </a:prstGeom>
          <a:noFill/>
        </p:spPr>
        <p:txBody>
          <a:bodyPr wrap="none" rtlCol="0">
            <a:spAutoFit/>
          </a:bodyPr>
          <a:lstStyle/>
          <a:p>
            <a:r>
              <a:rPr lang="en-US" sz="1200" dirty="0">
                <a:latin typeface="Consolas" panose="020B0609020204030204" pitchFamily="49" charset="0"/>
              </a:rPr>
              <a:t>Owns a car</a:t>
            </a:r>
          </a:p>
        </p:txBody>
      </p:sp>
      <p:cxnSp>
        <p:nvCxnSpPr>
          <p:cNvPr id="95" name="Straight Connector 94">
            <a:extLst>
              <a:ext uri="{FF2B5EF4-FFF2-40B4-BE49-F238E27FC236}">
                <a16:creationId xmlns:a16="http://schemas.microsoft.com/office/drawing/2014/main" id="{C2DD66E1-412F-8154-9AB6-590C73195515}"/>
              </a:ext>
            </a:extLst>
          </p:cNvPr>
          <p:cNvCxnSpPr>
            <a:cxnSpLocks/>
            <a:endCxn id="68" idx="0"/>
          </p:cNvCxnSpPr>
          <p:nvPr/>
        </p:nvCxnSpPr>
        <p:spPr>
          <a:xfrm>
            <a:off x="2148726" y="2600550"/>
            <a:ext cx="0" cy="7168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AF6EF95-2A2D-F9EC-D2C0-9170E3217A5D}"/>
              </a:ext>
            </a:extLst>
          </p:cNvPr>
          <p:cNvSpPr txBox="1"/>
          <p:nvPr/>
        </p:nvSpPr>
        <p:spPr>
          <a:xfrm>
            <a:off x="4958316" y="1174921"/>
            <a:ext cx="6096000" cy="2308324"/>
          </a:xfrm>
          <a:prstGeom prst="rect">
            <a:avLst/>
          </a:prstGeom>
          <a:noFill/>
          <a:ln>
            <a:solidFill>
              <a:schemeClr val="tx1"/>
            </a:solidFill>
          </a:ln>
        </p:spPr>
        <p:txBody>
          <a:bodyPr wrap="square">
            <a:spAutoFit/>
          </a:bodyPr>
          <a:lstStyle/>
          <a:p>
            <a:r>
              <a:rPr lang="en-GB" sz="1200" b="0" dirty="0" err="1">
                <a:solidFill>
                  <a:srgbClr val="800000"/>
                </a:solidFill>
                <a:effectLst/>
                <a:latin typeface="Menlo" panose="020B0609030804020204" pitchFamily="49" charset="0"/>
              </a:rPr>
              <a:t>MyService-db</a:t>
            </a:r>
            <a:r>
              <a:rPr lang="en-GB" sz="1200" b="0" dirty="0">
                <a:solidFill>
                  <a:srgbClr val="000000"/>
                </a:solidFill>
                <a:effectLst/>
                <a:latin typeface="Menlo" panose="020B0609030804020204" pitchFamily="49" charset="0"/>
              </a:rPr>
              <a:t>:</a:t>
            </a:r>
          </a:p>
          <a:p>
            <a:r>
              <a:rPr lang="en-GB" sz="1200" dirty="0">
                <a:solidFill>
                  <a:srgbClr val="800000"/>
                </a:solidFill>
                <a:latin typeface="Menlo" panose="020B0609030804020204" pitchFamily="49" charset="0"/>
              </a:rPr>
              <a:t>    </a:t>
            </a:r>
            <a:r>
              <a:rPr lang="en-GB" sz="1200" b="0" dirty="0">
                <a:solidFill>
                  <a:srgbClr val="800000"/>
                </a:solidFill>
                <a:effectLst/>
                <a:latin typeface="Menlo" panose="020B0609030804020204" pitchFamily="49" charset="0"/>
              </a:rPr>
              <a:t>image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postgres:13-alpine</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a:t>
            </a:r>
            <a:r>
              <a:rPr lang="en-GB" sz="1200" b="0" dirty="0" err="1">
                <a:solidFill>
                  <a:srgbClr val="800000"/>
                </a:solidFill>
                <a:effectLst/>
                <a:latin typeface="Menlo" panose="020B0609030804020204" pitchFamily="49" charset="0"/>
              </a:rPr>
              <a:t>container_name</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MyService-db</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restart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always</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POSTGRES_USER</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POSTGRES_PASSWORD</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ports</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5432:5432</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volumes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MyService</a:t>
            </a:r>
            <a:r>
              <a:rPr lang="en-GB" sz="1200" b="0" dirty="0">
                <a:solidFill>
                  <a:srgbClr val="A31515"/>
                </a:solidFill>
                <a:effectLst/>
                <a:latin typeface="Menlo" panose="020B0609030804020204" pitchFamily="49" charset="0"/>
              </a:rPr>
              <a:t>-data:/var/lib/</a:t>
            </a:r>
            <a:r>
              <a:rPr lang="en-GB" sz="1200" b="0" dirty="0" err="1">
                <a:solidFill>
                  <a:srgbClr val="A31515"/>
                </a:solidFill>
                <a:effectLst/>
                <a:latin typeface="Menlo" panose="020B0609030804020204" pitchFamily="49" charset="0"/>
              </a:rPr>
              <a:t>postgresql</a:t>
            </a:r>
            <a:r>
              <a:rPr lang="en-GB" sz="1200" b="0" dirty="0">
                <a:solidFill>
                  <a:srgbClr val="A31515"/>
                </a:solidFill>
                <a:effectLst/>
                <a:latin typeface="Menlo" panose="020B0609030804020204" pitchFamily="49" charset="0"/>
              </a:rPr>
              <a:t>/data"</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 </a:t>
            </a:r>
            <a:r>
              <a:rPr lang="en-GB" sz="1200" b="0" dirty="0">
                <a:solidFill>
                  <a:srgbClr val="A31515"/>
                </a:solidFill>
                <a:effectLst/>
                <a:latin typeface="Menlo" panose="020B0609030804020204" pitchFamily="49" charset="0"/>
              </a:rPr>
              <a:t>"./docker/</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/01.sql:/docker-</a:t>
            </a:r>
            <a:r>
              <a:rPr lang="en-GB" sz="1200" b="0" dirty="0" err="1">
                <a:solidFill>
                  <a:srgbClr val="A31515"/>
                </a:solidFill>
                <a:effectLst/>
                <a:latin typeface="Menlo" panose="020B0609030804020204" pitchFamily="49" charset="0"/>
              </a:rPr>
              <a:t>entrypoint</a:t>
            </a:r>
            <a:r>
              <a:rPr lang="en-GB" sz="1200" b="0" dirty="0">
                <a:solidFill>
                  <a:srgbClr val="A31515"/>
                </a:solidFill>
                <a:effectLst/>
                <a:latin typeface="Menlo" panose="020B0609030804020204" pitchFamily="49" charset="0"/>
              </a:rPr>
              <a:t>-          	  </a:t>
            </a:r>
            <a:r>
              <a:rPr lang="en-GB" sz="1200" b="0" dirty="0" err="1">
                <a:solidFill>
                  <a:srgbClr val="A31515"/>
                </a:solidFill>
                <a:effectLst/>
                <a:latin typeface="Menlo" panose="020B0609030804020204" pitchFamily="49" charset="0"/>
              </a:rPr>
              <a:t>initdb.d</a:t>
            </a:r>
            <a:r>
              <a:rPr lang="en-GB" sz="1200" b="0" dirty="0">
                <a:solidFill>
                  <a:srgbClr val="A31515"/>
                </a:solidFill>
                <a:effectLst/>
                <a:latin typeface="Menlo" panose="020B0609030804020204" pitchFamily="49" charset="0"/>
              </a:rPr>
              <a:t>/01_db.sql"</a:t>
            </a:r>
            <a:endParaRPr lang="en-GB" sz="1200" b="0" dirty="0">
              <a:solidFill>
                <a:srgbClr val="000000"/>
              </a:solidFill>
              <a:effectLst/>
              <a:latin typeface="Menlo" panose="020B0609030804020204" pitchFamily="49" charset="0"/>
            </a:endParaRPr>
          </a:p>
        </p:txBody>
      </p:sp>
      <p:sp>
        <p:nvSpPr>
          <p:cNvPr id="105" name="TextBox 104">
            <a:extLst>
              <a:ext uri="{FF2B5EF4-FFF2-40B4-BE49-F238E27FC236}">
                <a16:creationId xmlns:a16="http://schemas.microsoft.com/office/drawing/2014/main" id="{CE5BDEF8-BB7C-7273-CF1D-767535964C76}"/>
              </a:ext>
            </a:extLst>
          </p:cNvPr>
          <p:cNvSpPr txBox="1"/>
          <p:nvPr/>
        </p:nvSpPr>
        <p:spPr>
          <a:xfrm>
            <a:off x="7617905" y="2777741"/>
            <a:ext cx="3875315" cy="1015663"/>
          </a:xfrm>
          <a:prstGeom prst="rect">
            <a:avLst/>
          </a:prstGeom>
          <a:solidFill>
            <a:schemeClr val="bg1"/>
          </a:solidFill>
          <a:ln>
            <a:solidFill>
              <a:schemeClr val="tx1"/>
            </a:solidFill>
          </a:ln>
        </p:spPr>
        <p:txBody>
          <a:bodyPr wrap="square">
            <a:spAutoFit/>
          </a:bodyPr>
          <a:lstStyle/>
          <a:p>
            <a:endParaRPr lang="en-GB" sz="1200" b="0" dirty="0">
              <a:solidFill>
                <a:srgbClr val="0000FF"/>
              </a:solidFill>
              <a:effectLst/>
              <a:latin typeface="Menlo" panose="020B0609030804020204" pitchFamily="49" charset="0"/>
            </a:endParaRPr>
          </a:p>
          <a:p>
            <a:r>
              <a:rPr lang="en-GB" sz="1200" b="0" dirty="0">
                <a:solidFill>
                  <a:srgbClr val="0000FF"/>
                </a:solidFill>
                <a:effectLst/>
                <a:latin typeface="Menlo" panose="020B0609030804020204" pitchFamily="49" charset="0"/>
              </a:rPr>
              <a:t>DROP</a:t>
            </a:r>
            <a:r>
              <a:rPr lang="en-GB" sz="1200" b="0" dirty="0">
                <a:solidFill>
                  <a:srgbClr val="000000"/>
                </a:solidFill>
                <a:effectLst/>
                <a:latin typeface="Menlo" panose="020B0609030804020204" pitchFamily="49" charset="0"/>
              </a:rPr>
              <a:t> DATABASE IF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my_service_db</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br>
              <a:rPr lang="en-GB" sz="1200" b="0" dirty="0">
                <a:solidFill>
                  <a:srgbClr val="000000"/>
                </a:solidFill>
                <a:effectLst/>
                <a:latin typeface="Menlo" panose="020B0609030804020204" pitchFamily="49" charset="0"/>
              </a:rPr>
            </a:br>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DATABASE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my_service_db</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endParaRPr lang="en-GB" sz="1200" b="0" dirty="0">
              <a:solidFill>
                <a:srgbClr val="000000"/>
              </a:solidFill>
              <a:effectLst/>
              <a:latin typeface="Menlo" panose="020B0609030804020204" pitchFamily="49" charset="0"/>
            </a:endParaRPr>
          </a:p>
        </p:txBody>
      </p:sp>
      <p:sp>
        <p:nvSpPr>
          <p:cNvPr id="106" name="TextBox 105">
            <a:extLst>
              <a:ext uri="{FF2B5EF4-FFF2-40B4-BE49-F238E27FC236}">
                <a16:creationId xmlns:a16="http://schemas.microsoft.com/office/drawing/2014/main" id="{2C318D69-A3C1-1130-FF75-2097CD0909A9}"/>
              </a:ext>
            </a:extLst>
          </p:cNvPr>
          <p:cNvSpPr txBox="1"/>
          <p:nvPr/>
        </p:nvSpPr>
        <p:spPr>
          <a:xfrm>
            <a:off x="4440680" y="3432543"/>
            <a:ext cx="3785089" cy="1384995"/>
          </a:xfrm>
          <a:prstGeom prst="rect">
            <a:avLst/>
          </a:prstGeom>
          <a:solidFill>
            <a:schemeClr val="bg1"/>
          </a:solidFill>
          <a:ln>
            <a:solidFill>
              <a:schemeClr val="tx1"/>
            </a:solidFill>
          </a:ln>
        </p:spPr>
        <p:txBody>
          <a:bodyPr wrap="square">
            <a:spAutoFit/>
          </a:bodyPr>
          <a:lstStyle/>
          <a:p>
            <a:r>
              <a:rPr lang="en-GB" sz="1200" b="0">
                <a:solidFill>
                  <a:srgbClr val="0000FF"/>
                </a:solidFill>
                <a:effectLst/>
                <a:latin typeface="Menlo" panose="020B0609030804020204" pitchFamily="49" charset="0"/>
              </a:rPr>
              <a:t>CREATE</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TABLE</a:t>
            </a:r>
            <a:r>
              <a:rPr lang="en-GB" sz="1200" b="0">
                <a:solidFill>
                  <a:srgbClr val="000000"/>
                </a:solidFill>
                <a:effectLst/>
                <a:latin typeface="Menlo" panose="020B0609030804020204" pitchFamily="49" charset="0"/>
              </a:rPr>
              <a:t> IF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EXISTS</a:t>
            </a:r>
            <a:r>
              <a:rPr lang="en-GB" sz="1200" b="0">
                <a:solidFill>
                  <a:srgbClr val="000000"/>
                </a:solidFill>
                <a:effectLst/>
                <a:latin typeface="Menlo" panose="020B0609030804020204" pitchFamily="49" charset="0"/>
              </a:rPr>
              <a:t> users (</a:t>
            </a:r>
          </a:p>
          <a:p>
            <a:r>
              <a:rPr lang="en-GB" sz="1200" b="0">
                <a:solidFill>
                  <a:srgbClr val="000000"/>
                </a:solidFill>
                <a:effectLst/>
                <a:latin typeface="Menlo" panose="020B0609030804020204" pitchFamily="49" charset="0"/>
              </a:rPr>
              <a:t>age </a:t>
            </a:r>
            <a:r>
              <a:rPr lang="en-GB" sz="1200" b="0">
                <a:solidFill>
                  <a:srgbClr val="0000FF"/>
                </a:solidFill>
                <a:effectLst/>
                <a:latin typeface="Menlo" panose="020B0609030804020204" pitchFamily="49" charset="0"/>
              </a:rPr>
              <a:t>INT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00"/>
                </a:solidFill>
                <a:effectLst/>
                <a:latin typeface="Menlo" panose="020B0609030804020204" pitchFamily="49" charset="0"/>
              </a:rPr>
              <a:t>email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FF"/>
                </a:solidFill>
                <a:effectLst/>
                <a:latin typeface="Menlo" panose="020B0609030804020204" pitchFamily="49" charset="0"/>
              </a:rPr>
              <a:t>id</a:t>
            </a:r>
            <a:r>
              <a:rPr lang="en-GB" sz="1200" b="0">
                <a:solidFill>
                  <a:srgbClr val="000000"/>
                </a:solidFill>
                <a:effectLst/>
                <a:latin typeface="Menlo" panose="020B0609030804020204" pitchFamily="49" charset="0"/>
              </a:rPr>
              <a:t> UUID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FF"/>
                </a:solidFill>
                <a:effectLst/>
                <a:latin typeface="Menlo" panose="020B0609030804020204" pitchFamily="49" charset="0"/>
              </a:rPr>
              <a:t>name</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00"/>
                </a:solidFill>
                <a:effectLst/>
                <a:latin typeface="Menlo" panose="020B0609030804020204" pitchFamily="49" charset="0"/>
              </a:rPr>
              <a:t>surname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endParaRPr lang="en-GB" sz="1200" b="0">
              <a:solidFill>
                <a:srgbClr val="000000"/>
              </a:solidFill>
              <a:effectLst/>
              <a:latin typeface="Menlo" panose="020B0609030804020204" pitchFamily="49" charset="0"/>
            </a:endParaRPr>
          </a:p>
          <a:p>
            <a:r>
              <a:rPr lang="en-GB" sz="1200" b="0">
                <a:solidFill>
                  <a:srgbClr val="000000"/>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p:txBody>
      </p:sp>
      <p:sp>
        <p:nvSpPr>
          <p:cNvPr id="107" name="TextBox 106">
            <a:extLst>
              <a:ext uri="{FF2B5EF4-FFF2-40B4-BE49-F238E27FC236}">
                <a16:creationId xmlns:a16="http://schemas.microsoft.com/office/drawing/2014/main" id="{6159B5E1-21B3-FC66-035C-28BE6249D903}"/>
              </a:ext>
            </a:extLst>
          </p:cNvPr>
          <p:cNvSpPr txBox="1"/>
          <p:nvPr/>
        </p:nvSpPr>
        <p:spPr>
          <a:xfrm>
            <a:off x="7663019" y="4381865"/>
            <a:ext cx="3785089" cy="1015663"/>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TABLE</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cars (</a:t>
            </a:r>
          </a:p>
          <a:p>
            <a:r>
              <a:rPr lang="en-GB" sz="1200" b="0" dirty="0">
                <a:solidFill>
                  <a:srgbClr val="000000"/>
                </a:solidFill>
                <a:effectLst/>
                <a:latin typeface="Menlo" panose="020B0609030804020204" pitchFamily="49" charset="0"/>
              </a:rPr>
              <a:t>brand </a:t>
            </a:r>
            <a:r>
              <a:rPr lang="en-GB" sz="1200" b="0" dirty="0">
                <a:solidFill>
                  <a:srgbClr val="0000FF"/>
                </a:solidFill>
                <a:effectLst/>
                <a:latin typeface="Menlo" panose="020B0609030804020204" pitchFamily="49" charset="0"/>
              </a:rPr>
              <a:t>VARCHAR</a:t>
            </a:r>
            <a:r>
              <a:rPr lang="en-GB" sz="1200" b="0" dirty="0">
                <a:solidFill>
                  <a:srgbClr val="000000"/>
                </a:solidFill>
                <a:effectLst/>
                <a:latin typeface="Menlo" panose="020B0609030804020204" pitchFamily="49" charset="0"/>
              </a:rPr>
              <a:t>(</a:t>
            </a:r>
            <a:r>
              <a:rPr lang="en-GB" sz="1200" b="0" dirty="0">
                <a:solidFill>
                  <a:srgbClr val="098658"/>
                </a:solidFill>
                <a:effectLst/>
                <a:latin typeface="Menlo" panose="020B0609030804020204" pitchFamily="49" charset="0"/>
              </a:rPr>
              <a:t>255</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id</a:t>
            </a:r>
            <a:r>
              <a:rPr lang="en-GB" sz="1200" b="0" dirty="0">
                <a:solidFill>
                  <a:srgbClr val="000000"/>
                </a:solidFill>
                <a:effectLst/>
                <a:latin typeface="Menlo" panose="020B0609030804020204" pitchFamily="49" charset="0"/>
              </a:rPr>
              <a:t> UUID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r>
              <a:rPr lang="en-GB" sz="1200" b="0" dirty="0">
                <a:solidFill>
                  <a:srgbClr val="000000"/>
                </a:solidFill>
                <a:effectLst/>
                <a:latin typeface="Menlo" panose="020B0609030804020204" pitchFamily="49" charset="0"/>
              </a:rPr>
              <a:t>, </a:t>
            </a:r>
          </a:p>
          <a:p>
            <a:r>
              <a:rPr lang="en-GB" sz="1200" b="0" dirty="0" err="1">
                <a:solidFill>
                  <a:srgbClr val="000000"/>
                </a:solidFill>
                <a:effectLst/>
                <a:latin typeface="Menlo" panose="020B0609030804020204" pitchFamily="49" charset="0"/>
              </a:rPr>
              <a:t>owned_by</a:t>
            </a:r>
            <a:r>
              <a:rPr lang="en-GB" sz="1200" b="0" dirty="0">
                <a:solidFill>
                  <a:srgbClr val="000000"/>
                </a:solidFill>
                <a:effectLst/>
                <a:latin typeface="Menlo" panose="020B0609030804020204" pitchFamily="49" charset="0"/>
              </a:rPr>
              <a:t> UUID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a:t>
            </a:r>
          </a:p>
        </p:txBody>
      </p:sp>
      <p:sp>
        <p:nvSpPr>
          <p:cNvPr id="109" name="TextBox 108">
            <a:extLst>
              <a:ext uri="{FF2B5EF4-FFF2-40B4-BE49-F238E27FC236}">
                <a16:creationId xmlns:a16="http://schemas.microsoft.com/office/drawing/2014/main" id="{92D7FB4F-6AF1-F2CA-F844-B0F0E26C07F6}"/>
              </a:ext>
            </a:extLst>
          </p:cNvPr>
          <p:cNvSpPr txBox="1"/>
          <p:nvPr/>
        </p:nvSpPr>
        <p:spPr>
          <a:xfrm>
            <a:off x="3727860" y="4817538"/>
            <a:ext cx="6096000" cy="1384995"/>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users_name_index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t>
            </a:r>
            <a:r>
              <a:rPr lang="en-GB" sz="1200" b="0" dirty="0">
                <a:solidFill>
                  <a:srgbClr val="0000FF"/>
                </a:solidFill>
                <a:effectLst/>
                <a:latin typeface="Menlo" panose="020B0609030804020204" pitchFamily="49" charset="0"/>
              </a:rPr>
              <a:t>name</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users_age_index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(age);</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users_surname_index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t>
            </a:r>
            <a:r>
              <a:rPr lang="en-GB" sz="1200" b="0" dirty="0" err="1">
                <a:solidFill>
                  <a:srgbClr val="0000FF"/>
                </a:solidFill>
                <a:effectLst/>
                <a:latin typeface="Menlo" panose="020B0609030804020204" pitchFamily="49" charset="0"/>
              </a:rPr>
              <a:t>name</a:t>
            </a:r>
            <a:r>
              <a:rPr lang="en-GB" sz="1200" b="0" dirty="0" err="1">
                <a:solidFill>
                  <a:srgbClr val="000000"/>
                </a:solidFill>
                <a:effectLst/>
                <a:latin typeface="Menlo" panose="020B0609030804020204" pitchFamily="49" charset="0"/>
              </a:rPr>
              <a:t>,surname</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users_email_index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(email);</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UNIQUE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unique_email_index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(email);</a:t>
            </a:r>
          </a:p>
        </p:txBody>
      </p:sp>
      <p:sp>
        <p:nvSpPr>
          <p:cNvPr id="113" name="TextBox 112">
            <a:extLst>
              <a:ext uri="{FF2B5EF4-FFF2-40B4-BE49-F238E27FC236}">
                <a16:creationId xmlns:a16="http://schemas.microsoft.com/office/drawing/2014/main" id="{3287F186-1E68-0DDA-E238-534F694BB5CF}"/>
              </a:ext>
            </a:extLst>
          </p:cNvPr>
          <p:cNvSpPr txBox="1"/>
          <p:nvPr/>
        </p:nvSpPr>
        <p:spPr>
          <a:xfrm>
            <a:off x="5146430" y="2852553"/>
            <a:ext cx="2471475" cy="1015663"/>
          </a:xfrm>
          <a:prstGeom prst="rect">
            <a:avLst/>
          </a:prstGeom>
          <a:solidFill>
            <a:schemeClr val="bg1"/>
          </a:solidFill>
          <a:ln>
            <a:solidFill>
              <a:schemeClr val="tx1"/>
            </a:solidFill>
          </a:ln>
        </p:spPr>
        <p:txBody>
          <a:bodyPr wrap="square">
            <a:spAutoFit/>
          </a:bodyPr>
          <a:lstStyle/>
          <a:p>
            <a:r>
              <a:rPr lang="en-GB" sz="1200" b="0">
                <a:solidFill>
                  <a:srgbClr val="0000FF"/>
                </a:solidFill>
                <a:effectLst/>
                <a:latin typeface="Menlo" panose="020B0609030804020204" pitchFamily="49" charset="0"/>
              </a:rPr>
              <a:t>pub</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struct</a:t>
            </a:r>
            <a:r>
              <a:rPr lang="en-GB" sz="1200" b="0">
                <a:solidFill>
                  <a:srgbClr val="000000"/>
                </a:solidFill>
                <a:effectLst/>
                <a:latin typeface="Menlo" panose="020B0609030804020204" pitchFamily="49" charset="0"/>
              </a:rPr>
              <a:t> Car {</a:t>
            </a:r>
          </a:p>
          <a:p>
            <a:r>
              <a:rPr lang="en-GB" sz="1200" b="0">
                <a:solidFill>
                  <a:srgbClr val="0000FF"/>
                </a:solidFill>
                <a:effectLst/>
                <a:latin typeface="Menlo" panose="020B0609030804020204" pitchFamily="49" charset="0"/>
              </a:rPr>
              <a:t>    pub</a:t>
            </a:r>
            <a:r>
              <a:rPr lang="en-GB" sz="1200" b="0">
                <a:solidFill>
                  <a:srgbClr val="000000"/>
                </a:solidFill>
                <a:effectLst/>
                <a:latin typeface="Menlo" panose="020B0609030804020204" pitchFamily="49" charset="0"/>
              </a:rPr>
              <a:t> brand: String,</a:t>
            </a:r>
          </a:p>
          <a:p>
            <a:r>
              <a:rPr lang="en-GB" sz="1200" b="0">
                <a:solidFill>
                  <a:srgbClr val="0000FF"/>
                </a:solidFill>
                <a:effectLst/>
                <a:latin typeface="Menlo" panose="020B0609030804020204" pitchFamily="49" charset="0"/>
              </a:rPr>
              <a:t>    pub</a:t>
            </a:r>
            <a:r>
              <a:rPr lang="en-GB" sz="1200" b="0">
                <a:solidFill>
                  <a:srgbClr val="000000"/>
                </a:solidFill>
                <a:effectLst/>
                <a:latin typeface="Menlo" panose="020B0609030804020204" pitchFamily="49" charset="0"/>
              </a:rPr>
              <a:t> id: Uuid,</a:t>
            </a:r>
          </a:p>
          <a:p>
            <a:r>
              <a:rPr lang="en-GB" sz="1200" b="0">
                <a:solidFill>
                  <a:srgbClr val="0000FF"/>
                </a:solidFill>
                <a:effectLst/>
                <a:latin typeface="Menlo" panose="020B0609030804020204" pitchFamily="49" charset="0"/>
              </a:rPr>
              <a:t>    pub</a:t>
            </a:r>
            <a:r>
              <a:rPr lang="en-GB" sz="1200" b="0">
                <a:solidFill>
                  <a:srgbClr val="000000"/>
                </a:solidFill>
                <a:effectLst/>
                <a:latin typeface="Menlo" panose="020B0609030804020204" pitchFamily="49" charset="0"/>
              </a:rPr>
              <a:t> owned_by: Uuid,</a:t>
            </a:r>
          </a:p>
          <a:p>
            <a:r>
              <a:rPr lang="en-GB" sz="1200" b="0">
                <a:solidFill>
                  <a:srgbClr val="000000"/>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p:txBody>
      </p:sp>
      <p:sp>
        <p:nvSpPr>
          <p:cNvPr id="115" name="TextBox 114">
            <a:extLst>
              <a:ext uri="{FF2B5EF4-FFF2-40B4-BE49-F238E27FC236}">
                <a16:creationId xmlns:a16="http://schemas.microsoft.com/office/drawing/2014/main" id="{4600BB3E-6DB7-3807-3B70-C096F76600C4}"/>
              </a:ext>
            </a:extLst>
          </p:cNvPr>
          <p:cNvSpPr txBox="1"/>
          <p:nvPr/>
        </p:nvSpPr>
        <p:spPr>
          <a:xfrm>
            <a:off x="7540387" y="1663612"/>
            <a:ext cx="2446600" cy="1384995"/>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struct</a:t>
            </a:r>
            <a:r>
              <a:rPr lang="en-GB" sz="1200" b="0" dirty="0">
                <a:solidFill>
                  <a:srgbClr val="000000"/>
                </a:solidFill>
                <a:effectLst/>
                <a:latin typeface="Menlo" panose="020B0609030804020204" pitchFamily="49" charset="0"/>
              </a:rPr>
              <a:t> User {</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age: i32,</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email: String,</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id: </a:t>
            </a:r>
            <a:r>
              <a:rPr lang="en-GB" sz="1200" b="0" dirty="0" err="1">
                <a:solidFill>
                  <a:srgbClr val="000000"/>
                </a:solidFill>
                <a:effectLst/>
                <a:latin typeface="Menlo" panose="020B0609030804020204" pitchFamily="49" charset="0"/>
              </a:rPr>
              <a:t>Uuid</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name: String,</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surname: String,</a:t>
            </a:r>
          </a:p>
          <a:p>
            <a:r>
              <a:rPr lang="en-GB" sz="1200" b="0" dirty="0">
                <a:solidFill>
                  <a:srgbClr val="000000"/>
                </a:solidFill>
                <a:effectLst/>
                <a:latin typeface="Menlo" panose="020B0609030804020204" pitchFamily="49" charset="0"/>
              </a:rPr>
              <a:t>}</a:t>
            </a:r>
          </a:p>
        </p:txBody>
      </p:sp>
      <p:sp>
        <p:nvSpPr>
          <p:cNvPr id="117" name="TextBox 116">
            <a:extLst>
              <a:ext uri="{FF2B5EF4-FFF2-40B4-BE49-F238E27FC236}">
                <a16:creationId xmlns:a16="http://schemas.microsoft.com/office/drawing/2014/main" id="{9197CCCA-30D9-224A-6D3E-8D3AEAE9137D}"/>
              </a:ext>
            </a:extLst>
          </p:cNvPr>
          <p:cNvSpPr txBox="1"/>
          <p:nvPr/>
        </p:nvSpPr>
        <p:spPr>
          <a:xfrm>
            <a:off x="3545577" y="1234560"/>
            <a:ext cx="8234884" cy="1200329"/>
          </a:xfrm>
          <a:prstGeom prst="rect">
            <a:avLst/>
          </a:prstGeom>
          <a:solidFill>
            <a:schemeClr val="bg1"/>
          </a:solidFill>
          <a:ln>
            <a:solidFill>
              <a:schemeClr val="tx1"/>
            </a:solidFill>
          </a:ln>
        </p:spPr>
        <p:txBody>
          <a:bodyPr wrap="square">
            <a:spAutoFit/>
          </a:bodyPr>
          <a:lstStyle/>
          <a:p>
            <a:r>
              <a:rPr lang="en-GB" sz="1200" b="0" dirty="0">
                <a:solidFill>
                  <a:srgbClr val="000000"/>
                </a:solidFill>
                <a:effectLst/>
                <a:latin typeface="Menlo" panose="020B0609030804020204" pitchFamily="49" charset="0"/>
              </a:rPr>
              <a:t>Router::new()</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.route(</a:t>
            </a:r>
            <a:r>
              <a:rPr lang="en-GB" sz="1200" b="0" dirty="0">
                <a:solidFill>
                  <a:srgbClr val="A31515"/>
                </a:solidFill>
                <a:effectLst/>
                <a:latin typeface="Menlo" panose="020B0609030804020204" pitchFamily="49" charset="0"/>
              </a:rPr>
              <a:t>"/v1/users"</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get_users</a:t>
            </a:r>
            <a:r>
              <a:rPr lang="en-GB" sz="1200" b="0" dirty="0">
                <a:solidFill>
                  <a:srgbClr val="000000"/>
                </a:solidFill>
                <a:effectLst/>
                <a:latin typeface="Menlo" panose="020B0609030804020204" pitchFamily="49" charset="0"/>
              </a:rPr>
              <a:t>).post(</a:t>
            </a:r>
            <a:r>
              <a:rPr lang="en-GB" sz="1200" b="0" dirty="0" err="1">
                <a:solidFill>
                  <a:srgbClr val="000000"/>
                </a:solidFill>
                <a:effectLst/>
                <a:latin typeface="Menlo" panose="020B0609030804020204" pitchFamily="49" charset="0"/>
              </a:rPr>
              <a:t>create_user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.route(</a:t>
            </a:r>
            <a:r>
              <a:rPr lang="en-GB" sz="1200" b="0" dirty="0">
                <a:solidFill>
                  <a:srgbClr val="A31515"/>
                </a:solidFill>
                <a:effectLst/>
                <a:latin typeface="Menlo" panose="020B0609030804020204" pitchFamily="49" charset="0"/>
              </a:rPr>
              <a:t>"/v1/users/:id"</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get_user</a:t>
            </a:r>
            <a:r>
              <a:rPr lang="en-GB" sz="1200" b="0" dirty="0">
                <a:solidFill>
                  <a:srgbClr val="000000"/>
                </a:solidFill>
                <a:effectLst/>
                <a:latin typeface="Menlo" panose="020B0609030804020204" pitchFamily="49" charset="0"/>
              </a:rPr>
              <a:t>).put(</a:t>
            </a:r>
            <a:r>
              <a:rPr lang="en-GB" sz="1200" b="0" dirty="0" err="1">
                <a:solidFill>
                  <a:srgbClr val="000000"/>
                </a:solidFill>
                <a:effectLst/>
                <a:latin typeface="Menlo" panose="020B0609030804020204" pitchFamily="49" charset="0"/>
              </a:rPr>
              <a:t>update_user</a:t>
            </a:r>
            <a:r>
              <a:rPr lang="en-GB" sz="1200" b="0" dirty="0">
                <a:solidFill>
                  <a:srgbClr val="000000"/>
                </a:solidFill>
                <a:effectLst/>
                <a:latin typeface="Menlo" panose="020B0609030804020204" pitchFamily="49" charset="0"/>
              </a:rPr>
              <a:t>).delete(</a:t>
            </a:r>
            <a:r>
              <a:rPr lang="en-GB" sz="1200" b="0" dirty="0" err="1">
                <a:solidFill>
                  <a:srgbClr val="000000"/>
                </a:solidFill>
                <a:effectLst/>
                <a:latin typeface="Menlo" panose="020B0609030804020204" pitchFamily="49" charset="0"/>
              </a:rPr>
              <a:t>delete_user</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.route(</a:t>
            </a:r>
            <a:r>
              <a:rPr lang="en-GB" sz="1200" b="0" dirty="0">
                <a:solidFill>
                  <a:srgbClr val="A31515"/>
                </a:solidFill>
                <a:effectLst/>
                <a:latin typeface="Menlo" panose="020B0609030804020204" pitchFamily="49" charset="0"/>
              </a:rPr>
              <a:t>"/v1/cars"</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get_cars</a:t>
            </a:r>
            <a:r>
              <a:rPr lang="en-GB" sz="1200" b="0" dirty="0">
                <a:solidFill>
                  <a:srgbClr val="000000"/>
                </a:solidFill>
                <a:effectLst/>
                <a:latin typeface="Menlo" panose="020B0609030804020204" pitchFamily="49" charset="0"/>
              </a:rPr>
              <a:t>).post(</a:t>
            </a:r>
            <a:r>
              <a:rPr lang="en-GB" sz="1200" b="0" dirty="0" err="1">
                <a:solidFill>
                  <a:srgbClr val="000000"/>
                </a:solidFill>
                <a:effectLst/>
                <a:latin typeface="Menlo" panose="020B0609030804020204" pitchFamily="49" charset="0"/>
              </a:rPr>
              <a:t>create_car</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.route(</a:t>
            </a:r>
            <a:r>
              <a:rPr lang="en-GB" sz="1200" b="0" dirty="0">
                <a:solidFill>
                  <a:srgbClr val="A31515"/>
                </a:solidFill>
                <a:effectLst/>
                <a:latin typeface="Menlo" panose="020B0609030804020204" pitchFamily="49" charset="0"/>
              </a:rPr>
              <a:t>"/v1/cars/:id"</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get_car</a:t>
            </a:r>
            <a:r>
              <a:rPr lang="en-GB" sz="1200" b="0" dirty="0">
                <a:solidFill>
                  <a:srgbClr val="000000"/>
                </a:solidFill>
                <a:effectLst/>
                <a:latin typeface="Menlo" panose="020B0609030804020204" pitchFamily="49" charset="0"/>
              </a:rPr>
              <a:t>).put(</a:t>
            </a:r>
            <a:r>
              <a:rPr lang="en-GB" sz="1200" b="0" dirty="0" err="1">
                <a:solidFill>
                  <a:srgbClr val="000000"/>
                </a:solidFill>
                <a:effectLst/>
                <a:latin typeface="Menlo" panose="020B0609030804020204" pitchFamily="49" charset="0"/>
              </a:rPr>
              <a:t>update_car</a:t>
            </a:r>
            <a:r>
              <a:rPr lang="en-GB" sz="1200" b="0" dirty="0">
                <a:solidFill>
                  <a:srgbClr val="000000"/>
                </a:solidFill>
                <a:effectLst/>
                <a:latin typeface="Menlo" panose="020B0609030804020204" pitchFamily="49" charset="0"/>
              </a:rPr>
              <a:t>).delete(</a:t>
            </a:r>
            <a:r>
              <a:rPr lang="en-GB" sz="1200" b="0" dirty="0" err="1">
                <a:solidFill>
                  <a:srgbClr val="000000"/>
                </a:solidFill>
                <a:effectLst/>
                <a:latin typeface="Menlo" panose="020B0609030804020204" pitchFamily="49" charset="0"/>
              </a:rPr>
              <a:t>delete_car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with_state</a:t>
            </a:r>
            <a:r>
              <a:rPr lang="en-GB" sz="1200" b="0" dirty="0">
                <a:solidFill>
                  <a:srgbClr val="000000"/>
                </a:solidFill>
                <a:effectLst/>
                <a:latin typeface="Menlo" panose="020B0609030804020204" pitchFamily="49" charset="0"/>
              </a:rPr>
              <a:t>(services)</a:t>
            </a:r>
          </a:p>
        </p:txBody>
      </p:sp>
      <p:sp>
        <p:nvSpPr>
          <p:cNvPr id="3" name="TextBox 2">
            <a:extLst>
              <a:ext uri="{FF2B5EF4-FFF2-40B4-BE49-F238E27FC236}">
                <a16:creationId xmlns:a16="http://schemas.microsoft.com/office/drawing/2014/main" id="{63FB8748-45FE-0C1C-920F-82A625960B22}"/>
              </a:ext>
            </a:extLst>
          </p:cNvPr>
          <p:cNvSpPr txBox="1"/>
          <p:nvPr/>
        </p:nvSpPr>
        <p:spPr>
          <a:xfrm>
            <a:off x="5397751" y="3457022"/>
            <a:ext cx="4816536" cy="830997"/>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match</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.get_car</a:t>
            </a:r>
            <a:r>
              <a:rPr lang="en-GB" sz="1200" b="0" dirty="0">
                <a:solidFill>
                  <a:srgbClr val="000000"/>
                </a:solidFill>
                <a:effectLst/>
                <a:latin typeface="Menlo" panose="020B0609030804020204" pitchFamily="49" charset="0"/>
              </a:rPr>
              <a:t>(&amp;</a:t>
            </a:r>
            <a:r>
              <a:rPr lang="en-GB" sz="1200" b="0" dirty="0" err="1">
                <a:solidFill>
                  <a:srgbClr val="000000"/>
                </a:solidFill>
                <a:effectLst/>
                <a:latin typeface="Menlo" panose="020B0609030804020204" pitchFamily="49" charset="0"/>
              </a:rPr>
              <a:t>car.id</a:t>
            </a:r>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 {</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Ok(_) =&gt; (),</a:t>
            </a:r>
          </a:p>
          <a:p>
            <a:r>
              <a:rPr lang="en-GB" sz="1200" b="0" dirty="0">
                <a:solidFill>
                  <a:srgbClr val="000000"/>
                </a:solidFill>
                <a:effectLst/>
                <a:latin typeface="Menlo" panose="020B0609030804020204" pitchFamily="49" charset="0"/>
              </a:rPr>
              <a:t>    Err(e) =&gt; </a:t>
            </a:r>
            <a:r>
              <a:rPr lang="en-GB" sz="1200" b="0" dirty="0">
                <a:solidFill>
                  <a:srgbClr val="0000FF"/>
                </a:solidFill>
                <a:effectLst/>
                <a:latin typeface="Menlo" panose="020B0609030804020204" pitchFamily="49" charset="0"/>
              </a:rPr>
              <a:t>return</a:t>
            </a:r>
            <a:r>
              <a:rPr lang="en-GB" sz="1200" b="0" dirty="0">
                <a:solidFill>
                  <a:srgbClr val="000000"/>
                </a:solidFill>
                <a:effectLst/>
                <a:latin typeface="Menlo" panose="020B0609030804020204" pitchFamily="49" charset="0"/>
              </a:rPr>
              <a:t> Err(Error::</a:t>
            </a:r>
            <a:r>
              <a:rPr lang="en-GB" sz="1200" b="0" dirty="0" err="1">
                <a:solidFill>
                  <a:srgbClr val="000000"/>
                </a:solidFill>
                <a:effectLst/>
                <a:latin typeface="Menlo" panose="020B0609030804020204" pitchFamily="49" charset="0"/>
              </a:rPr>
              <a:t>CarDoesNotExist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a:t>
            </a:r>
          </a:p>
        </p:txBody>
      </p:sp>
      <p:sp>
        <p:nvSpPr>
          <p:cNvPr id="119" name="TextBox 118">
            <a:extLst>
              <a:ext uri="{FF2B5EF4-FFF2-40B4-BE49-F238E27FC236}">
                <a16:creationId xmlns:a16="http://schemas.microsoft.com/office/drawing/2014/main" id="{C5BFA190-8C80-A593-481B-16DA6C10EBC3}"/>
              </a:ext>
            </a:extLst>
          </p:cNvPr>
          <p:cNvSpPr txBox="1"/>
          <p:nvPr/>
        </p:nvSpPr>
        <p:spPr>
          <a:xfrm>
            <a:off x="3715559" y="1636586"/>
            <a:ext cx="6096000" cy="3231654"/>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let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mut</a:t>
            </a:r>
            <a:r>
              <a:rPr lang="en-GB" sz="1200" b="0" dirty="0">
                <a:solidFill>
                  <a:srgbClr val="000000"/>
                </a:solidFill>
                <a:effectLst/>
                <a:latin typeface="Menlo" panose="020B0609030804020204" pitchFamily="49" charset="0"/>
              </a:rPr>
              <a:t> transaction =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.pool.begin</a:t>
            </a:r>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new_car</a:t>
            </a:r>
            <a:r>
              <a:rPr lang="en-GB" sz="1200" b="0" dirty="0">
                <a:solidFill>
                  <a:srgbClr val="000000"/>
                </a:solidFill>
                <a:effectLst/>
                <a:latin typeface="Menlo" panose="020B0609030804020204" pitchFamily="49" charset="0"/>
              </a:rPr>
              <a:t> = </a:t>
            </a:r>
            <a:r>
              <a:rPr lang="en-GB" sz="1200" b="0" dirty="0" err="1">
                <a:solidFill>
                  <a:srgbClr val="000000"/>
                </a:solidFill>
                <a:effectLst/>
                <a:latin typeface="Menlo" panose="020B0609030804020204" pitchFamily="49" charset="0"/>
              </a:rPr>
              <a:t>sqlx</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query_as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Car,</a:t>
            </a:r>
          </a:p>
          <a:p>
            <a:r>
              <a:rPr lang="en-GB" sz="1200" b="0" dirty="0">
                <a:solidFill>
                  <a:srgbClr val="A31515"/>
                </a:solidFill>
                <a:effectLst/>
                <a:latin typeface="Menlo" panose="020B0609030804020204" pitchFamily="49" charset="0"/>
              </a:rPr>
              <a:t>	r#"</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INSERT INTO cars</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(brand, id, name, </a:t>
            </a:r>
            <a:r>
              <a:rPr lang="en-GB" sz="1200" b="0" dirty="0" err="1">
                <a:solidFill>
                  <a:srgbClr val="A31515"/>
                </a:solidFill>
                <a:effectLst/>
                <a:latin typeface="Menlo" panose="020B0609030804020204" pitchFamily="49" charset="0"/>
              </a:rPr>
              <a:t>owned_by</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VALUES</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($1, $2, $3, $4)</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RETURNING *;</a:t>
            </a:r>
            <a:endParaRPr lang="en-GB" sz="1200" b="0" dirty="0">
              <a:solidFill>
                <a:srgbClr val="000000"/>
              </a:solidFill>
              <a:effectLst/>
              <a:latin typeface="Menlo" panose="020B0609030804020204" pitchFamily="49" charset="0"/>
            </a:endParaRPr>
          </a:p>
          <a:p>
            <a:br>
              <a:rPr lang="en-GB" sz="1200" b="0" dirty="0">
                <a:solidFill>
                  <a:srgbClr val="000000"/>
                </a:solidFill>
                <a:effectLst/>
                <a:latin typeface="Menlo" panose="020B0609030804020204" pitchFamily="49" charset="0"/>
              </a:rPr>
            </a:b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car.brand</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car.id</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car.name</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car.owned_by</a:t>
            </a:r>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fetch_one</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transaction.as_mut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transaction.commit</a:t>
            </a:r>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Ok(</a:t>
            </a:r>
            <a:r>
              <a:rPr lang="en-GB" sz="1200" b="0" dirty="0" err="1">
                <a:solidFill>
                  <a:srgbClr val="000000"/>
                </a:solidFill>
                <a:effectLst/>
                <a:latin typeface="Menlo" panose="020B0609030804020204" pitchFamily="49" charset="0"/>
              </a:rPr>
              <a:t>new_car</a:t>
            </a:r>
            <a:r>
              <a:rPr lang="en-GB" sz="1200" b="0" dirty="0">
                <a:solidFill>
                  <a:srgbClr val="000000"/>
                </a:solidFill>
                <a:effectLst/>
                <a:latin typeface="Menlo" panose="020B0609030804020204" pitchFamily="49" charset="0"/>
              </a:rPr>
              <a:t>)</a:t>
            </a:r>
          </a:p>
        </p:txBody>
      </p:sp>
      <p:sp>
        <p:nvSpPr>
          <p:cNvPr id="121" name="TextBox 120">
            <a:extLst>
              <a:ext uri="{FF2B5EF4-FFF2-40B4-BE49-F238E27FC236}">
                <a16:creationId xmlns:a16="http://schemas.microsoft.com/office/drawing/2014/main" id="{91D8F721-99A3-6B38-32C7-82BD4F5E501A}"/>
              </a:ext>
            </a:extLst>
          </p:cNvPr>
          <p:cNvSpPr txBox="1"/>
          <p:nvPr/>
        </p:nvSpPr>
        <p:spPr>
          <a:xfrm>
            <a:off x="8558210" y="1057227"/>
            <a:ext cx="3014960" cy="2123658"/>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let</a:t>
            </a:r>
            <a:r>
              <a:rPr lang="en-GB" sz="1200" b="0" dirty="0">
                <a:solidFill>
                  <a:srgbClr val="000000"/>
                </a:solidFill>
                <a:effectLst/>
                <a:latin typeface="Menlo" panose="020B0609030804020204" pitchFamily="49" charset="0"/>
              </a:rPr>
              <a:t> car = </a:t>
            </a:r>
            <a:r>
              <a:rPr lang="en-GB" sz="1200" b="0" dirty="0" err="1">
                <a:solidFill>
                  <a:srgbClr val="000000"/>
                </a:solidFill>
                <a:effectLst/>
                <a:latin typeface="Menlo" panose="020B0609030804020204" pitchFamily="49" charset="0"/>
              </a:rPr>
              <a:t>sqlx</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query_as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Car,</a:t>
            </a:r>
          </a:p>
          <a:p>
            <a:r>
              <a:rPr lang="en-GB" sz="1200" b="0" dirty="0">
                <a:solidFill>
                  <a:srgbClr val="A31515"/>
                </a:solidFill>
                <a:effectLst/>
                <a:latin typeface="Menlo" panose="020B0609030804020204" pitchFamily="49" charset="0"/>
              </a:rPr>
              <a:t>	r#"</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SELECT * FROM cars</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WHERE id = $1;</a:t>
            </a:r>
            <a:br>
              <a:rPr lang="en-GB" sz="1200" b="0" dirty="0">
                <a:solidFill>
                  <a:srgbClr val="000000"/>
                </a:solidFill>
                <a:effectLst/>
                <a:latin typeface="Menlo" panose="020B0609030804020204" pitchFamily="49" charset="0"/>
              </a:rPr>
            </a:b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id</a:t>
            </a:r>
          </a:p>
          <a:p>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fetch_one</a:t>
            </a:r>
            <a:r>
              <a:rPr lang="en-GB" sz="1200" b="0" dirty="0">
                <a:solidFill>
                  <a:srgbClr val="000000"/>
                </a:solidFill>
                <a:effectLst/>
                <a:latin typeface="Menlo" panose="020B0609030804020204" pitchFamily="49" charset="0"/>
              </a:rPr>
              <a:t>(</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.pool.as_ref</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Ok(car)</a:t>
            </a:r>
          </a:p>
        </p:txBody>
      </p:sp>
      <p:sp>
        <p:nvSpPr>
          <p:cNvPr id="5" name="TextBox 4">
            <a:extLst>
              <a:ext uri="{FF2B5EF4-FFF2-40B4-BE49-F238E27FC236}">
                <a16:creationId xmlns:a16="http://schemas.microsoft.com/office/drawing/2014/main" id="{805BFA8C-2E83-D29E-1ADF-BDEC12D00D59}"/>
              </a:ext>
            </a:extLst>
          </p:cNvPr>
          <p:cNvSpPr txBox="1"/>
          <p:nvPr/>
        </p:nvSpPr>
        <p:spPr>
          <a:xfrm>
            <a:off x="5795829" y="1619696"/>
            <a:ext cx="6097604" cy="2308324"/>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async</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fn</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create_car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State(services): State&lt;Arc&lt;</a:t>
            </a:r>
            <a:r>
              <a:rPr lang="en-GB" sz="1200" b="0" dirty="0" err="1">
                <a:solidFill>
                  <a:srgbClr val="000000"/>
                </a:solidFill>
                <a:effectLst/>
                <a:latin typeface="Menlo" panose="020B0609030804020204" pitchFamily="49" charset="0"/>
              </a:rPr>
              <a:t>ServicesState</a:t>
            </a:r>
            <a:r>
              <a:rPr lang="en-GB" sz="1200" b="0" dirty="0">
                <a:solidFill>
                  <a:srgbClr val="000000"/>
                </a:solidFill>
                <a:effectLst/>
                <a:latin typeface="Menlo" panose="020B0609030804020204" pitchFamily="49" charset="0"/>
              </a:rPr>
              <a:t>&gt;&gt;,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Json</a:t>
            </a:r>
            <a:r>
              <a:rPr lang="en-GB" sz="1200" b="0" dirty="0">
                <a:solidFill>
                  <a:srgbClr val="000000"/>
                </a:solidFill>
                <a:effectLst/>
                <a:latin typeface="Menlo" panose="020B0609030804020204" pitchFamily="49" charset="0"/>
              </a:rPr>
              <a:t>(payload): </a:t>
            </a:r>
            <a:r>
              <a:rPr lang="en-GB" sz="1200" b="0" dirty="0" err="1">
                <a:solidFill>
                  <a:srgbClr val="000000"/>
                </a:solidFill>
                <a:effectLst/>
                <a:latin typeface="Menlo" panose="020B0609030804020204" pitchFamily="49" charset="0"/>
              </a:rPr>
              <a:t>Json</a:t>
            </a:r>
            <a:r>
              <a:rPr lang="en-GB" sz="1200" b="0" dirty="0">
                <a:solidFill>
                  <a:srgbClr val="000000"/>
                </a:solidFill>
                <a:effectLst/>
                <a:latin typeface="Menlo" panose="020B0609030804020204" pitchFamily="49" charset="0"/>
              </a:rPr>
              <a:t>&lt;</a:t>
            </a:r>
            <a:r>
              <a:rPr lang="en-GB" sz="1200" b="0" dirty="0" err="1">
                <a:solidFill>
                  <a:srgbClr val="000000"/>
                </a:solidFill>
                <a:effectLst/>
                <a:latin typeface="Menlo" panose="020B0609030804020204" pitchFamily="49" charset="0"/>
              </a:rPr>
              <a:t>AddCarPayload</a:t>
            </a:r>
            <a:r>
              <a:rPr lang="en-GB" sz="1200" b="0" dirty="0">
                <a:solidFill>
                  <a:srgbClr val="000000"/>
                </a:solidFill>
                <a:effectLst/>
                <a:latin typeface="Menlo" panose="020B0609030804020204" pitchFamily="49" charset="0"/>
              </a:rPr>
              <a:t>&gt;</a:t>
            </a:r>
          </a:p>
          <a:p>
            <a:r>
              <a:rPr lang="en-GB" sz="1200" b="0" dirty="0">
                <a:solidFill>
                  <a:srgbClr val="000000"/>
                </a:solidFill>
                <a:effectLst/>
                <a:latin typeface="Menlo" panose="020B0609030804020204" pitchFamily="49" charset="0"/>
              </a:rPr>
              <a:t>) -&gt; Result&lt;</a:t>
            </a:r>
            <a:r>
              <a:rPr lang="en-GB" sz="1200" b="0" dirty="0" err="1">
                <a:solidFill>
                  <a:srgbClr val="0000FF"/>
                </a:solidFill>
                <a:effectLst/>
                <a:latin typeface="Menlo" panose="020B0609030804020204" pitchFamily="49" charset="0"/>
              </a:rPr>
              <a:t>impl</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IntoResponse</a:t>
            </a:r>
            <a:r>
              <a:rPr lang="en-GB" sz="1200" b="0" dirty="0">
                <a:solidFill>
                  <a:srgbClr val="000000"/>
                </a:solidFill>
                <a:effectLst/>
                <a:latin typeface="Menlo" panose="020B0609030804020204" pitchFamily="49" charset="0"/>
              </a:rPr>
              <a:t>&gt; {</a:t>
            </a:r>
          </a:p>
          <a:p>
            <a:r>
              <a:rPr lang="en-GB" sz="1200" b="0" dirty="0">
                <a:solidFill>
                  <a:srgbClr val="000000"/>
                </a:solidFill>
                <a:effectLst/>
                <a:latin typeface="Menlo" panose="020B0609030804020204" pitchFamily="49" charset="0"/>
              </a:rPr>
              <a:t>   services</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cars_service</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create_car</a:t>
            </a:r>
            <a:r>
              <a:rPr lang="en-GB" sz="1200" b="0" dirty="0">
                <a:solidFill>
                  <a:srgbClr val="000000"/>
                </a:solidFill>
                <a:effectLst/>
                <a:latin typeface="Menlo" panose="020B0609030804020204" pitchFamily="49" charset="0"/>
              </a:rPr>
              <a:t>(payload)</a:t>
            </a:r>
          </a:p>
          <a:p>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await</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.map(|car| {</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StatusCode</a:t>
            </a:r>
            <a:r>
              <a:rPr lang="en-GB" sz="1200" b="0" dirty="0">
                <a:solidFill>
                  <a:srgbClr val="000000"/>
                </a:solidFill>
                <a:effectLst/>
                <a:latin typeface="Menlo" panose="020B0609030804020204" pitchFamily="49" charset="0"/>
              </a:rPr>
              <a:t>::CREATED, </a:t>
            </a:r>
            <a:r>
              <a:rPr lang="en-GB" sz="1200" b="0" dirty="0" err="1">
                <a:solidFill>
                  <a:srgbClr val="000000"/>
                </a:solidFill>
                <a:effectLst/>
                <a:latin typeface="Menlo" panose="020B0609030804020204" pitchFamily="49" charset="0"/>
              </a:rPr>
              <a:t>Json</a:t>
            </a:r>
            <a:r>
              <a:rPr lang="en-GB" sz="1200" b="0" dirty="0">
                <a:solidFill>
                  <a:srgbClr val="000000"/>
                </a:solidFill>
                <a:effectLst/>
                <a:latin typeface="Menlo" panose="020B0609030804020204" pitchFamily="49" charset="0"/>
              </a:rPr>
              <a:t>(car))</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a:t>
            </a:r>
          </a:p>
        </p:txBody>
      </p:sp>
      <p:sp>
        <p:nvSpPr>
          <p:cNvPr id="7" name="TextBox 6">
            <a:extLst>
              <a:ext uri="{FF2B5EF4-FFF2-40B4-BE49-F238E27FC236}">
                <a16:creationId xmlns:a16="http://schemas.microsoft.com/office/drawing/2014/main" id="{A6B84949-53C8-D429-B08F-52F5FC2BEC9E}"/>
              </a:ext>
            </a:extLst>
          </p:cNvPr>
          <p:cNvSpPr txBox="1"/>
          <p:nvPr/>
        </p:nvSpPr>
        <p:spPr>
          <a:xfrm>
            <a:off x="2722141" y="4252056"/>
            <a:ext cx="6097604" cy="2308324"/>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async</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fn</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create_car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cars_service</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CarsService</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car_payload</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AddCarPayload</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-&gt; Result&lt;Car, Error&gt; {</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car = Car::new(</a:t>
            </a:r>
            <a:r>
              <a:rPr lang="en-GB" sz="1200" b="0" dirty="0" err="1">
                <a:solidFill>
                  <a:srgbClr val="000000"/>
                </a:solidFill>
                <a:effectLst/>
                <a:latin typeface="Menlo" panose="020B0609030804020204" pitchFamily="49" charset="0"/>
              </a:rPr>
              <a:t>car_payload</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cars_service.verify_car_creation_constraints</a:t>
            </a:r>
            <a:r>
              <a:rPr lang="en-GB" sz="1200" b="0" dirty="0">
                <a:solidFill>
                  <a:srgbClr val="000000"/>
                </a:solidFill>
                <a:effectLst/>
                <a:latin typeface="Menlo" panose="020B0609030804020204" pitchFamily="49" charset="0"/>
              </a:rPr>
              <a:t>(&amp;car).</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br>
              <a:rPr lang="en-GB" sz="1200" b="0" dirty="0">
                <a:solidFill>
                  <a:srgbClr val="000000"/>
                </a:solidFill>
                <a:effectLst/>
                <a:latin typeface="Menlo" panose="020B0609030804020204" pitchFamily="49" charset="0"/>
              </a:rPr>
            </a:b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match</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cars_service.cars_table.create_car</a:t>
            </a:r>
            <a:r>
              <a:rPr lang="en-GB" sz="1200" b="0" dirty="0">
                <a:solidFill>
                  <a:srgbClr val="000000"/>
                </a:solidFill>
                <a:effectLst/>
                <a:latin typeface="Menlo" panose="020B0609030804020204" pitchFamily="49" charset="0"/>
              </a:rPr>
              <a:t>(&amp;car).</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Ok(car) =&gt; Ok(car),</a:t>
            </a:r>
          </a:p>
          <a:p>
            <a:r>
              <a:rPr lang="en-GB" sz="1200" b="0" dirty="0">
                <a:solidFill>
                  <a:srgbClr val="000000"/>
                </a:solidFill>
                <a:effectLst/>
                <a:latin typeface="Menlo" panose="020B0609030804020204" pitchFamily="49" charset="0"/>
              </a:rPr>
              <a:t>      Err(e) =&gt; Err(Error::</a:t>
            </a:r>
            <a:r>
              <a:rPr lang="en-GB" sz="1200" b="0" dirty="0" err="1">
                <a:solidFill>
                  <a:srgbClr val="000000"/>
                </a:solidFill>
                <a:effectLst/>
                <a:latin typeface="Menlo" panose="020B0609030804020204" pitchFamily="49" charset="0"/>
              </a:rPr>
              <a:t>CarCreationError</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e.to_string</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a:t>
            </a:r>
          </a:p>
        </p:txBody>
      </p:sp>
      <p:sp>
        <p:nvSpPr>
          <p:cNvPr id="6" name="TextBox 5">
            <a:extLst>
              <a:ext uri="{FF2B5EF4-FFF2-40B4-BE49-F238E27FC236}">
                <a16:creationId xmlns:a16="http://schemas.microsoft.com/office/drawing/2014/main" id="{C27B994B-C511-1DAB-9D72-70BFC9763A5C}"/>
              </a:ext>
            </a:extLst>
          </p:cNvPr>
          <p:cNvSpPr txBox="1"/>
          <p:nvPr/>
        </p:nvSpPr>
        <p:spPr>
          <a:xfrm>
            <a:off x="59429" y="61393"/>
            <a:ext cx="6094105" cy="5078313"/>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async</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fn</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get_cars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&amp;</a:t>
            </a:r>
            <a:r>
              <a:rPr lang="en-GB" sz="1200" b="0" dirty="0">
                <a:solidFill>
                  <a:srgbClr val="0000FF"/>
                </a:solidFill>
                <a:effectLst/>
                <a:latin typeface="Menlo" panose="020B0609030804020204" pitchFamily="49" charset="0"/>
              </a:rPr>
              <a:t>self</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page: i64,</a:t>
            </a:r>
          </a:p>
          <a:p>
            <a:r>
              <a:rPr lang="en-GB" sz="1200" b="0" dirty="0">
                <a:solidFill>
                  <a:srgbClr val="000000"/>
                </a:solidFill>
                <a:effectLst/>
                <a:latin typeface="Menlo" panose="020B0609030804020204" pitchFamily="49" charset="0"/>
              </a:rPr>
              <a:t>   limit: i64,</a:t>
            </a:r>
          </a:p>
          <a:p>
            <a:r>
              <a:rPr lang="en-GB" sz="1200" b="0" dirty="0">
                <a:solidFill>
                  <a:srgbClr val="000000"/>
                </a:solidFill>
                <a:effectLst/>
                <a:latin typeface="Menlo" panose="020B0609030804020204" pitchFamily="49" charset="0"/>
              </a:rPr>
              <a:t>   ) -&gt; Result&lt;</a:t>
            </a:r>
            <a:r>
              <a:rPr lang="en-GB" sz="1200" b="0" dirty="0" err="1">
                <a:solidFill>
                  <a:srgbClr val="000000"/>
                </a:solidFill>
                <a:effectLst/>
                <a:latin typeface="Menlo" panose="020B0609030804020204" pitchFamily="49" charset="0"/>
              </a:rPr>
              <a:t>PaginatedResult</a:t>
            </a:r>
            <a:r>
              <a:rPr lang="en-GB" sz="1200" b="0" dirty="0">
                <a:solidFill>
                  <a:srgbClr val="000000"/>
                </a:solidFill>
                <a:effectLst/>
                <a:latin typeface="Menlo" panose="020B0609030804020204" pitchFamily="49" charset="0"/>
              </a:rPr>
              <a:t>&lt;Car&gt;, Error&gt; {</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cars =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.cars_table.get_cars</a:t>
            </a:r>
            <a:r>
              <a:rPr lang="en-GB" sz="1200" b="0" dirty="0">
                <a:solidFill>
                  <a:srgbClr val="000000"/>
                </a:solidFill>
                <a:effectLst/>
                <a:latin typeface="Menlo" panose="020B0609030804020204" pitchFamily="49" charset="0"/>
              </a:rPr>
              <a:t>(page, limit).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match</a:t>
            </a:r>
            <a:r>
              <a:rPr lang="en-GB" sz="1200" b="0" dirty="0">
                <a:solidFill>
                  <a:srgbClr val="000000"/>
                </a:solidFill>
                <a:effectLst/>
                <a:latin typeface="Menlo" panose="020B0609030804020204" pitchFamily="49" charset="0"/>
              </a:rPr>
              <a:t> cars {</a:t>
            </a:r>
          </a:p>
          <a:p>
            <a:r>
              <a:rPr lang="en-GB" sz="1200" b="0" dirty="0">
                <a:solidFill>
                  <a:srgbClr val="000000"/>
                </a:solidFill>
                <a:effectLst/>
                <a:latin typeface="Menlo" panose="020B0609030804020204" pitchFamily="49" charset="0"/>
              </a:rPr>
              <a:t>      Ok(cars) =&gt; {</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total = </a:t>
            </a:r>
            <a:r>
              <a:rPr lang="en-GB" sz="1200" b="0" dirty="0">
                <a:solidFill>
                  <a:srgbClr val="0000FF"/>
                </a:solidFill>
                <a:effectLst/>
                <a:latin typeface="Menlo" panose="020B0609030804020204" pitchFamily="49" charset="0"/>
              </a:rPr>
              <a:t>self</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cars_table</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get_cars_count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await</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map_err</a:t>
            </a:r>
            <a:r>
              <a:rPr lang="en-GB" sz="1200" b="0" dirty="0">
                <a:solidFill>
                  <a:srgbClr val="000000"/>
                </a:solidFill>
                <a:effectLst/>
                <a:latin typeface="Menlo" panose="020B0609030804020204" pitchFamily="49" charset="0"/>
              </a:rPr>
              <a:t>(|_| {</a:t>
            </a:r>
          </a:p>
          <a:p>
            <a:r>
              <a:rPr lang="en-GB" sz="1200" b="0" dirty="0">
                <a:solidFill>
                  <a:srgbClr val="000000"/>
                </a:solidFill>
                <a:effectLst/>
                <a:latin typeface="Menlo" panose="020B0609030804020204" pitchFamily="49" charset="0"/>
              </a:rPr>
              <a:t>			Error::</a:t>
            </a:r>
            <a:r>
              <a:rPr lang="en-GB" sz="1200" b="0" dirty="0" err="1">
                <a:solidFill>
                  <a:srgbClr val="000000"/>
                </a:solidFill>
                <a:effectLst/>
                <a:latin typeface="Menlo" panose="020B0609030804020204" pitchFamily="49" charset="0"/>
              </a:rPr>
              <a:t>CarFetchError</a:t>
            </a:r>
            <a:r>
              <a:rPr lang="en-GB" sz="1200" b="0" dirty="0">
                <a:solidFill>
                  <a:srgbClr val="000000"/>
                </a:solidFill>
                <a:effectLst/>
                <a:latin typeface="Menlo" panose="020B0609030804020204" pitchFamily="49" charset="0"/>
              </a:rPr>
              <a:t>(</a:t>
            </a:r>
            <a:r>
              <a:rPr lang="en-GB" sz="1200" b="0" dirty="0">
                <a:solidFill>
                  <a:srgbClr val="A31515"/>
                </a:solidFill>
                <a:effectLst/>
                <a:latin typeface="Menlo" panose="020B0609030804020204" pitchFamily="49" charset="0"/>
              </a:rPr>
              <a:t>"Could not 			fetch the total number of 				cars"</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to_string</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Ok(</a:t>
            </a:r>
            <a:r>
              <a:rPr lang="en-GB" sz="1200" b="0" dirty="0" err="1">
                <a:solidFill>
                  <a:srgbClr val="000000"/>
                </a:solidFill>
                <a:effectLst/>
                <a:latin typeface="Menlo" panose="020B0609030804020204" pitchFamily="49" charset="0"/>
              </a:rPr>
              <a:t>PaginatedResult</a:t>
            </a:r>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results: cars,</a:t>
            </a:r>
          </a:p>
          <a:p>
            <a:r>
              <a:rPr lang="en-GB" sz="1200" b="0" dirty="0">
                <a:solidFill>
                  <a:srgbClr val="000000"/>
                </a:solidFill>
                <a:effectLst/>
                <a:latin typeface="Menlo" panose="020B0609030804020204" pitchFamily="49" charset="0"/>
              </a:rPr>
              <a:t>		total: total,</a:t>
            </a:r>
          </a:p>
          <a:p>
            <a:r>
              <a:rPr lang="en-GB" sz="1200" b="0" dirty="0">
                <a:solidFill>
                  <a:srgbClr val="000000"/>
                </a:solidFill>
                <a:effectLst/>
                <a:latin typeface="Menlo" panose="020B0609030804020204" pitchFamily="49" charset="0"/>
              </a:rPr>
              <a:t>		page: page,</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page_size</a:t>
            </a:r>
            <a:r>
              <a:rPr lang="en-GB" sz="1200" b="0" dirty="0">
                <a:solidFill>
                  <a:srgbClr val="000000"/>
                </a:solidFill>
                <a:effectLst/>
                <a:latin typeface="Menlo" panose="020B0609030804020204" pitchFamily="49" charset="0"/>
              </a:rPr>
              <a:t>: limit,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Err(e) =&gt; Err(Error::</a:t>
            </a:r>
            <a:r>
              <a:rPr lang="en-GB" sz="1200" b="0" dirty="0" err="1">
                <a:solidFill>
                  <a:srgbClr val="000000"/>
                </a:solidFill>
                <a:effectLst/>
                <a:latin typeface="Menlo" panose="020B0609030804020204" pitchFamily="49" charset="0"/>
              </a:rPr>
              <a:t>CarFetchError</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e.to_string</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a:t>
            </a:r>
          </a:p>
        </p:txBody>
      </p:sp>
      <p:sp>
        <p:nvSpPr>
          <p:cNvPr id="9" name="TextBox 8">
            <a:extLst>
              <a:ext uri="{FF2B5EF4-FFF2-40B4-BE49-F238E27FC236}">
                <a16:creationId xmlns:a16="http://schemas.microsoft.com/office/drawing/2014/main" id="{0F82BE0F-F0D8-C3EE-9A77-1564F17FFBD6}"/>
              </a:ext>
            </a:extLst>
          </p:cNvPr>
          <p:cNvSpPr txBox="1"/>
          <p:nvPr/>
        </p:nvSpPr>
        <p:spPr>
          <a:xfrm>
            <a:off x="5825835" y="300419"/>
            <a:ext cx="6098796" cy="1754326"/>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async</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fn</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get_car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&amp;</a:t>
            </a:r>
            <a:r>
              <a:rPr lang="en-GB" sz="1200" b="0" dirty="0">
                <a:solidFill>
                  <a:srgbClr val="0000FF"/>
                </a:solidFill>
                <a:effectLst/>
                <a:latin typeface="Menlo" panose="020B0609030804020204" pitchFamily="49" charset="0"/>
              </a:rPr>
              <a:t>self</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car_id</a:t>
            </a:r>
            <a:r>
              <a:rPr lang="en-GB" sz="1200" b="0" dirty="0">
                <a:solidFill>
                  <a:srgbClr val="000000"/>
                </a:solidFill>
                <a:effectLst/>
                <a:latin typeface="Menlo" panose="020B0609030804020204" pitchFamily="49" charset="0"/>
              </a:rPr>
              <a:t>: &amp;</a:t>
            </a:r>
            <a:r>
              <a:rPr lang="en-GB" sz="1200" b="0" dirty="0" err="1">
                <a:solidFill>
                  <a:srgbClr val="000000"/>
                </a:solidFill>
                <a:effectLst/>
                <a:latin typeface="Menlo" panose="020B0609030804020204" pitchFamily="49" charset="0"/>
              </a:rPr>
              <a:t>Uuid</a:t>
            </a:r>
            <a:endParaRPr lang="en-GB" sz="1200" b="0" dirty="0">
              <a:solidFill>
                <a:srgbClr val="000000"/>
              </a:solidFill>
              <a:effectLst/>
              <a:latin typeface="Menlo" panose="020B0609030804020204" pitchFamily="49" charset="0"/>
            </a:endParaRP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 -&gt; Result&lt;Car, Error&gt; {</a:t>
            </a:r>
          </a:p>
          <a:p>
            <a:r>
              <a:rPr lang="en-GB" sz="1200" b="0" dirty="0">
                <a:solidFill>
                  <a:srgbClr val="0000FF"/>
                </a:solidFill>
                <a:effectLst/>
                <a:latin typeface="Menlo" panose="020B0609030804020204" pitchFamily="49" charset="0"/>
              </a:rPr>
              <a:t>   match</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.cars_table.get_car</a:t>
            </a:r>
            <a:r>
              <a:rPr lang="en-GB" sz="1200" b="0" dirty="0">
                <a:solidFill>
                  <a:srgbClr val="000000"/>
                </a:solidFill>
                <a:effectLst/>
                <a:latin typeface="Menlo" panose="020B0609030804020204" pitchFamily="49" charset="0"/>
              </a:rPr>
              <a:t>(&amp;</a:t>
            </a:r>
            <a:r>
              <a:rPr lang="en-GB" sz="1200" b="0" dirty="0" err="1">
                <a:solidFill>
                  <a:srgbClr val="000000"/>
                </a:solidFill>
                <a:effectLst/>
                <a:latin typeface="Menlo" panose="020B0609030804020204" pitchFamily="49" charset="0"/>
              </a:rPr>
              <a:t>car_id</a:t>
            </a:r>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Ok(car) =&gt; Ok(car),</a:t>
            </a:r>
          </a:p>
          <a:p>
            <a:r>
              <a:rPr lang="en-GB" sz="1200" b="0" dirty="0">
                <a:solidFill>
                  <a:srgbClr val="000000"/>
                </a:solidFill>
                <a:effectLst/>
                <a:latin typeface="Menlo" panose="020B0609030804020204" pitchFamily="49" charset="0"/>
              </a:rPr>
              <a:t>	Err(e) =&gt; Err(Error::</a:t>
            </a:r>
            <a:r>
              <a:rPr lang="en-GB" sz="1200" b="0" dirty="0" err="1">
                <a:solidFill>
                  <a:srgbClr val="000000"/>
                </a:solidFill>
                <a:effectLst/>
                <a:latin typeface="Menlo" panose="020B0609030804020204" pitchFamily="49" charset="0"/>
              </a:rPr>
              <a:t>CarFetchError</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e.to_string</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a:t>
            </a:r>
          </a:p>
        </p:txBody>
      </p:sp>
      <p:sp>
        <p:nvSpPr>
          <p:cNvPr id="4" name="TextBox 3">
            <a:extLst>
              <a:ext uri="{FF2B5EF4-FFF2-40B4-BE49-F238E27FC236}">
                <a16:creationId xmlns:a16="http://schemas.microsoft.com/office/drawing/2014/main" id="{26437F24-F928-EEDB-C6A5-7A15E5F1C2BB}"/>
              </a:ext>
            </a:extLst>
          </p:cNvPr>
          <p:cNvSpPr txBox="1"/>
          <p:nvPr/>
        </p:nvSpPr>
        <p:spPr>
          <a:xfrm>
            <a:off x="527687" y="2654909"/>
            <a:ext cx="6096000" cy="5447645"/>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async</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fn</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filter_cars_by_brand</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&amp;</a:t>
            </a:r>
            <a:r>
              <a:rPr lang="en-GB" sz="1200" b="0" dirty="0">
                <a:solidFill>
                  <a:srgbClr val="0000FF"/>
                </a:solidFill>
                <a:effectLst/>
                <a:latin typeface="Menlo" panose="020B0609030804020204" pitchFamily="49" charset="0"/>
              </a:rPr>
              <a:t>self</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brand: &amp;String,</a:t>
            </a:r>
          </a:p>
          <a:p>
            <a:r>
              <a:rPr lang="en-GB" sz="1200" b="0" dirty="0">
                <a:solidFill>
                  <a:srgbClr val="000000"/>
                </a:solidFill>
                <a:effectLst/>
                <a:latin typeface="Menlo" panose="020B0609030804020204" pitchFamily="49" charset="0"/>
              </a:rPr>
              <a:t>   page: i64,</a:t>
            </a:r>
          </a:p>
          <a:p>
            <a:r>
              <a:rPr lang="en-GB" sz="1200" b="0" dirty="0">
                <a:solidFill>
                  <a:srgbClr val="000000"/>
                </a:solidFill>
                <a:effectLst/>
                <a:latin typeface="Menlo" panose="020B0609030804020204" pitchFamily="49" charset="0"/>
              </a:rPr>
              <a:t>   limit: i64,</a:t>
            </a:r>
          </a:p>
          <a:p>
            <a:r>
              <a:rPr lang="en-GB" sz="1200" b="0" dirty="0">
                <a:solidFill>
                  <a:srgbClr val="000000"/>
                </a:solidFill>
                <a:effectLst/>
                <a:latin typeface="Menlo" panose="020B0609030804020204" pitchFamily="49" charset="0"/>
              </a:rPr>
              <a:t>   ) -&gt; Result&lt;</a:t>
            </a:r>
            <a:r>
              <a:rPr lang="en-GB" sz="1200" b="0" dirty="0" err="1">
                <a:solidFill>
                  <a:srgbClr val="000000"/>
                </a:solidFill>
                <a:effectLst/>
                <a:latin typeface="Menlo" panose="020B0609030804020204" pitchFamily="49" charset="0"/>
              </a:rPr>
              <a:t>PaginatedResult</a:t>
            </a:r>
            <a:r>
              <a:rPr lang="en-GB" sz="1200" b="0" dirty="0">
                <a:solidFill>
                  <a:srgbClr val="000000"/>
                </a:solidFill>
                <a:effectLst/>
                <a:latin typeface="Menlo" panose="020B0609030804020204" pitchFamily="49" charset="0"/>
              </a:rPr>
              <a:t>&lt;Car&gt;, Error&gt; {</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cars =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.cars_table.filter_cars_by_brand</a:t>
            </a:r>
            <a:r>
              <a:rPr lang="en-GB" sz="1200" b="0" dirty="0">
                <a:solidFill>
                  <a:srgbClr val="000000"/>
                </a:solidFill>
                <a:effectLst/>
                <a:latin typeface="Menlo" panose="020B0609030804020204" pitchFamily="49" charset="0"/>
              </a:rPr>
              <a:t>(&amp;brand, page,    	limit).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match</a:t>
            </a:r>
            <a:r>
              <a:rPr lang="en-GB" sz="1200" b="0" dirty="0">
                <a:solidFill>
                  <a:srgbClr val="000000"/>
                </a:solidFill>
                <a:effectLst/>
                <a:latin typeface="Menlo" panose="020B0609030804020204" pitchFamily="49" charset="0"/>
              </a:rPr>
              <a:t> cars {</a:t>
            </a:r>
          </a:p>
          <a:p>
            <a:r>
              <a:rPr lang="en-GB" sz="1200" b="0" dirty="0">
                <a:solidFill>
                  <a:srgbClr val="000000"/>
                </a:solidFill>
                <a:effectLst/>
                <a:latin typeface="Menlo" panose="020B0609030804020204" pitchFamily="49" charset="0"/>
              </a:rPr>
              <a:t>	Ok(cars) =&gt; {</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total = </a:t>
            </a:r>
            <a:r>
              <a:rPr lang="en-GB" sz="1200" b="0" dirty="0">
                <a:solidFill>
                  <a:srgbClr val="0000FF"/>
                </a:solidFill>
                <a:effectLst/>
                <a:latin typeface="Menlo" panose="020B0609030804020204" pitchFamily="49" charset="0"/>
              </a:rPr>
              <a:t>self</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cars_table</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filter_cars_by_brand_count</a:t>
            </a:r>
            <a:r>
              <a:rPr lang="en-GB" sz="1200" b="0" dirty="0">
                <a:solidFill>
                  <a:srgbClr val="000000"/>
                </a:solidFill>
                <a:effectLst/>
                <a:latin typeface="Menlo" panose="020B0609030804020204" pitchFamily="49" charset="0"/>
              </a:rPr>
              <a:t>(&amp;brand)</a:t>
            </a:r>
          </a:p>
          <a:p>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await</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map_err</a:t>
            </a:r>
            <a:r>
              <a:rPr lang="en-GB" sz="1200" b="0" dirty="0">
                <a:solidFill>
                  <a:srgbClr val="000000"/>
                </a:solidFill>
                <a:effectLst/>
                <a:latin typeface="Menlo" panose="020B0609030804020204" pitchFamily="49" charset="0"/>
              </a:rPr>
              <a:t>(|_| {</a:t>
            </a:r>
          </a:p>
          <a:p>
            <a:r>
              <a:rPr lang="en-GB" sz="1200" b="0" dirty="0">
                <a:solidFill>
                  <a:srgbClr val="000000"/>
                </a:solidFill>
                <a:effectLst/>
                <a:latin typeface="Menlo" panose="020B0609030804020204" pitchFamily="49" charset="0"/>
              </a:rPr>
              <a:t>			Error::</a:t>
            </a:r>
            <a:r>
              <a:rPr lang="en-GB" sz="1200" b="0" dirty="0" err="1">
                <a:solidFill>
                  <a:srgbClr val="000000"/>
                </a:solidFill>
                <a:effectLst/>
                <a:latin typeface="Menlo" panose="020B0609030804020204" pitchFamily="49" charset="0"/>
              </a:rPr>
              <a:t>CarFetchError</a:t>
            </a:r>
            <a:r>
              <a:rPr lang="en-GB" sz="1200" b="0" dirty="0">
                <a:solidFill>
                  <a:srgbClr val="000000"/>
                </a:solidFill>
                <a:effectLst/>
                <a:latin typeface="Menlo" panose="020B0609030804020204" pitchFamily="49" charset="0"/>
              </a:rPr>
              <a:t>(</a:t>
            </a:r>
            <a:r>
              <a:rPr lang="en-GB" sz="1200" b="0" dirty="0">
                <a:solidFill>
                  <a:srgbClr val="A31515"/>
                </a:solidFill>
                <a:effectLst/>
                <a:latin typeface="Menlo" panose="020B0609030804020204" pitchFamily="49" charset="0"/>
              </a:rPr>
              <a:t>"Could not 			fetch the total number of 				cars"</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to_string</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Ok(</a:t>
            </a:r>
            <a:r>
              <a:rPr lang="en-GB" sz="1200" b="0" dirty="0" err="1">
                <a:solidFill>
                  <a:srgbClr val="000000"/>
                </a:solidFill>
                <a:effectLst/>
                <a:latin typeface="Menlo" panose="020B0609030804020204" pitchFamily="49" charset="0"/>
              </a:rPr>
              <a:t>PaginatedResult</a:t>
            </a:r>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results: cars,</a:t>
            </a:r>
          </a:p>
          <a:p>
            <a:r>
              <a:rPr lang="en-GB" sz="1200" b="0" dirty="0">
                <a:solidFill>
                  <a:srgbClr val="000000"/>
                </a:solidFill>
                <a:effectLst/>
                <a:latin typeface="Menlo" panose="020B0609030804020204" pitchFamily="49" charset="0"/>
              </a:rPr>
              <a:t>		total: total,</a:t>
            </a:r>
          </a:p>
          <a:p>
            <a:r>
              <a:rPr lang="en-GB" sz="1200" b="0" dirty="0">
                <a:solidFill>
                  <a:srgbClr val="000000"/>
                </a:solidFill>
                <a:effectLst/>
                <a:latin typeface="Menlo" panose="020B0609030804020204" pitchFamily="49" charset="0"/>
              </a:rPr>
              <a:t>		page: page,</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page_size</a:t>
            </a:r>
            <a:r>
              <a:rPr lang="en-GB" sz="1200" b="0" dirty="0">
                <a:solidFill>
                  <a:srgbClr val="000000"/>
                </a:solidFill>
                <a:effectLst/>
                <a:latin typeface="Menlo" panose="020B0609030804020204" pitchFamily="49" charset="0"/>
              </a:rPr>
              <a:t>: limit,</a:t>
            </a:r>
          </a:p>
          <a:p>
            <a:r>
              <a:rPr lang="en-GB" sz="1200" b="0" dirty="0">
                <a:solidFill>
                  <a:srgbClr val="000000"/>
                </a:solidFill>
                <a:effectLst/>
                <a:latin typeface="Menlo" panose="020B0609030804020204" pitchFamily="49" charset="0"/>
              </a:rPr>
              <a:t>		})</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Err(e) =&gt; Err(Error::</a:t>
            </a:r>
            <a:r>
              <a:rPr lang="en-GB" sz="1200" b="0" dirty="0" err="1">
                <a:solidFill>
                  <a:srgbClr val="000000"/>
                </a:solidFill>
                <a:effectLst/>
                <a:latin typeface="Menlo" panose="020B0609030804020204" pitchFamily="49" charset="0"/>
              </a:rPr>
              <a:t>CarFetchError</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e.to_string</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a:t>
            </a:r>
          </a:p>
        </p:txBody>
      </p:sp>
      <p:sp>
        <p:nvSpPr>
          <p:cNvPr id="8" name="TextBox 7">
            <a:extLst>
              <a:ext uri="{FF2B5EF4-FFF2-40B4-BE49-F238E27FC236}">
                <a16:creationId xmlns:a16="http://schemas.microsoft.com/office/drawing/2014/main" id="{51FDA36B-8AB6-3DB5-FF32-28AC8C46FBDD}"/>
              </a:ext>
            </a:extLst>
          </p:cNvPr>
          <p:cNvSpPr txBox="1"/>
          <p:nvPr/>
        </p:nvSpPr>
        <p:spPr>
          <a:xfrm>
            <a:off x="6134840" y="3833897"/>
            <a:ext cx="6096000" cy="2492990"/>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fn</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update_car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&amp;</a:t>
            </a:r>
            <a:r>
              <a:rPr lang="en-GB" sz="1200" b="0" dirty="0">
                <a:solidFill>
                  <a:srgbClr val="0000FF"/>
                </a:solidFill>
                <a:effectLst/>
                <a:latin typeface="Menlo" panose="020B0609030804020204" pitchFamily="49" charset="0"/>
              </a:rPr>
              <a:t>self</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car_id</a:t>
            </a:r>
            <a:r>
              <a:rPr lang="en-GB" sz="1200" b="0" dirty="0">
                <a:solidFill>
                  <a:srgbClr val="000000"/>
                </a:solidFill>
                <a:effectLst/>
                <a:latin typeface="Menlo" panose="020B0609030804020204" pitchFamily="49" charset="0"/>
              </a:rPr>
              <a:t>: &amp;</a:t>
            </a:r>
            <a:r>
              <a:rPr lang="en-GB" sz="1200" b="0" dirty="0" err="1">
                <a:solidFill>
                  <a:srgbClr val="000000"/>
                </a:solidFill>
                <a:effectLst/>
                <a:latin typeface="Menlo" panose="020B0609030804020204" pitchFamily="49" charset="0"/>
              </a:rPr>
              <a:t>Uuid</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car_payload</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UpdateCarPayload</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 -&gt; Result&lt;Car, Error&gt; {</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car =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.get_car</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car_id</a:t>
            </a:r>
            <a:r>
              <a:rPr lang="en-GB" sz="1200" b="0" dirty="0">
                <a:solidFill>
                  <a:srgbClr val="000000"/>
                </a:solidFill>
                <a:effectLst/>
                <a:latin typeface="Menlo" panose="020B0609030804020204" pitchFamily="49" charset="0"/>
              </a:rPr>
              <a:t>).</a:t>
            </a:r>
            <a:r>
              <a:rPr lang="en-GB" sz="1200" b="0" dirty="0" err="1">
                <a:solidFill>
                  <a:srgbClr val="0000FF"/>
                </a:solidFill>
                <a:effectLst/>
                <a:latin typeface="Menlo" panose="020B0609030804020204" pitchFamily="49" charset="0"/>
              </a:rPr>
              <a:t>await</a:t>
            </a:r>
            <a:r>
              <a:rPr lang="en-GB" sz="1200" b="0" dirty="0" err="1">
                <a:solidFill>
                  <a:srgbClr val="000000"/>
                </a:solidFill>
                <a:effectLst/>
                <a:latin typeface="Menlo" panose="020B0609030804020204" pitchFamily="49" charset="0"/>
              </a:rPr>
              <a:t>?.update</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car_payload</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.verify_car_update_constraints</a:t>
            </a:r>
            <a:r>
              <a:rPr lang="en-GB" sz="1200" b="0" dirty="0">
                <a:solidFill>
                  <a:srgbClr val="000000"/>
                </a:solidFill>
                <a:effectLst/>
                <a:latin typeface="Menlo" panose="020B0609030804020204" pitchFamily="49" charset="0"/>
              </a:rPr>
              <a:t>(&amp;car).</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br>
              <a:rPr lang="en-GB" sz="1200" b="0" dirty="0">
                <a:solidFill>
                  <a:srgbClr val="000000"/>
                </a:solidFill>
                <a:effectLst/>
                <a:latin typeface="Menlo" panose="020B0609030804020204" pitchFamily="49" charset="0"/>
              </a:rPr>
            </a:b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match</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.cars_table.update_car</a:t>
            </a:r>
            <a:r>
              <a:rPr lang="en-GB" sz="1200" b="0" dirty="0">
                <a:solidFill>
                  <a:srgbClr val="000000"/>
                </a:solidFill>
                <a:effectLst/>
                <a:latin typeface="Menlo" panose="020B0609030804020204" pitchFamily="49" charset="0"/>
              </a:rPr>
              <a:t>(&amp;car).</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Ok(car) =&gt; Ok(car),</a:t>
            </a:r>
          </a:p>
          <a:p>
            <a:r>
              <a:rPr lang="en-GB" sz="1200" b="0" dirty="0">
                <a:solidFill>
                  <a:srgbClr val="000000"/>
                </a:solidFill>
                <a:effectLst/>
                <a:latin typeface="Menlo" panose="020B0609030804020204" pitchFamily="49" charset="0"/>
              </a:rPr>
              <a:t>	Err(e) =&gt; Err(Error::</a:t>
            </a:r>
            <a:r>
              <a:rPr lang="en-GB" sz="1200" b="0" dirty="0" err="1">
                <a:solidFill>
                  <a:srgbClr val="000000"/>
                </a:solidFill>
                <a:effectLst/>
                <a:latin typeface="Menlo" panose="020B0609030804020204" pitchFamily="49" charset="0"/>
              </a:rPr>
              <a:t>CarUpdateError</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e.to_string</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a:t>
            </a:r>
          </a:p>
        </p:txBody>
      </p:sp>
      <p:pic>
        <p:nvPicPr>
          <p:cNvPr id="14" name="Fireball_3___4k">
            <a:hlinkClick r:id="" action="ppaction://media"/>
            <a:extLst>
              <a:ext uri="{FF2B5EF4-FFF2-40B4-BE49-F238E27FC236}">
                <a16:creationId xmlns:a16="http://schemas.microsoft.com/office/drawing/2014/main" id="{8FD99C9F-919A-58F2-DBBB-772D76533B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89098" y="1764286"/>
            <a:ext cx="6639418" cy="3319709"/>
          </a:xfrm>
          <a:prstGeom prst="rect">
            <a:avLst/>
          </a:prstGeom>
        </p:spPr>
      </p:pic>
    </p:spTree>
    <p:extLst>
      <p:ext uri="{BB962C8B-B14F-4D97-AF65-F5344CB8AC3E}">
        <p14:creationId xmlns:p14="http://schemas.microsoft.com/office/powerpoint/2010/main" val="351129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9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9675D8-40B5-93F4-2E07-CD038823675A}"/>
              </a:ext>
            </a:extLst>
          </p:cNvPr>
          <p:cNvSpPr txBox="1"/>
          <p:nvPr/>
        </p:nvSpPr>
        <p:spPr>
          <a:xfrm>
            <a:off x="4624251" y="5582194"/>
            <a:ext cx="184731" cy="369332"/>
          </a:xfrm>
          <a:prstGeom prst="rect">
            <a:avLst/>
          </a:prstGeom>
          <a:noFill/>
        </p:spPr>
        <p:txBody>
          <a:bodyPr wrap="none" rtlCol="0">
            <a:spAutoFit/>
          </a:bodyPr>
          <a:lstStyle/>
          <a:p>
            <a:endParaRPr lang="en-BE" dirty="0"/>
          </a:p>
        </p:txBody>
      </p:sp>
      <p:sp>
        <p:nvSpPr>
          <p:cNvPr id="65" name="Rectangle 64">
            <a:extLst>
              <a:ext uri="{FF2B5EF4-FFF2-40B4-BE49-F238E27FC236}">
                <a16:creationId xmlns:a16="http://schemas.microsoft.com/office/drawing/2014/main" id="{46DBBAC2-38C1-8367-AEE9-F3857447F175}"/>
              </a:ext>
            </a:extLst>
          </p:cNvPr>
          <p:cNvSpPr/>
          <p:nvPr/>
        </p:nvSpPr>
        <p:spPr>
          <a:xfrm>
            <a:off x="2233830" y="1887437"/>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6" name="Rectangle 65">
            <a:extLst>
              <a:ext uri="{FF2B5EF4-FFF2-40B4-BE49-F238E27FC236}">
                <a16:creationId xmlns:a16="http://schemas.microsoft.com/office/drawing/2014/main" id="{39021F22-2DE5-907F-ECB5-BB92C7858AC5}"/>
              </a:ext>
            </a:extLst>
          </p:cNvPr>
          <p:cNvSpPr/>
          <p:nvPr/>
        </p:nvSpPr>
        <p:spPr>
          <a:xfrm>
            <a:off x="2233830" y="1531179"/>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7" name="Rectangle 66">
            <a:extLst>
              <a:ext uri="{FF2B5EF4-FFF2-40B4-BE49-F238E27FC236}">
                <a16:creationId xmlns:a16="http://schemas.microsoft.com/office/drawing/2014/main" id="{B88287D0-4309-8891-FF34-E40D60413E5C}"/>
              </a:ext>
            </a:extLst>
          </p:cNvPr>
          <p:cNvSpPr/>
          <p:nvPr/>
        </p:nvSpPr>
        <p:spPr>
          <a:xfrm>
            <a:off x="2233830" y="117492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8" name="Rectangle 67">
            <a:extLst>
              <a:ext uri="{FF2B5EF4-FFF2-40B4-BE49-F238E27FC236}">
                <a16:creationId xmlns:a16="http://schemas.microsoft.com/office/drawing/2014/main" id="{A4CBA996-60CA-2671-FE3C-D31F40175F74}"/>
              </a:ext>
            </a:extLst>
          </p:cNvPr>
          <p:cNvSpPr/>
          <p:nvPr/>
        </p:nvSpPr>
        <p:spPr>
          <a:xfrm>
            <a:off x="743931" y="3317359"/>
            <a:ext cx="2809590"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Car</a:t>
            </a:r>
          </a:p>
        </p:txBody>
      </p:sp>
      <p:sp>
        <p:nvSpPr>
          <p:cNvPr id="69" name="Rectangle 68">
            <a:extLst>
              <a:ext uri="{FF2B5EF4-FFF2-40B4-BE49-F238E27FC236}">
                <a16:creationId xmlns:a16="http://schemas.microsoft.com/office/drawing/2014/main" id="{A3322C31-8548-A6FE-2F70-462057B68C5A}"/>
              </a:ext>
            </a:extLst>
          </p:cNvPr>
          <p:cNvSpPr/>
          <p:nvPr/>
        </p:nvSpPr>
        <p:spPr>
          <a:xfrm>
            <a:off x="743929" y="3750807"/>
            <a:ext cx="73515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70" name="Rectangle 69">
            <a:extLst>
              <a:ext uri="{FF2B5EF4-FFF2-40B4-BE49-F238E27FC236}">
                <a16:creationId xmlns:a16="http://schemas.microsoft.com/office/drawing/2014/main" id="{CBE38CAC-ABC3-6D80-995A-A26DD7BF06C5}"/>
              </a:ext>
            </a:extLst>
          </p:cNvPr>
          <p:cNvSpPr/>
          <p:nvPr/>
        </p:nvSpPr>
        <p:spPr>
          <a:xfrm>
            <a:off x="1483816" y="3750807"/>
            <a:ext cx="924723"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71" name="Rectangle 70">
            <a:extLst>
              <a:ext uri="{FF2B5EF4-FFF2-40B4-BE49-F238E27FC236}">
                <a16:creationId xmlns:a16="http://schemas.microsoft.com/office/drawing/2014/main" id="{51EA5E32-AA42-5CBF-768F-1EECEB7C123D}"/>
              </a:ext>
            </a:extLst>
          </p:cNvPr>
          <p:cNvSpPr/>
          <p:nvPr/>
        </p:nvSpPr>
        <p:spPr>
          <a:xfrm>
            <a:off x="2408502" y="3751828"/>
            <a:ext cx="114501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72" name="Rectangle 71">
            <a:extLst>
              <a:ext uri="{FF2B5EF4-FFF2-40B4-BE49-F238E27FC236}">
                <a16:creationId xmlns:a16="http://schemas.microsoft.com/office/drawing/2014/main" id="{453FF5F8-DC75-1DEF-044E-711CD2BE5ADC}"/>
              </a:ext>
            </a:extLst>
          </p:cNvPr>
          <p:cNvSpPr/>
          <p:nvPr/>
        </p:nvSpPr>
        <p:spPr>
          <a:xfrm>
            <a:off x="743892" y="4461280"/>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73" name="Rectangle 72">
            <a:extLst>
              <a:ext uri="{FF2B5EF4-FFF2-40B4-BE49-F238E27FC236}">
                <a16:creationId xmlns:a16="http://schemas.microsoft.com/office/drawing/2014/main" id="{543323C6-FFB7-9D73-1A2B-921A6C3744C1}"/>
              </a:ext>
            </a:extLst>
          </p:cNvPr>
          <p:cNvSpPr/>
          <p:nvPr/>
        </p:nvSpPr>
        <p:spPr>
          <a:xfrm>
            <a:off x="1483816" y="4461280"/>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brand</a:t>
            </a:r>
          </a:p>
        </p:txBody>
      </p:sp>
      <p:sp>
        <p:nvSpPr>
          <p:cNvPr id="74" name="Rectangle 73">
            <a:extLst>
              <a:ext uri="{FF2B5EF4-FFF2-40B4-BE49-F238E27FC236}">
                <a16:creationId xmlns:a16="http://schemas.microsoft.com/office/drawing/2014/main" id="{CF640871-213A-A6B7-9B10-34BBD9AC957D}"/>
              </a:ext>
            </a:extLst>
          </p:cNvPr>
          <p:cNvSpPr/>
          <p:nvPr/>
        </p:nvSpPr>
        <p:spPr>
          <a:xfrm>
            <a:off x="2408539" y="4462301"/>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75" name="Rectangle 74">
            <a:extLst>
              <a:ext uri="{FF2B5EF4-FFF2-40B4-BE49-F238E27FC236}">
                <a16:creationId xmlns:a16="http://schemas.microsoft.com/office/drawing/2014/main" id="{00900953-F29B-ED42-CC8E-0EC98A9503CB}"/>
              </a:ext>
            </a:extLst>
          </p:cNvPr>
          <p:cNvSpPr/>
          <p:nvPr/>
        </p:nvSpPr>
        <p:spPr>
          <a:xfrm>
            <a:off x="743892" y="4817538"/>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76" name="Rectangle 75">
            <a:extLst>
              <a:ext uri="{FF2B5EF4-FFF2-40B4-BE49-F238E27FC236}">
                <a16:creationId xmlns:a16="http://schemas.microsoft.com/office/drawing/2014/main" id="{69608F16-7A6B-90CE-F0C3-CC51FAC4233F}"/>
              </a:ext>
            </a:extLst>
          </p:cNvPr>
          <p:cNvSpPr/>
          <p:nvPr/>
        </p:nvSpPr>
        <p:spPr>
          <a:xfrm>
            <a:off x="1483816" y="4817538"/>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price</a:t>
            </a:r>
          </a:p>
        </p:txBody>
      </p:sp>
      <p:sp>
        <p:nvSpPr>
          <p:cNvPr id="77" name="Rectangle 76">
            <a:extLst>
              <a:ext uri="{FF2B5EF4-FFF2-40B4-BE49-F238E27FC236}">
                <a16:creationId xmlns:a16="http://schemas.microsoft.com/office/drawing/2014/main" id="{8BC9D6E2-7506-19BA-111C-E7818E72A45E}"/>
              </a:ext>
            </a:extLst>
          </p:cNvPr>
          <p:cNvSpPr/>
          <p:nvPr/>
        </p:nvSpPr>
        <p:spPr>
          <a:xfrm>
            <a:off x="2408539" y="4818559"/>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78" name="Rectangle 77">
            <a:extLst>
              <a:ext uri="{FF2B5EF4-FFF2-40B4-BE49-F238E27FC236}">
                <a16:creationId xmlns:a16="http://schemas.microsoft.com/office/drawing/2014/main" id="{E6B8F9DB-86BE-5EDF-EE98-70820ABC20F4}"/>
              </a:ext>
            </a:extLst>
          </p:cNvPr>
          <p:cNvSpPr/>
          <p:nvPr/>
        </p:nvSpPr>
        <p:spPr>
          <a:xfrm>
            <a:off x="743892" y="4107064"/>
            <a:ext cx="73519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79" name="Rectangle 78">
            <a:extLst>
              <a:ext uri="{FF2B5EF4-FFF2-40B4-BE49-F238E27FC236}">
                <a16:creationId xmlns:a16="http://schemas.microsoft.com/office/drawing/2014/main" id="{FA27CAC5-7BE8-04F2-2014-250AE58ECBD5}"/>
              </a:ext>
            </a:extLst>
          </p:cNvPr>
          <p:cNvSpPr/>
          <p:nvPr/>
        </p:nvSpPr>
        <p:spPr>
          <a:xfrm>
            <a:off x="1483816" y="4107064"/>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owned_by</a:t>
            </a:r>
            <a:r>
              <a:rPr lang="en-US" sz="1200" dirty="0">
                <a:solidFill>
                  <a:srgbClr val="0451A5"/>
                </a:solidFill>
                <a:latin typeface="Consolas" panose="020B0609020204030204" pitchFamily="49" charset="0"/>
              </a:rPr>
              <a:t> </a:t>
            </a:r>
          </a:p>
        </p:txBody>
      </p:sp>
      <p:sp>
        <p:nvSpPr>
          <p:cNvPr id="80" name="Rectangle 79">
            <a:extLst>
              <a:ext uri="{FF2B5EF4-FFF2-40B4-BE49-F238E27FC236}">
                <a16:creationId xmlns:a16="http://schemas.microsoft.com/office/drawing/2014/main" id="{613AB1DA-195F-5ED1-6B1A-FBA9DDEF48D8}"/>
              </a:ext>
            </a:extLst>
          </p:cNvPr>
          <p:cNvSpPr/>
          <p:nvPr/>
        </p:nvSpPr>
        <p:spPr>
          <a:xfrm>
            <a:off x="2408539" y="4108085"/>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foreign_key</a:t>
            </a:r>
            <a:r>
              <a:rPr lang="en-US" sz="1200" dirty="0">
                <a:solidFill>
                  <a:srgbClr val="0451A5"/>
                </a:solidFill>
                <a:latin typeface="Consolas" panose="020B0609020204030204" pitchFamily="49" charset="0"/>
              </a:rPr>
              <a:t> </a:t>
            </a:r>
          </a:p>
        </p:txBody>
      </p:sp>
      <p:sp>
        <p:nvSpPr>
          <p:cNvPr id="81" name="Rectangle 80">
            <a:extLst>
              <a:ext uri="{FF2B5EF4-FFF2-40B4-BE49-F238E27FC236}">
                <a16:creationId xmlns:a16="http://schemas.microsoft.com/office/drawing/2014/main" id="{A40E8288-60D2-4474-A71F-DEA0411A2C29}"/>
              </a:ext>
            </a:extLst>
          </p:cNvPr>
          <p:cNvSpPr/>
          <p:nvPr/>
        </p:nvSpPr>
        <p:spPr>
          <a:xfrm>
            <a:off x="609600" y="385214"/>
            <a:ext cx="2943922"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User</a:t>
            </a:r>
          </a:p>
        </p:txBody>
      </p:sp>
      <p:sp>
        <p:nvSpPr>
          <p:cNvPr id="82" name="Rectangle 81">
            <a:extLst>
              <a:ext uri="{FF2B5EF4-FFF2-40B4-BE49-F238E27FC236}">
                <a16:creationId xmlns:a16="http://schemas.microsoft.com/office/drawing/2014/main" id="{0B380B8F-3F99-FD32-C00E-AF261B23B99F}"/>
              </a:ext>
            </a:extLst>
          </p:cNvPr>
          <p:cNvSpPr/>
          <p:nvPr/>
        </p:nvSpPr>
        <p:spPr>
          <a:xfrm>
            <a:off x="609598" y="818662"/>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rgbClr val="A31515"/>
                </a:solidFill>
                <a:latin typeface="Consolas" panose="020B0609020204030204" pitchFamily="49" charset="0"/>
              </a:rPr>
              <a:t> </a:t>
            </a:r>
          </a:p>
        </p:txBody>
      </p:sp>
      <p:sp>
        <p:nvSpPr>
          <p:cNvPr id="83" name="Rectangle 82">
            <a:extLst>
              <a:ext uri="{FF2B5EF4-FFF2-40B4-BE49-F238E27FC236}">
                <a16:creationId xmlns:a16="http://schemas.microsoft.com/office/drawing/2014/main" id="{696D6FDB-02FE-149E-1BE8-9B57DA438A25}"/>
              </a:ext>
            </a:extLst>
          </p:cNvPr>
          <p:cNvSpPr/>
          <p:nvPr/>
        </p:nvSpPr>
        <p:spPr>
          <a:xfrm>
            <a:off x="1428362" y="818662"/>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84" name="Rectangle 83">
            <a:extLst>
              <a:ext uri="{FF2B5EF4-FFF2-40B4-BE49-F238E27FC236}">
                <a16:creationId xmlns:a16="http://schemas.microsoft.com/office/drawing/2014/main" id="{62F9E69F-A5BD-40D7-D718-C4A4E0614DC8}"/>
              </a:ext>
            </a:extLst>
          </p:cNvPr>
          <p:cNvSpPr/>
          <p:nvPr/>
        </p:nvSpPr>
        <p:spPr>
          <a:xfrm>
            <a:off x="2233830" y="818662"/>
            <a:ext cx="1319692" cy="3562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85" name="Rectangle 84">
            <a:extLst>
              <a:ext uri="{FF2B5EF4-FFF2-40B4-BE49-F238E27FC236}">
                <a16:creationId xmlns:a16="http://schemas.microsoft.com/office/drawing/2014/main" id="{15EED98C-289F-4289-D3F0-C4F2AA728ED9}"/>
              </a:ext>
            </a:extLst>
          </p:cNvPr>
          <p:cNvSpPr/>
          <p:nvPr/>
        </p:nvSpPr>
        <p:spPr>
          <a:xfrm>
            <a:off x="609598" y="117492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86" name="Rectangle 85">
            <a:extLst>
              <a:ext uri="{FF2B5EF4-FFF2-40B4-BE49-F238E27FC236}">
                <a16:creationId xmlns:a16="http://schemas.microsoft.com/office/drawing/2014/main" id="{97905A46-FA3E-65A5-33E1-84F94AEA9BED}"/>
              </a:ext>
            </a:extLst>
          </p:cNvPr>
          <p:cNvSpPr/>
          <p:nvPr/>
        </p:nvSpPr>
        <p:spPr>
          <a:xfrm>
            <a:off x="1428362" y="117492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name</a:t>
            </a:r>
          </a:p>
        </p:txBody>
      </p:sp>
      <p:sp>
        <p:nvSpPr>
          <p:cNvPr id="87" name="Rectangle 86">
            <a:extLst>
              <a:ext uri="{FF2B5EF4-FFF2-40B4-BE49-F238E27FC236}">
                <a16:creationId xmlns:a16="http://schemas.microsoft.com/office/drawing/2014/main" id="{59535D8E-70F4-B95A-8021-6E40A133845C}"/>
              </a:ext>
            </a:extLst>
          </p:cNvPr>
          <p:cNvSpPr/>
          <p:nvPr/>
        </p:nvSpPr>
        <p:spPr>
          <a:xfrm>
            <a:off x="609598" y="1531179"/>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88" name="Rectangle 87">
            <a:extLst>
              <a:ext uri="{FF2B5EF4-FFF2-40B4-BE49-F238E27FC236}">
                <a16:creationId xmlns:a16="http://schemas.microsoft.com/office/drawing/2014/main" id="{78D29AC2-F2E1-A63A-CC36-0EDD2E5597BD}"/>
              </a:ext>
            </a:extLst>
          </p:cNvPr>
          <p:cNvSpPr/>
          <p:nvPr/>
        </p:nvSpPr>
        <p:spPr>
          <a:xfrm>
            <a:off x="1428362" y="1531179"/>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surname</a:t>
            </a:r>
          </a:p>
        </p:txBody>
      </p:sp>
      <p:sp>
        <p:nvSpPr>
          <p:cNvPr id="89" name="Rectangle 88">
            <a:extLst>
              <a:ext uri="{FF2B5EF4-FFF2-40B4-BE49-F238E27FC236}">
                <a16:creationId xmlns:a16="http://schemas.microsoft.com/office/drawing/2014/main" id="{043C1EC1-6E1D-EECF-E8EE-492E538A7DD5}"/>
              </a:ext>
            </a:extLst>
          </p:cNvPr>
          <p:cNvSpPr/>
          <p:nvPr/>
        </p:nvSpPr>
        <p:spPr>
          <a:xfrm>
            <a:off x="609598" y="1887437"/>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90" name="Rectangle 89">
            <a:extLst>
              <a:ext uri="{FF2B5EF4-FFF2-40B4-BE49-F238E27FC236}">
                <a16:creationId xmlns:a16="http://schemas.microsoft.com/office/drawing/2014/main" id="{EEC8788A-13F2-BFEE-7CD8-1D2221EE700A}"/>
              </a:ext>
            </a:extLst>
          </p:cNvPr>
          <p:cNvSpPr/>
          <p:nvPr/>
        </p:nvSpPr>
        <p:spPr>
          <a:xfrm>
            <a:off x="1428362" y="1887437"/>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age</a:t>
            </a:r>
          </a:p>
        </p:txBody>
      </p:sp>
      <p:sp>
        <p:nvSpPr>
          <p:cNvPr id="91" name="Rectangle 90">
            <a:extLst>
              <a:ext uri="{FF2B5EF4-FFF2-40B4-BE49-F238E27FC236}">
                <a16:creationId xmlns:a16="http://schemas.microsoft.com/office/drawing/2014/main" id="{85304D62-C8CD-1C02-212A-265579435028}"/>
              </a:ext>
            </a:extLst>
          </p:cNvPr>
          <p:cNvSpPr/>
          <p:nvPr/>
        </p:nvSpPr>
        <p:spPr>
          <a:xfrm>
            <a:off x="609597" y="224429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92" name="Rectangle 91">
            <a:extLst>
              <a:ext uri="{FF2B5EF4-FFF2-40B4-BE49-F238E27FC236}">
                <a16:creationId xmlns:a16="http://schemas.microsoft.com/office/drawing/2014/main" id="{9111F2A9-088D-F7E3-7DEC-DCF7B78C88FD}"/>
              </a:ext>
            </a:extLst>
          </p:cNvPr>
          <p:cNvSpPr/>
          <p:nvPr/>
        </p:nvSpPr>
        <p:spPr>
          <a:xfrm>
            <a:off x="1428361" y="224429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email</a:t>
            </a:r>
          </a:p>
        </p:txBody>
      </p:sp>
      <p:sp>
        <p:nvSpPr>
          <p:cNvPr id="93" name="Rectangle 92">
            <a:extLst>
              <a:ext uri="{FF2B5EF4-FFF2-40B4-BE49-F238E27FC236}">
                <a16:creationId xmlns:a16="http://schemas.microsoft.com/office/drawing/2014/main" id="{039121BA-3AC3-2525-A139-AC9E1AFE7C46}"/>
              </a:ext>
            </a:extLst>
          </p:cNvPr>
          <p:cNvSpPr/>
          <p:nvPr/>
        </p:nvSpPr>
        <p:spPr>
          <a:xfrm>
            <a:off x="2233829" y="224429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unique_key</a:t>
            </a:r>
            <a:endParaRPr lang="en-US" sz="1200" dirty="0">
              <a:solidFill>
                <a:srgbClr val="0451A5"/>
              </a:solidFill>
              <a:latin typeface="Consolas" panose="020B0609020204030204" pitchFamily="49" charset="0"/>
            </a:endParaRPr>
          </a:p>
        </p:txBody>
      </p:sp>
      <p:sp>
        <p:nvSpPr>
          <p:cNvPr id="94" name="TextBox 93">
            <a:extLst>
              <a:ext uri="{FF2B5EF4-FFF2-40B4-BE49-F238E27FC236}">
                <a16:creationId xmlns:a16="http://schemas.microsoft.com/office/drawing/2014/main" id="{E1DADF5A-5115-1F3D-6D68-4D80B9A59162}"/>
              </a:ext>
            </a:extLst>
          </p:cNvPr>
          <p:cNvSpPr txBox="1"/>
          <p:nvPr/>
        </p:nvSpPr>
        <p:spPr>
          <a:xfrm>
            <a:off x="2205013" y="2815243"/>
            <a:ext cx="1034257" cy="276999"/>
          </a:xfrm>
          <a:prstGeom prst="rect">
            <a:avLst/>
          </a:prstGeom>
          <a:noFill/>
        </p:spPr>
        <p:txBody>
          <a:bodyPr wrap="none" rtlCol="0">
            <a:spAutoFit/>
          </a:bodyPr>
          <a:lstStyle/>
          <a:p>
            <a:r>
              <a:rPr lang="en-US" sz="1200" dirty="0">
                <a:latin typeface="Consolas" panose="020B0609020204030204" pitchFamily="49" charset="0"/>
              </a:rPr>
              <a:t>Owns a car</a:t>
            </a:r>
          </a:p>
        </p:txBody>
      </p:sp>
      <p:cxnSp>
        <p:nvCxnSpPr>
          <p:cNvPr id="95" name="Straight Connector 94">
            <a:extLst>
              <a:ext uri="{FF2B5EF4-FFF2-40B4-BE49-F238E27FC236}">
                <a16:creationId xmlns:a16="http://schemas.microsoft.com/office/drawing/2014/main" id="{C2DD66E1-412F-8154-9AB6-590C73195515}"/>
              </a:ext>
            </a:extLst>
          </p:cNvPr>
          <p:cNvCxnSpPr>
            <a:cxnSpLocks/>
            <a:endCxn id="68" idx="0"/>
          </p:cNvCxnSpPr>
          <p:nvPr/>
        </p:nvCxnSpPr>
        <p:spPr>
          <a:xfrm>
            <a:off x="2148726" y="2600550"/>
            <a:ext cx="0" cy="7168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AF6EF95-2A2D-F9EC-D2C0-9170E3217A5D}"/>
              </a:ext>
            </a:extLst>
          </p:cNvPr>
          <p:cNvSpPr txBox="1"/>
          <p:nvPr/>
        </p:nvSpPr>
        <p:spPr>
          <a:xfrm>
            <a:off x="4958316" y="1174921"/>
            <a:ext cx="6096000" cy="2308324"/>
          </a:xfrm>
          <a:prstGeom prst="rect">
            <a:avLst/>
          </a:prstGeom>
          <a:noFill/>
          <a:ln>
            <a:solidFill>
              <a:schemeClr val="tx1"/>
            </a:solidFill>
          </a:ln>
        </p:spPr>
        <p:txBody>
          <a:bodyPr wrap="square">
            <a:spAutoFit/>
          </a:bodyPr>
          <a:lstStyle/>
          <a:p>
            <a:r>
              <a:rPr lang="en-GB" sz="1200" b="0" dirty="0" err="1">
                <a:solidFill>
                  <a:srgbClr val="800000"/>
                </a:solidFill>
                <a:effectLst/>
                <a:latin typeface="Menlo" panose="020B0609030804020204" pitchFamily="49" charset="0"/>
              </a:rPr>
              <a:t>MyService-db</a:t>
            </a:r>
            <a:r>
              <a:rPr lang="en-GB" sz="1200" b="0" dirty="0">
                <a:solidFill>
                  <a:srgbClr val="000000"/>
                </a:solidFill>
                <a:effectLst/>
                <a:latin typeface="Menlo" panose="020B0609030804020204" pitchFamily="49" charset="0"/>
              </a:rPr>
              <a:t>:</a:t>
            </a:r>
          </a:p>
          <a:p>
            <a:r>
              <a:rPr lang="en-GB" sz="1200" dirty="0">
                <a:solidFill>
                  <a:srgbClr val="800000"/>
                </a:solidFill>
                <a:latin typeface="Menlo" panose="020B0609030804020204" pitchFamily="49" charset="0"/>
              </a:rPr>
              <a:t>    </a:t>
            </a:r>
            <a:r>
              <a:rPr lang="en-GB" sz="1200" b="0" dirty="0">
                <a:solidFill>
                  <a:srgbClr val="800000"/>
                </a:solidFill>
                <a:effectLst/>
                <a:latin typeface="Menlo" panose="020B0609030804020204" pitchFamily="49" charset="0"/>
              </a:rPr>
              <a:t>image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postgres:13-alpine</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a:t>
            </a:r>
            <a:r>
              <a:rPr lang="en-GB" sz="1200" b="0" dirty="0" err="1">
                <a:solidFill>
                  <a:srgbClr val="800000"/>
                </a:solidFill>
                <a:effectLst/>
                <a:latin typeface="Menlo" panose="020B0609030804020204" pitchFamily="49" charset="0"/>
              </a:rPr>
              <a:t>container_name</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MyService-db</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restart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always</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POSTGRES_USER</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POSTGRES_PASSWORD</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ports</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5432:5432</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volumes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MyService</a:t>
            </a:r>
            <a:r>
              <a:rPr lang="en-GB" sz="1200" b="0" dirty="0">
                <a:solidFill>
                  <a:srgbClr val="A31515"/>
                </a:solidFill>
                <a:effectLst/>
                <a:latin typeface="Menlo" panose="020B0609030804020204" pitchFamily="49" charset="0"/>
              </a:rPr>
              <a:t>-data:/var/lib/</a:t>
            </a:r>
            <a:r>
              <a:rPr lang="en-GB" sz="1200" b="0" dirty="0" err="1">
                <a:solidFill>
                  <a:srgbClr val="A31515"/>
                </a:solidFill>
                <a:effectLst/>
                <a:latin typeface="Menlo" panose="020B0609030804020204" pitchFamily="49" charset="0"/>
              </a:rPr>
              <a:t>postgresql</a:t>
            </a:r>
            <a:r>
              <a:rPr lang="en-GB" sz="1200" b="0" dirty="0">
                <a:solidFill>
                  <a:srgbClr val="A31515"/>
                </a:solidFill>
                <a:effectLst/>
                <a:latin typeface="Menlo" panose="020B0609030804020204" pitchFamily="49" charset="0"/>
              </a:rPr>
              <a:t>/data"</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 </a:t>
            </a:r>
            <a:r>
              <a:rPr lang="en-GB" sz="1200" b="0" dirty="0">
                <a:solidFill>
                  <a:srgbClr val="A31515"/>
                </a:solidFill>
                <a:effectLst/>
                <a:latin typeface="Menlo" panose="020B0609030804020204" pitchFamily="49" charset="0"/>
              </a:rPr>
              <a:t>"./docker/</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/01.sql:/docker-</a:t>
            </a:r>
            <a:r>
              <a:rPr lang="en-GB" sz="1200" b="0" dirty="0" err="1">
                <a:solidFill>
                  <a:srgbClr val="A31515"/>
                </a:solidFill>
                <a:effectLst/>
                <a:latin typeface="Menlo" panose="020B0609030804020204" pitchFamily="49" charset="0"/>
              </a:rPr>
              <a:t>entrypoint</a:t>
            </a:r>
            <a:r>
              <a:rPr lang="en-GB" sz="1200" b="0" dirty="0">
                <a:solidFill>
                  <a:srgbClr val="A31515"/>
                </a:solidFill>
                <a:effectLst/>
                <a:latin typeface="Menlo" panose="020B0609030804020204" pitchFamily="49" charset="0"/>
              </a:rPr>
              <a:t>-          	  </a:t>
            </a:r>
            <a:r>
              <a:rPr lang="en-GB" sz="1200" b="0" dirty="0" err="1">
                <a:solidFill>
                  <a:srgbClr val="A31515"/>
                </a:solidFill>
                <a:effectLst/>
                <a:latin typeface="Menlo" panose="020B0609030804020204" pitchFamily="49" charset="0"/>
              </a:rPr>
              <a:t>initdb.d</a:t>
            </a:r>
            <a:r>
              <a:rPr lang="en-GB" sz="1200" b="0" dirty="0">
                <a:solidFill>
                  <a:srgbClr val="A31515"/>
                </a:solidFill>
                <a:effectLst/>
                <a:latin typeface="Menlo" panose="020B0609030804020204" pitchFamily="49" charset="0"/>
              </a:rPr>
              <a:t>/01_db.sql"</a:t>
            </a:r>
            <a:endParaRPr lang="en-GB" sz="1200" b="0" dirty="0">
              <a:solidFill>
                <a:srgbClr val="000000"/>
              </a:solidFill>
              <a:effectLst/>
              <a:latin typeface="Menlo" panose="020B0609030804020204" pitchFamily="49" charset="0"/>
            </a:endParaRPr>
          </a:p>
        </p:txBody>
      </p:sp>
      <p:sp>
        <p:nvSpPr>
          <p:cNvPr id="105" name="TextBox 104">
            <a:extLst>
              <a:ext uri="{FF2B5EF4-FFF2-40B4-BE49-F238E27FC236}">
                <a16:creationId xmlns:a16="http://schemas.microsoft.com/office/drawing/2014/main" id="{CE5BDEF8-BB7C-7273-CF1D-767535964C76}"/>
              </a:ext>
            </a:extLst>
          </p:cNvPr>
          <p:cNvSpPr txBox="1"/>
          <p:nvPr/>
        </p:nvSpPr>
        <p:spPr>
          <a:xfrm>
            <a:off x="7617905" y="2777741"/>
            <a:ext cx="3875315" cy="1015663"/>
          </a:xfrm>
          <a:prstGeom prst="rect">
            <a:avLst/>
          </a:prstGeom>
          <a:solidFill>
            <a:schemeClr val="bg1"/>
          </a:solidFill>
          <a:ln>
            <a:solidFill>
              <a:schemeClr val="tx1"/>
            </a:solidFill>
          </a:ln>
        </p:spPr>
        <p:txBody>
          <a:bodyPr wrap="square">
            <a:spAutoFit/>
          </a:bodyPr>
          <a:lstStyle/>
          <a:p>
            <a:endParaRPr lang="en-GB" sz="1200" b="0" dirty="0">
              <a:solidFill>
                <a:srgbClr val="0000FF"/>
              </a:solidFill>
              <a:effectLst/>
              <a:latin typeface="Menlo" panose="020B0609030804020204" pitchFamily="49" charset="0"/>
            </a:endParaRPr>
          </a:p>
          <a:p>
            <a:r>
              <a:rPr lang="en-GB" sz="1200" b="0" dirty="0">
                <a:solidFill>
                  <a:srgbClr val="0000FF"/>
                </a:solidFill>
                <a:effectLst/>
                <a:latin typeface="Menlo" panose="020B0609030804020204" pitchFamily="49" charset="0"/>
              </a:rPr>
              <a:t>DROP</a:t>
            </a:r>
            <a:r>
              <a:rPr lang="en-GB" sz="1200" b="0" dirty="0">
                <a:solidFill>
                  <a:srgbClr val="000000"/>
                </a:solidFill>
                <a:effectLst/>
                <a:latin typeface="Menlo" panose="020B0609030804020204" pitchFamily="49" charset="0"/>
              </a:rPr>
              <a:t> DATABASE IF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my_service_db</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br>
              <a:rPr lang="en-GB" sz="1200" b="0" dirty="0">
                <a:solidFill>
                  <a:srgbClr val="000000"/>
                </a:solidFill>
                <a:effectLst/>
                <a:latin typeface="Menlo" panose="020B0609030804020204" pitchFamily="49" charset="0"/>
              </a:rPr>
            </a:br>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DATABASE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my_service_db</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endParaRPr lang="en-GB" sz="1200" b="0" dirty="0">
              <a:solidFill>
                <a:srgbClr val="000000"/>
              </a:solidFill>
              <a:effectLst/>
              <a:latin typeface="Menlo" panose="020B0609030804020204" pitchFamily="49" charset="0"/>
            </a:endParaRPr>
          </a:p>
        </p:txBody>
      </p:sp>
      <p:sp>
        <p:nvSpPr>
          <p:cNvPr id="106" name="TextBox 105">
            <a:extLst>
              <a:ext uri="{FF2B5EF4-FFF2-40B4-BE49-F238E27FC236}">
                <a16:creationId xmlns:a16="http://schemas.microsoft.com/office/drawing/2014/main" id="{2C318D69-A3C1-1130-FF75-2097CD0909A9}"/>
              </a:ext>
            </a:extLst>
          </p:cNvPr>
          <p:cNvSpPr txBox="1"/>
          <p:nvPr/>
        </p:nvSpPr>
        <p:spPr>
          <a:xfrm>
            <a:off x="4440680" y="3432543"/>
            <a:ext cx="3785089" cy="1384995"/>
          </a:xfrm>
          <a:prstGeom prst="rect">
            <a:avLst/>
          </a:prstGeom>
          <a:solidFill>
            <a:schemeClr val="bg1"/>
          </a:solidFill>
          <a:ln>
            <a:solidFill>
              <a:schemeClr val="tx1"/>
            </a:solidFill>
          </a:ln>
        </p:spPr>
        <p:txBody>
          <a:bodyPr wrap="square">
            <a:spAutoFit/>
          </a:bodyPr>
          <a:lstStyle/>
          <a:p>
            <a:r>
              <a:rPr lang="en-GB" sz="1200" b="0">
                <a:solidFill>
                  <a:srgbClr val="0000FF"/>
                </a:solidFill>
                <a:effectLst/>
                <a:latin typeface="Menlo" panose="020B0609030804020204" pitchFamily="49" charset="0"/>
              </a:rPr>
              <a:t>CREATE</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TABLE</a:t>
            </a:r>
            <a:r>
              <a:rPr lang="en-GB" sz="1200" b="0">
                <a:solidFill>
                  <a:srgbClr val="000000"/>
                </a:solidFill>
                <a:effectLst/>
                <a:latin typeface="Menlo" panose="020B0609030804020204" pitchFamily="49" charset="0"/>
              </a:rPr>
              <a:t> IF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EXISTS</a:t>
            </a:r>
            <a:r>
              <a:rPr lang="en-GB" sz="1200" b="0">
                <a:solidFill>
                  <a:srgbClr val="000000"/>
                </a:solidFill>
                <a:effectLst/>
                <a:latin typeface="Menlo" panose="020B0609030804020204" pitchFamily="49" charset="0"/>
              </a:rPr>
              <a:t> users (</a:t>
            </a:r>
          </a:p>
          <a:p>
            <a:r>
              <a:rPr lang="en-GB" sz="1200" b="0">
                <a:solidFill>
                  <a:srgbClr val="000000"/>
                </a:solidFill>
                <a:effectLst/>
                <a:latin typeface="Menlo" panose="020B0609030804020204" pitchFamily="49" charset="0"/>
              </a:rPr>
              <a:t>age </a:t>
            </a:r>
            <a:r>
              <a:rPr lang="en-GB" sz="1200" b="0">
                <a:solidFill>
                  <a:srgbClr val="0000FF"/>
                </a:solidFill>
                <a:effectLst/>
                <a:latin typeface="Menlo" panose="020B0609030804020204" pitchFamily="49" charset="0"/>
              </a:rPr>
              <a:t>INT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00"/>
                </a:solidFill>
                <a:effectLst/>
                <a:latin typeface="Menlo" panose="020B0609030804020204" pitchFamily="49" charset="0"/>
              </a:rPr>
              <a:t>email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FF"/>
                </a:solidFill>
                <a:effectLst/>
                <a:latin typeface="Menlo" panose="020B0609030804020204" pitchFamily="49" charset="0"/>
              </a:rPr>
              <a:t>id</a:t>
            </a:r>
            <a:r>
              <a:rPr lang="en-GB" sz="1200" b="0">
                <a:solidFill>
                  <a:srgbClr val="000000"/>
                </a:solidFill>
                <a:effectLst/>
                <a:latin typeface="Menlo" panose="020B0609030804020204" pitchFamily="49" charset="0"/>
              </a:rPr>
              <a:t> UUID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FF"/>
                </a:solidFill>
                <a:effectLst/>
                <a:latin typeface="Menlo" panose="020B0609030804020204" pitchFamily="49" charset="0"/>
              </a:rPr>
              <a:t>name</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r>
              <a:rPr lang="en-GB" sz="1200" b="0">
                <a:solidFill>
                  <a:srgbClr val="000000"/>
                </a:solidFill>
                <a:effectLst/>
                <a:latin typeface="Menlo" panose="020B0609030804020204" pitchFamily="49" charset="0"/>
              </a:rPr>
              <a:t>,</a:t>
            </a:r>
          </a:p>
          <a:p>
            <a:r>
              <a:rPr lang="en-GB" sz="1200" b="0">
                <a:solidFill>
                  <a:srgbClr val="000000"/>
                </a:solidFill>
                <a:effectLst/>
                <a:latin typeface="Menlo" panose="020B0609030804020204" pitchFamily="49" charset="0"/>
              </a:rPr>
              <a:t>surname </a:t>
            </a:r>
            <a:r>
              <a:rPr lang="en-GB" sz="1200" b="0">
                <a:solidFill>
                  <a:srgbClr val="0000FF"/>
                </a:solidFill>
                <a:effectLst/>
                <a:latin typeface="Menlo" panose="020B0609030804020204" pitchFamily="49" charset="0"/>
              </a:rPr>
              <a:t>VARCHAR</a:t>
            </a:r>
            <a:r>
              <a:rPr lang="en-GB" sz="1200" b="0">
                <a:solidFill>
                  <a:srgbClr val="000000"/>
                </a:solidFill>
                <a:effectLst/>
                <a:latin typeface="Menlo" panose="020B0609030804020204" pitchFamily="49" charset="0"/>
              </a:rPr>
              <a:t>(</a:t>
            </a:r>
            <a:r>
              <a:rPr lang="en-GB" sz="1200" b="0">
                <a:solidFill>
                  <a:srgbClr val="098658"/>
                </a:solidFill>
                <a:effectLst/>
                <a:latin typeface="Menlo" panose="020B0609030804020204" pitchFamily="49" charset="0"/>
              </a:rPr>
              <a:t>255</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NOT</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NULL</a:t>
            </a:r>
            <a:endParaRPr lang="en-GB" sz="1200" b="0">
              <a:solidFill>
                <a:srgbClr val="000000"/>
              </a:solidFill>
              <a:effectLst/>
              <a:latin typeface="Menlo" panose="020B0609030804020204" pitchFamily="49" charset="0"/>
            </a:endParaRPr>
          </a:p>
          <a:p>
            <a:r>
              <a:rPr lang="en-GB" sz="1200" b="0">
                <a:solidFill>
                  <a:srgbClr val="000000"/>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p:txBody>
      </p:sp>
      <p:sp>
        <p:nvSpPr>
          <p:cNvPr id="107" name="TextBox 106">
            <a:extLst>
              <a:ext uri="{FF2B5EF4-FFF2-40B4-BE49-F238E27FC236}">
                <a16:creationId xmlns:a16="http://schemas.microsoft.com/office/drawing/2014/main" id="{6159B5E1-21B3-FC66-035C-28BE6249D903}"/>
              </a:ext>
            </a:extLst>
          </p:cNvPr>
          <p:cNvSpPr txBox="1"/>
          <p:nvPr/>
        </p:nvSpPr>
        <p:spPr>
          <a:xfrm>
            <a:off x="7663019" y="4381865"/>
            <a:ext cx="3785089" cy="1015663"/>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TABLE</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cars (</a:t>
            </a:r>
          </a:p>
          <a:p>
            <a:r>
              <a:rPr lang="en-GB" sz="1200" b="0" dirty="0">
                <a:solidFill>
                  <a:srgbClr val="000000"/>
                </a:solidFill>
                <a:effectLst/>
                <a:latin typeface="Menlo" panose="020B0609030804020204" pitchFamily="49" charset="0"/>
              </a:rPr>
              <a:t>brand </a:t>
            </a:r>
            <a:r>
              <a:rPr lang="en-GB" sz="1200" b="0" dirty="0">
                <a:solidFill>
                  <a:srgbClr val="0000FF"/>
                </a:solidFill>
                <a:effectLst/>
                <a:latin typeface="Menlo" panose="020B0609030804020204" pitchFamily="49" charset="0"/>
              </a:rPr>
              <a:t>VARCHAR</a:t>
            </a:r>
            <a:r>
              <a:rPr lang="en-GB" sz="1200" b="0" dirty="0">
                <a:solidFill>
                  <a:srgbClr val="000000"/>
                </a:solidFill>
                <a:effectLst/>
                <a:latin typeface="Menlo" panose="020B0609030804020204" pitchFamily="49" charset="0"/>
              </a:rPr>
              <a:t>(</a:t>
            </a:r>
            <a:r>
              <a:rPr lang="en-GB" sz="1200" b="0" dirty="0">
                <a:solidFill>
                  <a:srgbClr val="098658"/>
                </a:solidFill>
                <a:effectLst/>
                <a:latin typeface="Menlo" panose="020B0609030804020204" pitchFamily="49" charset="0"/>
              </a:rPr>
              <a:t>255</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id</a:t>
            </a:r>
            <a:r>
              <a:rPr lang="en-GB" sz="1200" b="0" dirty="0">
                <a:solidFill>
                  <a:srgbClr val="000000"/>
                </a:solidFill>
                <a:effectLst/>
                <a:latin typeface="Menlo" panose="020B0609030804020204" pitchFamily="49" charset="0"/>
              </a:rPr>
              <a:t> UUID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r>
              <a:rPr lang="en-GB" sz="1200" b="0" dirty="0">
                <a:solidFill>
                  <a:srgbClr val="000000"/>
                </a:solidFill>
                <a:effectLst/>
                <a:latin typeface="Menlo" panose="020B0609030804020204" pitchFamily="49" charset="0"/>
              </a:rPr>
              <a:t>, </a:t>
            </a:r>
          </a:p>
          <a:p>
            <a:r>
              <a:rPr lang="en-GB" sz="1200" b="0" dirty="0" err="1">
                <a:solidFill>
                  <a:srgbClr val="000000"/>
                </a:solidFill>
                <a:effectLst/>
                <a:latin typeface="Menlo" panose="020B0609030804020204" pitchFamily="49" charset="0"/>
              </a:rPr>
              <a:t>owned_by</a:t>
            </a:r>
            <a:r>
              <a:rPr lang="en-GB" sz="1200" b="0" dirty="0">
                <a:solidFill>
                  <a:srgbClr val="000000"/>
                </a:solidFill>
                <a:effectLst/>
                <a:latin typeface="Menlo" panose="020B0609030804020204" pitchFamily="49" charset="0"/>
              </a:rPr>
              <a:t> UUID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NULL</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a:t>
            </a:r>
          </a:p>
        </p:txBody>
      </p:sp>
      <p:sp>
        <p:nvSpPr>
          <p:cNvPr id="109" name="TextBox 108">
            <a:extLst>
              <a:ext uri="{FF2B5EF4-FFF2-40B4-BE49-F238E27FC236}">
                <a16:creationId xmlns:a16="http://schemas.microsoft.com/office/drawing/2014/main" id="{92D7FB4F-6AF1-F2CA-F844-B0F0E26C07F6}"/>
              </a:ext>
            </a:extLst>
          </p:cNvPr>
          <p:cNvSpPr txBox="1"/>
          <p:nvPr/>
        </p:nvSpPr>
        <p:spPr>
          <a:xfrm>
            <a:off x="3727860" y="4817538"/>
            <a:ext cx="6096000" cy="1384995"/>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users_name_index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t>
            </a:r>
            <a:r>
              <a:rPr lang="en-GB" sz="1200" b="0" dirty="0">
                <a:solidFill>
                  <a:srgbClr val="0000FF"/>
                </a:solidFill>
                <a:effectLst/>
                <a:latin typeface="Menlo" panose="020B0609030804020204" pitchFamily="49" charset="0"/>
              </a:rPr>
              <a:t>name</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users_age_index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(age);</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users_surname_index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a:t>
            </a:r>
            <a:r>
              <a:rPr lang="en-GB" sz="1200" b="0" dirty="0" err="1">
                <a:solidFill>
                  <a:srgbClr val="0000FF"/>
                </a:solidFill>
                <a:effectLst/>
                <a:latin typeface="Menlo" panose="020B0609030804020204" pitchFamily="49" charset="0"/>
              </a:rPr>
              <a:t>name</a:t>
            </a:r>
            <a:r>
              <a:rPr lang="en-GB" sz="1200" b="0" dirty="0" err="1">
                <a:solidFill>
                  <a:srgbClr val="000000"/>
                </a:solidFill>
                <a:effectLst/>
                <a:latin typeface="Menlo" panose="020B0609030804020204" pitchFamily="49" charset="0"/>
              </a:rPr>
              <a:t>,surname</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users_email_index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(email);</a:t>
            </a:r>
          </a:p>
          <a:p>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UNIQUE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INDEX</a:t>
            </a:r>
            <a:r>
              <a:rPr lang="en-GB" sz="1200" b="0" dirty="0">
                <a:solidFill>
                  <a:srgbClr val="000000"/>
                </a:solidFill>
                <a:effectLst/>
                <a:latin typeface="Menlo" panose="020B0609030804020204" pitchFamily="49" charset="0"/>
              </a:rPr>
              <a:t> IF </a:t>
            </a:r>
            <a:r>
              <a:rPr lang="en-GB" sz="1200" b="0" dirty="0">
                <a:solidFill>
                  <a:srgbClr val="0000FF"/>
                </a:solidFill>
                <a:effectLst/>
                <a:latin typeface="Menlo" panose="020B0609030804020204" pitchFamily="49" charset="0"/>
              </a:rPr>
              <a:t>NOT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unique_email_index</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ON</a:t>
            </a:r>
            <a:r>
              <a:rPr lang="en-GB" sz="1200" b="0" dirty="0">
                <a:solidFill>
                  <a:srgbClr val="000000"/>
                </a:solidFill>
                <a:effectLst/>
                <a:latin typeface="Menlo" panose="020B0609030804020204" pitchFamily="49" charset="0"/>
              </a:rPr>
              <a:t> users (email);</a:t>
            </a:r>
          </a:p>
        </p:txBody>
      </p:sp>
      <p:sp>
        <p:nvSpPr>
          <p:cNvPr id="113" name="TextBox 112">
            <a:extLst>
              <a:ext uri="{FF2B5EF4-FFF2-40B4-BE49-F238E27FC236}">
                <a16:creationId xmlns:a16="http://schemas.microsoft.com/office/drawing/2014/main" id="{3287F186-1E68-0DDA-E238-534F694BB5CF}"/>
              </a:ext>
            </a:extLst>
          </p:cNvPr>
          <p:cNvSpPr txBox="1"/>
          <p:nvPr/>
        </p:nvSpPr>
        <p:spPr>
          <a:xfrm>
            <a:off x="5146430" y="2852553"/>
            <a:ext cx="2471475" cy="1015663"/>
          </a:xfrm>
          <a:prstGeom prst="rect">
            <a:avLst/>
          </a:prstGeom>
          <a:solidFill>
            <a:schemeClr val="bg1"/>
          </a:solidFill>
          <a:ln>
            <a:solidFill>
              <a:schemeClr val="tx1"/>
            </a:solidFill>
          </a:ln>
        </p:spPr>
        <p:txBody>
          <a:bodyPr wrap="square">
            <a:spAutoFit/>
          </a:bodyPr>
          <a:lstStyle/>
          <a:p>
            <a:r>
              <a:rPr lang="en-GB" sz="1200" b="0">
                <a:solidFill>
                  <a:srgbClr val="0000FF"/>
                </a:solidFill>
                <a:effectLst/>
                <a:latin typeface="Menlo" panose="020B0609030804020204" pitchFamily="49" charset="0"/>
              </a:rPr>
              <a:t>pub</a:t>
            </a:r>
            <a:r>
              <a:rPr lang="en-GB" sz="1200" b="0">
                <a:solidFill>
                  <a:srgbClr val="000000"/>
                </a:solidFill>
                <a:effectLst/>
                <a:latin typeface="Menlo" panose="020B0609030804020204" pitchFamily="49" charset="0"/>
              </a:rPr>
              <a:t> </a:t>
            </a:r>
            <a:r>
              <a:rPr lang="en-GB" sz="1200" b="0">
                <a:solidFill>
                  <a:srgbClr val="0000FF"/>
                </a:solidFill>
                <a:effectLst/>
                <a:latin typeface="Menlo" panose="020B0609030804020204" pitchFamily="49" charset="0"/>
              </a:rPr>
              <a:t>struct</a:t>
            </a:r>
            <a:r>
              <a:rPr lang="en-GB" sz="1200" b="0">
                <a:solidFill>
                  <a:srgbClr val="000000"/>
                </a:solidFill>
                <a:effectLst/>
                <a:latin typeface="Menlo" panose="020B0609030804020204" pitchFamily="49" charset="0"/>
              </a:rPr>
              <a:t> Car {</a:t>
            </a:r>
          </a:p>
          <a:p>
            <a:r>
              <a:rPr lang="en-GB" sz="1200" b="0">
                <a:solidFill>
                  <a:srgbClr val="0000FF"/>
                </a:solidFill>
                <a:effectLst/>
                <a:latin typeface="Menlo" panose="020B0609030804020204" pitchFamily="49" charset="0"/>
              </a:rPr>
              <a:t>    pub</a:t>
            </a:r>
            <a:r>
              <a:rPr lang="en-GB" sz="1200" b="0">
                <a:solidFill>
                  <a:srgbClr val="000000"/>
                </a:solidFill>
                <a:effectLst/>
                <a:latin typeface="Menlo" panose="020B0609030804020204" pitchFamily="49" charset="0"/>
              </a:rPr>
              <a:t> brand: String,</a:t>
            </a:r>
          </a:p>
          <a:p>
            <a:r>
              <a:rPr lang="en-GB" sz="1200" b="0">
                <a:solidFill>
                  <a:srgbClr val="0000FF"/>
                </a:solidFill>
                <a:effectLst/>
                <a:latin typeface="Menlo" panose="020B0609030804020204" pitchFamily="49" charset="0"/>
              </a:rPr>
              <a:t>    pub</a:t>
            </a:r>
            <a:r>
              <a:rPr lang="en-GB" sz="1200" b="0">
                <a:solidFill>
                  <a:srgbClr val="000000"/>
                </a:solidFill>
                <a:effectLst/>
                <a:latin typeface="Menlo" panose="020B0609030804020204" pitchFamily="49" charset="0"/>
              </a:rPr>
              <a:t> id: Uuid,</a:t>
            </a:r>
          </a:p>
          <a:p>
            <a:r>
              <a:rPr lang="en-GB" sz="1200" b="0">
                <a:solidFill>
                  <a:srgbClr val="0000FF"/>
                </a:solidFill>
                <a:effectLst/>
                <a:latin typeface="Menlo" panose="020B0609030804020204" pitchFamily="49" charset="0"/>
              </a:rPr>
              <a:t>    pub</a:t>
            </a:r>
            <a:r>
              <a:rPr lang="en-GB" sz="1200" b="0">
                <a:solidFill>
                  <a:srgbClr val="000000"/>
                </a:solidFill>
                <a:effectLst/>
                <a:latin typeface="Menlo" panose="020B0609030804020204" pitchFamily="49" charset="0"/>
              </a:rPr>
              <a:t> owned_by: Uuid,</a:t>
            </a:r>
          </a:p>
          <a:p>
            <a:r>
              <a:rPr lang="en-GB" sz="1200" b="0">
                <a:solidFill>
                  <a:srgbClr val="000000"/>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p:txBody>
      </p:sp>
      <p:sp>
        <p:nvSpPr>
          <p:cNvPr id="115" name="TextBox 114">
            <a:extLst>
              <a:ext uri="{FF2B5EF4-FFF2-40B4-BE49-F238E27FC236}">
                <a16:creationId xmlns:a16="http://schemas.microsoft.com/office/drawing/2014/main" id="{4600BB3E-6DB7-3807-3B70-C096F76600C4}"/>
              </a:ext>
            </a:extLst>
          </p:cNvPr>
          <p:cNvSpPr txBox="1"/>
          <p:nvPr/>
        </p:nvSpPr>
        <p:spPr>
          <a:xfrm>
            <a:off x="7540387" y="1663612"/>
            <a:ext cx="2446600" cy="1384995"/>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struct</a:t>
            </a:r>
            <a:r>
              <a:rPr lang="en-GB" sz="1200" b="0" dirty="0">
                <a:solidFill>
                  <a:srgbClr val="000000"/>
                </a:solidFill>
                <a:effectLst/>
                <a:latin typeface="Menlo" panose="020B0609030804020204" pitchFamily="49" charset="0"/>
              </a:rPr>
              <a:t> User {</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age: i32,</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email: String,</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id: </a:t>
            </a:r>
            <a:r>
              <a:rPr lang="en-GB" sz="1200" b="0" dirty="0" err="1">
                <a:solidFill>
                  <a:srgbClr val="000000"/>
                </a:solidFill>
                <a:effectLst/>
                <a:latin typeface="Menlo" panose="020B0609030804020204" pitchFamily="49" charset="0"/>
              </a:rPr>
              <a:t>Uuid</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name: String,</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surname: String,</a:t>
            </a:r>
          </a:p>
          <a:p>
            <a:r>
              <a:rPr lang="en-GB" sz="1200" b="0" dirty="0">
                <a:solidFill>
                  <a:srgbClr val="000000"/>
                </a:solidFill>
                <a:effectLst/>
                <a:latin typeface="Menlo" panose="020B0609030804020204" pitchFamily="49" charset="0"/>
              </a:rPr>
              <a:t>}</a:t>
            </a:r>
          </a:p>
        </p:txBody>
      </p:sp>
      <p:sp>
        <p:nvSpPr>
          <p:cNvPr id="117" name="TextBox 116">
            <a:extLst>
              <a:ext uri="{FF2B5EF4-FFF2-40B4-BE49-F238E27FC236}">
                <a16:creationId xmlns:a16="http://schemas.microsoft.com/office/drawing/2014/main" id="{9197CCCA-30D9-224A-6D3E-8D3AEAE9137D}"/>
              </a:ext>
            </a:extLst>
          </p:cNvPr>
          <p:cNvSpPr txBox="1"/>
          <p:nvPr/>
        </p:nvSpPr>
        <p:spPr>
          <a:xfrm>
            <a:off x="3545577" y="1234560"/>
            <a:ext cx="8234884" cy="1200329"/>
          </a:xfrm>
          <a:prstGeom prst="rect">
            <a:avLst/>
          </a:prstGeom>
          <a:solidFill>
            <a:schemeClr val="bg1"/>
          </a:solidFill>
          <a:ln>
            <a:solidFill>
              <a:schemeClr val="tx1"/>
            </a:solidFill>
          </a:ln>
        </p:spPr>
        <p:txBody>
          <a:bodyPr wrap="square">
            <a:spAutoFit/>
          </a:bodyPr>
          <a:lstStyle/>
          <a:p>
            <a:r>
              <a:rPr lang="en-GB" sz="1200" b="0" dirty="0">
                <a:solidFill>
                  <a:srgbClr val="000000"/>
                </a:solidFill>
                <a:effectLst/>
                <a:latin typeface="Menlo" panose="020B0609030804020204" pitchFamily="49" charset="0"/>
              </a:rPr>
              <a:t>Router::new()</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.route(</a:t>
            </a:r>
            <a:r>
              <a:rPr lang="en-GB" sz="1200" b="0" dirty="0">
                <a:solidFill>
                  <a:srgbClr val="A31515"/>
                </a:solidFill>
                <a:effectLst/>
                <a:latin typeface="Menlo" panose="020B0609030804020204" pitchFamily="49" charset="0"/>
              </a:rPr>
              <a:t>"/v1/users"</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get_users</a:t>
            </a:r>
            <a:r>
              <a:rPr lang="en-GB" sz="1200" b="0" dirty="0">
                <a:solidFill>
                  <a:srgbClr val="000000"/>
                </a:solidFill>
                <a:effectLst/>
                <a:latin typeface="Menlo" panose="020B0609030804020204" pitchFamily="49" charset="0"/>
              </a:rPr>
              <a:t>).post(</a:t>
            </a:r>
            <a:r>
              <a:rPr lang="en-GB" sz="1200" b="0" dirty="0" err="1">
                <a:solidFill>
                  <a:srgbClr val="000000"/>
                </a:solidFill>
                <a:effectLst/>
                <a:latin typeface="Menlo" panose="020B0609030804020204" pitchFamily="49" charset="0"/>
              </a:rPr>
              <a:t>create_user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.route(</a:t>
            </a:r>
            <a:r>
              <a:rPr lang="en-GB" sz="1200" b="0" dirty="0">
                <a:solidFill>
                  <a:srgbClr val="A31515"/>
                </a:solidFill>
                <a:effectLst/>
                <a:latin typeface="Menlo" panose="020B0609030804020204" pitchFamily="49" charset="0"/>
              </a:rPr>
              <a:t>"/v1/users/:id"</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get_user</a:t>
            </a:r>
            <a:r>
              <a:rPr lang="en-GB" sz="1200" b="0" dirty="0">
                <a:solidFill>
                  <a:srgbClr val="000000"/>
                </a:solidFill>
                <a:effectLst/>
                <a:latin typeface="Menlo" panose="020B0609030804020204" pitchFamily="49" charset="0"/>
              </a:rPr>
              <a:t>).put(</a:t>
            </a:r>
            <a:r>
              <a:rPr lang="en-GB" sz="1200" b="0" dirty="0" err="1">
                <a:solidFill>
                  <a:srgbClr val="000000"/>
                </a:solidFill>
                <a:effectLst/>
                <a:latin typeface="Menlo" panose="020B0609030804020204" pitchFamily="49" charset="0"/>
              </a:rPr>
              <a:t>update_user</a:t>
            </a:r>
            <a:r>
              <a:rPr lang="en-GB" sz="1200" b="0" dirty="0">
                <a:solidFill>
                  <a:srgbClr val="000000"/>
                </a:solidFill>
                <a:effectLst/>
                <a:latin typeface="Menlo" panose="020B0609030804020204" pitchFamily="49" charset="0"/>
              </a:rPr>
              <a:t>).delete(</a:t>
            </a:r>
            <a:r>
              <a:rPr lang="en-GB" sz="1200" b="0" dirty="0" err="1">
                <a:solidFill>
                  <a:srgbClr val="000000"/>
                </a:solidFill>
                <a:effectLst/>
                <a:latin typeface="Menlo" panose="020B0609030804020204" pitchFamily="49" charset="0"/>
              </a:rPr>
              <a:t>delete_user</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.route(</a:t>
            </a:r>
            <a:r>
              <a:rPr lang="en-GB" sz="1200" b="0" dirty="0">
                <a:solidFill>
                  <a:srgbClr val="A31515"/>
                </a:solidFill>
                <a:effectLst/>
                <a:latin typeface="Menlo" panose="020B0609030804020204" pitchFamily="49" charset="0"/>
              </a:rPr>
              <a:t>"/v1/cars"</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get_cars</a:t>
            </a:r>
            <a:r>
              <a:rPr lang="en-GB" sz="1200" b="0" dirty="0">
                <a:solidFill>
                  <a:srgbClr val="000000"/>
                </a:solidFill>
                <a:effectLst/>
                <a:latin typeface="Menlo" panose="020B0609030804020204" pitchFamily="49" charset="0"/>
              </a:rPr>
              <a:t>).post(</a:t>
            </a:r>
            <a:r>
              <a:rPr lang="en-GB" sz="1200" b="0" dirty="0" err="1">
                <a:solidFill>
                  <a:srgbClr val="000000"/>
                </a:solidFill>
                <a:effectLst/>
                <a:latin typeface="Menlo" panose="020B0609030804020204" pitchFamily="49" charset="0"/>
              </a:rPr>
              <a:t>create_car</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.route(</a:t>
            </a:r>
            <a:r>
              <a:rPr lang="en-GB" sz="1200" b="0" dirty="0">
                <a:solidFill>
                  <a:srgbClr val="A31515"/>
                </a:solidFill>
                <a:effectLst/>
                <a:latin typeface="Menlo" panose="020B0609030804020204" pitchFamily="49" charset="0"/>
              </a:rPr>
              <a:t>"/v1/cars/:id"</a:t>
            </a:r>
            <a:r>
              <a:rPr lang="en-GB" sz="1200" b="0" dirty="0">
                <a:solidFill>
                  <a:srgbClr val="000000"/>
                </a:solidFill>
                <a:effectLst/>
                <a:latin typeface="Menlo" panose="020B0609030804020204" pitchFamily="49" charset="0"/>
              </a:rPr>
              <a:t>, get(</a:t>
            </a:r>
            <a:r>
              <a:rPr lang="en-GB" sz="1200" b="0" dirty="0" err="1">
                <a:solidFill>
                  <a:srgbClr val="000000"/>
                </a:solidFill>
                <a:effectLst/>
                <a:latin typeface="Menlo" panose="020B0609030804020204" pitchFamily="49" charset="0"/>
              </a:rPr>
              <a:t>get_car</a:t>
            </a:r>
            <a:r>
              <a:rPr lang="en-GB" sz="1200" b="0" dirty="0">
                <a:solidFill>
                  <a:srgbClr val="000000"/>
                </a:solidFill>
                <a:effectLst/>
                <a:latin typeface="Menlo" panose="020B0609030804020204" pitchFamily="49" charset="0"/>
              </a:rPr>
              <a:t>).put(</a:t>
            </a:r>
            <a:r>
              <a:rPr lang="en-GB" sz="1200" b="0" dirty="0" err="1">
                <a:solidFill>
                  <a:srgbClr val="000000"/>
                </a:solidFill>
                <a:effectLst/>
                <a:latin typeface="Menlo" panose="020B0609030804020204" pitchFamily="49" charset="0"/>
              </a:rPr>
              <a:t>update_car</a:t>
            </a:r>
            <a:r>
              <a:rPr lang="en-GB" sz="1200" b="0" dirty="0">
                <a:solidFill>
                  <a:srgbClr val="000000"/>
                </a:solidFill>
                <a:effectLst/>
                <a:latin typeface="Menlo" panose="020B0609030804020204" pitchFamily="49" charset="0"/>
              </a:rPr>
              <a:t>).delete(</a:t>
            </a:r>
            <a:r>
              <a:rPr lang="en-GB" sz="1200" b="0" dirty="0" err="1">
                <a:solidFill>
                  <a:srgbClr val="000000"/>
                </a:solidFill>
                <a:effectLst/>
                <a:latin typeface="Menlo" panose="020B0609030804020204" pitchFamily="49" charset="0"/>
              </a:rPr>
              <a:t>delete_car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with_state</a:t>
            </a:r>
            <a:r>
              <a:rPr lang="en-GB" sz="1200" b="0" dirty="0">
                <a:solidFill>
                  <a:srgbClr val="000000"/>
                </a:solidFill>
                <a:effectLst/>
                <a:latin typeface="Menlo" panose="020B0609030804020204" pitchFamily="49" charset="0"/>
              </a:rPr>
              <a:t>(services)</a:t>
            </a:r>
          </a:p>
        </p:txBody>
      </p:sp>
      <p:sp>
        <p:nvSpPr>
          <p:cNvPr id="3" name="TextBox 2">
            <a:extLst>
              <a:ext uri="{FF2B5EF4-FFF2-40B4-BE49-F238E27FC236}">
                <a16:creationId xmlns:a16="http://schemas.microsoft.com/office/drawing/2014/main" id="{63FB8748-45FE-0C1C-920F-82A625960B22}"/>
              </a:ext>
            </a:extLst>
          </p:cNvPr>
          <p:cNvSpPr txBox="1"/>
          <p:nvPr/>
        </p:nvSpPr>
        <p:spPr>
          <a:xfrm>
            <a:off x="5397751" y="3457022"/>
            <a:ext cx="4816536" cy="830997"/>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match</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.get_car</a:t>
            </a:r>
            <a:r>
              <a:rPr lang="en-GB" sz="1200" b="0" dirty="0">
                <a:solidFill>
                  <a:srgbClr val="000000"/>
                </a:solidFill>
                <a:effectLst/>
                <a:latin typeface="Menlo" panose="020B0609030804020204" pitchFamily="49" charset="0"/>
              </a:rPr>
              <a:t>(&amp;</a:t>
            </a:r>
            <a:r>
              <a:rPr lang="en-GB" sz="1200" b="0" dirty="0" err="1">
                <a:solidFill>
                  <a:srgbClr val="000000"/>
                </a:solidFill>
                <a:effectLst/>
                <a:latin typeface="Menlo" panose="020B0609030804020204" pitchFamily="49" charset="0"/>
              </a:rPr>
              <a:t>car.id</a:t>
            </a:r>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 {</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Ok(_) =&gt; (),</a:t>
            </a:r>
          </a:p>
          <a:p>
            <a:r>
              <a:rPr lang="en-GB" sz="1200" b="0" dirty="0">
                <a:solidFill>
                  <a:srgbClr val="000000"/>
                </a:solidFill>
                <a:effectLst/>
                <a:latin typeface="Menlo" panose="020B0609030804020204" pitchFamily="49" charset="0"/>
              </a:rPr>
              <a:t>    Err(e) =&gt; </a:t>
            </a:r>
            <a:r>
              <a:rPr lang="en-GB" sz="1200" b="0" dirty="0">
                <a:solidFill>
                  <a:srgbClr val="0000FF"/>
                </a:solidFill>
                <a:effectLst/>
                <a:latin typeface="Menlo" panose="020B0609030804020204" pitchFamily="49" charset="0"/>
              </a:rPr>
              <a:t>return</a:t>
            </a:r>
            <a:r>
              <a:rPr lang="en-GB" sz="1200" b="0" dirty="0">
                <a:solidFill>
                  <a:srgbClr val="000000"/>
                </a:solidFill>
                <a:effectLst/>
                <a:latin typeface="Menlo" panose="020B0609030804020204" pitchFamily="49" charset="0"/>
              </a:rPr>
              <a:t> Err(Error::</a:t>
            </a:r>
            <a:r>
              <a:rPr lang="en-GB" sz="1200" b="0" dirty="0" err="1">
                <a:solidFill>
                  <a:srgbClr val="000000"/>
                </a:solidFill>
                <a:effectLst/>
                <a:latin typeface="Menlo" panose="020B0609030804020204" pitchFamily="49" charset="0"/>
              </a:rPr>
              <a:t>CarDoesNotExist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a:t>
            </a:r>
          </a:p>
        </p:txBody>
      </p:sp>
      <p:sp>
        <p:nvSpPr>
          <p:cNvPr id="119" name="TextBox 118">
            <a:extLst>
              <a:ext uri="{FF2B5EF4-FFF2-40B4-BE49-F238E27FC236}">
                <a16:creationId xmlns:a16="http://schemas.microsoft.com/office/drawing/2014/main" id="{C5BFA190-8C80-A593-481B-16DA6C10EBC3}"/>
              </a:ext>
            </a:extLst>
          </p:cNvPr>
          <p:cNvSpPr txBox="1"/>
          <p:nvPr/>
        </p:nvSpPr>
        <p:spPr>
          <a:xfrm>
            <a:off x="3715559" y="1636586"/>
            <a:ext cx="6096000" cy="3231654"/>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let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mut</a:t>
            </a:r>
            <a:r>
              <a:rPr lang="en-GB" sz="1200" b="0" dirty="0">
                <a:solidFill>
                  <a:srgbClr val="000000"/>
                </a:solidFill>
                <a:effectLst/>
                <a:latin typeface="Menlo" panose="020B0609030804020204" pitchFamily="49" charset="0"/>
              </a:rPr>
              <a:t> transaction =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.pool.begin</a:t>
            </a:r>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new_car</a:t>
            </a:r>
            <a:r>
              <a:rPr lang="en-GB" sz="1200" b="0" dirty="0">
                <a:solidFill>
                  <a:srgbClr val="000000"/>
                </a:solidFill>
                <a:effectLst/>
                <a:latin typeface="Menlo" panose="020B0609030804020204" pitchFamily="49" charset="0"/>
              </a:rPr>
              <a:t> = </a:t>
            </a:r>
            <a:r>
              <a:rPr lang="en-GB" sz="1200" b="0" dirty="0" err="1">
                <a:solidFill>
                  <a:srgbClr val="000000"/>
                </a:solidFill>
                <a:effectLst/>
                <a:latin typeface="Menlo" panose="020B0609030804020204" pitchFamily="49" charset="0"/>
              </a:rPr>
              <a:t>sqlx</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query_as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Car,</a:t>
            </a:r>
          </a:p>
          <a:p>
            <a:r>
              <a:rPr lang="en-GB" sz="1200" b="0" dirty="0">
                <a:solidFill>
                  <a:srgbClr val="A31515"/>
                </a:solidFill>
                <a:effectLst/>
                <a:latin typeface="Menlo" panose="020B0609030804020204" pitchFamily="49" charset="0"/>
              </a:rPr>
              <a:t>	r#"</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INSERT INTO cars</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(brand, id, name, </a:t>
            </a:r>
            <a:r>
              <a:rPr lang="en-GB" sz="1200" b="0" dirty="0" err="1">
                <a:solidFill>
                  <a:srgbClr val="A31515"/>
                </a:solidFill>
                <a:effectLst/>
                <a:latin typeface="Menlo" panose="020B0609030804020204" pitchFamily="49" charset="0"/>
              </a:rPr>
              <a:t>owned_by</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VALUES</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($1, $2, $3, $4)</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RETURNING *;</a:t>
            </a:r>
            <a:endParaRPr lang="en-GB" sz="1200" b="0" dirty="0">
              <a:solidFill>
                <a:srgbClr val="000000"/>
              </a:solidFill>
              <a:effectLst/>
              <a:latin typeface="Menlo" panose="020B0609030804020204" pitchFamily="49" charset="0"/>
            </a:endParaRPr>
          </a:p>
          <a:p>
            <a:br>
              <a:rPr lang="en-GB" sz="1200" b="0" dirty="0">
                <a:solidFill>
                  <a:srgbClr val="000000"/>
                </a:solidFill>
                <a:effectLst/>
                <a:latin typeface="Menlo" panose="020B0609030804020204" pitchFamily="49" charset="0"/>
              </a:rPr>
            </a:b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car.brand</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car.id</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car.name</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car.owned_by</a:t>
            </a:r>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fetch_one</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transaction.as_mut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transaction.commit</a:t>
            </a:r>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Ok(</a:t>
            </a:r>
            <a:r>
              <a:rPr lang="en-GB" sz="1200" b="0" dirty="0" err="1">
                <a:solidFill>
                  <a:srgbClr val="000000"/>
                </a:solidFill>
                <a:effectLst/>
                <a:latin typeface="Menlo" panose="020B0609030804020204" pitchFamily="49" charset="0"/>
              </a:rPr>
              <a:t>new_car</a:t>
            </a:r>
            <a:r>
              <a:rPr lang="en-GB" sz="1200" b="0" dirty="0">
                <a:solidFill>
                  <a:srgbClr val="000000"/>
                </a:solidFill>
                <a:effectLst/>
                <a:latin typeface="Menlo" panose="020B0609030804020204" pitchFamily="49" charset="0"/>
              </a:rPr>
              <a:t>)</a:t>
            </a:r>
          </a:p>
        </p:txBody>
      </p:sp>
      <p:sp>
        <p:nvSpPr>
          <p:cNvPr id="121" name="TextBox 120">
            <a:extLst>
              <a:ext uri="{FF2B5EF4-FFF2-40B4-BE49-F238E27FC236}">
                <a16:creationId xmlns:a16="http://schemas.microsoft.com/office/drawing/2014/main" id="{91D8F721-99A3-6B38-32C7-82BD4F5E501A}"/>
              </a:ext>
            </a:extLst>
          </p:cNvPr>
          <p:cNvSpPr txBox="1"/>
          <p:nvPr/>
        </p:nvSpPr>
        <p:spPr>
          <a:xfrm>
            <a:off x="8558210" y="1057227"/>
            <a:ext cx="3014960" cy="2123658"/>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let</a:t>
            </a:r>
            <a:r>
              <a:rPr lang="en-GB" sz="1200" b="0" dirty="0">
                <a:solidFill>
                  <a:srgbClr val="000000"/>
                </a:solidFill>
                <a:effectLst/>
                <a:latin typeface="Menlo" panose="020B0609030804020204" pitchFamily="49" charset="0"/>
              </a:rPr>
              <a:t> car = </a:t>
            </a:r>
            <a:r>
              <a:rPr lang="en-GB" sz="1200" b="0" dirty="0" err="1">
                <a:solidFill>
                  <a:srgbClr val="000000"/>
                </a:solidFill>
                <a:effectLst/>
                <a:latin typeface="Menlo" panose="020B0609030804020204" pitchFamily="49" charset="0"/>
              </a:rPr>
              <a:t>sqlx</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query_as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Car,</a:t>
            </a:r>
          </a:p>
          <a:p>
            <a:r>
              <a:rPr lang="en-GB" sz="1200" b="0" dirty="0">
                <a:solidFill>
                  <a:srgbClr val="A31515"/>
                </a:solidFill>
                <a:effectLst/>
                <a:latin typeface="Menlo" panose="020B0609030804020204" pitchFamily="49" charset="0"/>
              </a:rPr>
              <a:t>	r#"</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SELECT * FROM cars</a:t>
            </a:r>
            <a:endParaRPr lang="en-GB" sz="1200" b="0" dirty="0">
              <a:solidFill>
                <a:srgbClr val="000000"/>
              </a:solidFill>
              <a:effectLst/>
              <a:latin typeface="Menlo" panose="020B0609030804020204" pitchFamily="49" charset="0"/>
            </a:endParaRPr>
          </a:p>
          <a:p>
            <a:r>
              <a:rPr lang="en-GB" sz="1200" b="0" dirty="0">
                <a:solidFill>
                  <a:srgbClr val="A31515"/>
                </a:solidFill>
                <a:effectLst/>
                <a:latin typeface="Menlo" panose="020B0609030804020204" pitchFamily="49" charset="0"/>
              </a:rPr>
              <a:t>	WHERE id = $1;</a:t>
            </a:r>
            <a:br>
              <a:rPr lang="en-GB" sz="1200" b="0" dirty="0">
                <a:solidFill>
                  <a:srgbClr val="000000"/>
                </a:solidFill>
                <a:effectLst/>
                <a:latin typeface="Menlo" panose="020B0609030804020204" pitchFamily="49" charset="0"/>
              </a:rPr>
            </a:b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id</a:t>
            </a:r>
          </a:p>
          <a:p>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fetch_one</a:t>
            </a:r>
            <a:r>
              <a:rPr lang="en-GB" sz="1200" b="0" dirty="0">
                <a:solidFill>
                  <a:srgbClr val="000000"/>
                </a:solidFill>
                <a:effectLst/>
                <a:latin typeface="Menlo" panose="020B0609030804020204" pitchFamily="49" charset="0"/>
              </a:rPr>
              <a:t>(</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.pool.as_ref</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Ok(car)</a:t>
            </a:r>
          </a:p>
        </p:txBody>
      </p:sp>
      <p:pic>
        <p:nvPicPr>
          <p:cNvPr id="22530" name="Picture 2" descr="Putting on Clown Makeup | Know Your Meme">
            <a:extLst>
              <a:ext uri="{FF2B5EF4-FFF2-40B4-BE49-F238E27FC236}">
                <a16:creationId xmlns:a16="http://schemas.microsoft.com/office/drawing/2014/main" id="{9495AAF1-FBCD-319B-612D-7FA8B218C74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1852" b="81667" l="53750" r="90625">
                        <a14:foregroundMark x1="75000" y1="16389" x2="75000" y2="16389"/>
                        <a14:foregroundMark x1="70156" y1="13519" x2="70156" y2="13519"/>
                        <a14:foregroundMark x1="71302" y1="11944" x2="71302" y2="11944"/>
                        <a14:foregroundMark x1="72760" y1="73889" x2="72760" y2="73889"/>
                        <a14:foregroundMark x1="62656" y1="78611" x2="73281" y2="74444"/>
                        <a14:foregroundMark x1="87344" y1="79537" x2="57656" y2="79259"/>
                        <a14:foregroundMark x1="57656" y1="79259" x2="65417" y2="72963"/>
                        <a14:foregroundMark x1="55000" y1="81667" x2="55000" y2="81667"/>
                        <a14:foregroundMark x1="55521" y1="80741" x2="58854" y2="79722"/>
                        <a14:foregroundMark x1="85365" y1="77222" x2="87240" y2="80463"/>
                        <a14:foregroundMark x1="88125" y1="80648" x2="88646" y2="80741"/>
                        <a14:foregroundMark x1="89115" y1="80463" x2="88542" y2="79815"/>
                        <a14:foregroundMark x1="90625" y1="80926" x2="89375" y2="80926"/>
                      </a14:backgroundRemoval>
                    </a14:imgEffect>
                  </a14:imgLayer>
                </a14:imgProps>
              </a:ext>
              <a:ext uri="{28A0092B-C50C-407E-A947-70E740481C1C}">
                <a14:useLocalDpi xmlns:a14="http://schemas.microsoft.com/office/drawing/2010/main" val="0"/>
              </a:ext>
            </a:extLst>
          </a:blip>
          <a:srcRect l="49637" t="9558" r="6674" b="17132"/>
          <a:stretch/>
        </p:blipFill>
        <p:spPr bwMode="auto">
          <a:xfrm>
            <a:off x="7795158" y="2219875"/>
            <a:ext cx="1343468" cy="12680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D59A110-8B9B-4239-F87B-DC93250353B9}"/>
              </a:ext>
            </a:extLst>
          </p:cNvPr>
          <p:cNvPicPr>
            <a:picLocks noChangeAspect="1"/>
          </p:cNvPicPr>
          <p:nvPr/>
        </p:nvPicPr>
        <p:blipFill>
          <a:blip r:embed="rId5"/>
          <a:stretch>
            <a:fillRect/>
          </a:stretch>
        </p:blipFill>
        <p:spPr>
          <a:xfrm>
            <a:off x="6997540" y="3439412"/>
            <a:ext cx="2959100" cy="596900"/>
          </a:xfrm>
          <a:prstGeom prst="rect">
            <a:avLst/>
          </a:prstGeom>
        </p:spPr>
      </p:pic>
      <p:sp>
        <p:nvSpPr>
          <p:cNvPr id="13" name="Oval 12">
            <a:extLst>
              <a:ext uri="{FF2B5EF4-FFF2-40B4-BE49-F238E27FC236}">
                <a16:creationId xmlns:a16="http://schemas.microsoft.com/office/drawing/2014/main" id="{D1A07770-2B52-290B-283B-1B2287D15C56}"/>
              </a:ext>
            </a:extLst>
          </p:cNvPr>
          <p:cNvSpPr/>
          <p:nvPr/>
        </p:nvSpPr>
        <p:spPr>
          <a:xfrm>
            <a:off x="7269933" y="2483297"/>
            <a:ext cx="393086" cy="377551"/>
          </a:xfrm>
          <a:prstGeom prst="ellipse">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805BFA8C-2E83-D29E-1ADF-BDEC12D00D59}"/>
              </a:ext>
            </a:extLst>
          </p:cNvPr>
          <p:cNvSpPr txBox="1"/>
          <p:nvPr/>
        </p:nvSpPr>
        <p:spPr>
          <a:xfrm>
            <a:off x="5795829" y="1619696"/>
            <a:ext cx="6097604" cy="2308324"/>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async</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fn</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create_car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State(services): State&lt;Arc&lt;</a:t>
            </a:r>
            <a:r>
              <a:rPr lang="en-GB" sz="1200" b="0" dirty="0" err="1">
                <a:solidFill>
                  <a:srgbClr val="000000"/>
                </a:solidFill>
                <a:effectLst/>
                <a:latin typeface="Menlo" panose="020B0609030804020204" pitchFamily="49" charset="0"/>
              </a:rPr>
              <a:t>ServicesState</a:t>
            </a:r>
            <a:r>
              <a:rPr lang="en-GB" sz="1200" b="0" dirty="0">
                <a:solidFill>
                  <a:srgbClr val="000000"/>
                </a:solidFill>
                <a:effectLst/>
                <a:latin typeface="Menlo" panose="020B0609030804020204" pitchFamily="49" charset="0"/>
              </a:rPr>
              <a:t>&gt;&gt;,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Json</a:t>
            </a:r>
            <a:r>
              <a:rPr lang="en-GB" sz="1200" b="0" dirty="0">
                <a:solidFill>
                  <a:srgbClr val="000000"/>
                </a:solidFill>
                <a:effectLst/>
                <a:latin typeface="Menlo" panose="020B0609030804020204" pitchFamily="49" charset="0"/>
              </a:rPr>
              <a:t>(payload): </a:t>
            </a:r>
            <a:r>
              <a:rPr lang="en-GB" sz="1200" b="0" dirty="0" err="1">
                <a:solidFill>
                  <a:srgbClr val="000000"/>
                </a:solidFill>
                <a:effectLst/>
                <a:latin typeface="Menlo" panose="020B0609030804020204" pitchFamily="49" charset="0"/>
              </a:rPr>
              <a:t>Json</a:t>
            </a:r>
            <a:r>
              <a:rPr lang="en-GB" sz="1200" b="0" dirty="0">
                <a:solidFill>
                  <a:srgbClr val="000000"/>
                </a:solidFill>
                <a:effectLst/>
                <a:latin typeface="Menlo" panose="020B0609030804020204" pitchFamily="49" charset="0"/>
              </a:rPr>
              <a:t>&lt;</a:t>
            </a:r>
            <a:r>
              <a:rPr lang="en-GB" sz="1200" b="0" dirty="0" err="1">
                <a:solidFill>
                  <a:srgbClr val="000000"/>
                </a:solidFill>
                <a:effectLst/>
                <a:latin typeface="Menlo" panose="020B0609030804020204" pitchFamily="49" charset="0"/>
              </a:rPr>
              <a:t>AddCarPayload</a:t>
            </a:r>
            <a:r>
              <a:rPr lang="en-GB" sz="1200" b="0" dirty="0">
                <a:solidFill>
                  <a:srgbClr val="000000"/>
                </a:solidFill>
                <a:effectLst/>
                <a:latin typeface="Menlo" panose="020B0609030804020204" pitchFamily="49" charset="0"/>
              </a:rPr>
              <a:t>&gt;</a:t>
            </a:r>
          </a:p>
          <a:p>
            <a:r>
              <a:rPr lang="en-GB" sz="1200" b="0" dirty="0">
                <a:solidFill>
                  <a:srgbClr val="000000"/>
                </a:solidFill>
                <a:effectLst/>
                <a:latin typeface="Menlo" panose="020B0609030804020204" pitchFamily="49" charset="0"/>
              </a:rPr>
              <a:t>) -&gt; Result&lt;</a:t>
            </a:r>
            <a:r>
              <a:rPr lang="en-GB" sz="1200" b="0" dirty="0" err="1">
                <a:solidFill>
                  <a:srgbClr val="0000FF"/>
                </a:solidFill>
                <a:effectLst/>
                <a:latin typeface="Menlo" panose="020B0609030804020204" pitchFamily="49" charset="0"/>
              </a:rPr>
              <a:t>impl</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IntoResponse</a:t>
            </a:r>
            <a:r>
              <a:rPr lang="en-GB" sz="1200" b="0" dirty="0">
                <a:solidFill>
                  <a:srgbClr val="000000"/>
                </a:solidFill>
                <a:effectLst/>
                <a:latin typeface="Menlo" panose="020B0609030804020204" pitchFamily="49" charset="0"/>
              </a:rPr>
              <a:t>&gt; {</a:t>
            </a:r>
          </a:p>
          <a:p>
            <a:r>
              <a:rPr lang="en-GB" sz="1200" b="0" dirty="0">
                <a:solidFill>
                  <a:srgbClr val="000000"/>
                </a:solidFill>
                <a:effectLst/>
                <a:latin typeface="Menlo" panose="020B0609030804020204" pitchFamily="49" charset="0"/>
              </a:rPr>
              <a:t>   services</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cars_service</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create_car</a:t>
            </a:r>
            <a:r>
              <a:rPr lang="en-GB" sz="1200" b="0" dirty="0">
                <a:solidFill>
                  <a:srgbClr val="000000"/>
                </a:solidFill>
                <a:effectLst/>
                <a:latin typeface="Menlo" panose="020B0609030804020204" pitchFamily="49" charset="0"/>
              </a:rPr>
              <a:t>(payload)</a:t>
            </a:r>
          </a:p>
          <a:p>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await</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.map(|car| {</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StatusCode</a:t>
            </a:r>
            <a:r>
              <a:rPr lang="en-GB" sz="1200" b="0" dirty="0">
                <a:solidFill>
                  <a:srgbClr val="000000"/>
                </a:solidFill>
                <a:effectLst/>
                <a:latin typeface="Menlo" panose="020B0609030804020204" pitchFamily="49" charset="0"/>
              </a:rPr>
              <a:t>::CREATED, </a:t>
            </a:r>
            <a:r>
              <a:rPr lang="en-GB" sz="1200" b="0" dirty="0" err="1">
                <a:solidFill>
                  <a:srgbClr val="000000"/>
                </a:solidFill>
                <a:effectLst/>
                <a:latin typeface="Menlo" panose="020B0609030804020204" pitchFamily="49" charset="0"/>
              </a:rPr>
              <a:t>Json</a:t>
            </a:r>
            <a:r>
              <a:rPr lang="en-GB" sz="1200" b="0" dirty="0">
                <a:solidFill>
                  <a:srgbClr val="000000"/>
                </a:solidFill>
                <a:effectLst/>
                <a:latin typeface="Menlo" panose="020B0609030804020204" pitchFamily="49" charset="0"/>
              </a:rPr>
              <a:t>(car))</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a:t>
            </a:r>
          </a:p>
        </p:txBody>
      </p:sp>
      <p:sp>
        <p:nvSpPr>
          <p:cNvPr id="7" name="TextBox 6">
            <a:extLst>
              <a:ext uri="{FF2B5EF4-FFF2-40B4-BE49-F238E27FC236}">
                <a16:creationId xmlns:a16="http://schemas.microsoft.com/office/drawing/2014/main" id="{A6B84949-53C8-D429-B08F-52F5FC2BEC9E}"/>
              </a:ext>
            </a:extLst>
          </p:cNvPr>
          <p:cNvSpPr txBox="1"/>
          <p:nvPr/>
        </p:nvSpPr>
        <p:spPr>
          <a:xfrm>
            <a:off x="2722141" y="4252056"/>
            <a:ext cx="6097604" cy="2308324"/>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async</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fn</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create_car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cars_service</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CarsService</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car_payload</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AddCarPayload</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-&gt; Result&lt;Car, Error&gt; {</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car = Car::new(</a:t>
            </a:r>
            <a:r>
              <a:rPr lang="en-GB" sz="1200" b="0" dirty="0" err="1">
                <a:solidFill>
                  <a:srgbClr val="000000"/>
                </a:solidFill>
                <a:effectLst/>
                <a:latin typeface="Menlo" panose="020B0609030804020204" pitchFamily="49" charset="0"/>
              </a:rPr>
              <a:t>car_payload</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cars_service.verify_car_creation_constraints</a:t>
            </a:r>
            <a:r>
              <a:rPr lang="en-GB" sz="1200" b="0" dirty="0">
                <a:solidFill>
                  <a:srgbClr val="000000"/>
                </a:solidFill>
                <a:effectLst/>
                <a:latin typeface="Menlo" panose="020B0609030804020204" pitchFamily="49" charset="0"/>
              </a:rPr>
              <a:t>(&amp;car).</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br>
              <a:rPr lang="en-GB" sz="1200" b="0" dirty="0">
                <a:solidFill>
                  <a:srgbClr val="000000"/>
                </a:solidFill>
                <a:effectLst/>
                <a:latin typeface="Menlo" panose="020B0609030804020204" pitchFamily="49" charset="0"/>
              </a:rPr>
            </a:b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match</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cars_service.cars_table.create_car</a:t>
            </a:r>
            <a:r>
              <a:rPr lang="en-GB" sz="1200" b="0" dirty="0">
                <a:solidFill>
                  <a:srgbClr val="000000"/>
                </a:solidFill>
                <a:effectLst/>
                <a:latin typeface="Menlo" panose="020B0609030804020204" pitchFamily="49" charset="0"/>
              </a:rPr>
              <a:t>(&amp;car).</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Ok(car) =&gt; Ok(car),</a:t>
            </a:r>
          </a:p>
          <a:p>
            <a:r>
              <a:rPr lang="en-GB" sz="1200" b="0" dirty="0">
                <a:solidFill>
                  <a:srgbClr val="000000"/>
                </a:solidFill>
                <a:effectLst/>
                <a:latin typeface="Menlo" panose="020B0609030804020204" pitchFamily="49" charset="0"/>
              </a:rPr>
              <a:t>      Err(e) =&gt; Err(Error::</a:t>
            </a:r>
            <a:r>
              <a:rPr lang="en-GB" sz="1200" b="0" dirty="0" err="1">
                <a:solidFill>
                  <a:srgbClr val="000000"/>
                </a:solidFill>
                <a:effectLst/>
                <a:latin typeface="Menlo" panose="020B0609030804020204" pitchFamily="49" charset="0"/>
              </a:rPr>
              <a:t>CarCreationError</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e.to_string</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a:t>
            </a:r>
          </a:p>
        </p:txBody>
      </p:sp>
      <p:sp>
        <p:nvSpPr>
          <p:cNvPr id="6" name="TextBox 5">
            <a:extLst>
              <a:ext uri="{FF2B5EF4-FFF2-40B4-BE49-F238E27FC236}">
                <a16:creationId xmlns:a16="http://schemas.microsoft.com/office/drawing/2014/main" id="{C27B994B-C511-1DAB-9D72-70BFC9763A5C}"/>
              </a:ext>
            </a:extLst>
          </p:cNvPr>
          <p:cNvSpPr txBox="1"/>
          <p:nvPr/>
        </p:nvSpPr>
        <p:spPr>
          <a:xfrm>
            <a:off x="59429" y="61393"/>
            <a:ext cx="6094105" cy="5078313"/>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async</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fn</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get_cars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&amp;</a:t>
            </a:r>
            <a:r>
              <a:rPr lang="en-GB" sz="1200" b="0" dirty="0">
                <a:solidFill>
                  <a:srgbClr val="0000FF"/>
                </a:solidFill>
                <a:effectLst/>
                <a:latin typeface="Menlo" panose="020B0609030804020204" pitchFamily="49" charset="0"/>
              </a:rPr>
              <a:t>self</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page: i64,</a:t>
            </a:r>
          </a:p>
          <a:p>
            <a:r>
              <a:rPr lang="en-GB" sz="1200" b="0" dirty="0">
                <a:solidFill>
                  <a:srgbClr val="000000"/>
                </a:solidFill>
                <a:effectLst/>
                <a:latin typeface="Menlo" panose="020B0609030804020204" pitchFamily="49" charset="0"/>
              </a:rPr>
              <a:t>   limit: i64,</a:t>
            </a:r>
          </a:p>
          <a:p>
            <a:r>
              <a:rPr lang="en-GB" sz="1200" b="0" dirty="0">
                <a:solidFill>
                  <a:srgbClr val="000000"/>
                </a:solidFill>
                <a:effectLst/>
                <a:latin typeface="Menlo" panose="020B0609030804020204" pitchFamily="49" charset="0"/>
              </a:rPr>
              <a:t>   ) -&gt; Result&lt;</a:t>
            </a:r>
            <a:r>
              <a:rPr lang="en-GB" sz="1200" b="0" dirty="0" err="1">
                <a:solidFill>
                  <a:srgbClr val="000000"/>
                </a:solidFill>
                <a:effectLst/>
                <a:latin typeface="Menlo" panose="020B0609030804020204" pitchFamily="49" charset="0"/>
              </a:rPr>
              <a:t>PaginatedResult</a:t>
            </a:r>
            <a:r>
              <a:rPr lang="en-GB" sz="1200" b="0" dirty="0">
                <a:solidFill>
                  <a:srgbClr val="000000"/>
                </a:solidFill>
                <a:effectLst/>
                <a:latin typeface="Menlo" panose="020B0609030804020204" pitchFamily="49" charset="0"/>
              </a:rPr>
              <a:t>&lt;Car&gt;, Error&gt; {</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cars =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.cars_table.get_cars</a:t>
            </a:r>
            <a:r>
              <a:rPr lang="en-GB" sz="1200" b="0" dirty="0">
                <a:solidFill>
                  <a:srgbClr val="000000"/>
                </a:solidFill>
                <a:effectLst/>
                <a:latin typeface="Menlo" panose="020B0609030804020204" pitchFamily="49" charset="0"/>
              </a:rPr>
              <a:t>(page, limit).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match</a:t>
            </a:r>
            <a:r>
              <a:rPr lang="en-GB" sz="1200" b="0" dirty="0">
                <a:solidFill>
                  <a:srgbClr val="000000"/>
                </a:solidFill>
                <a:effectLst/>
                <a:latin typeface="Menlo" panose="020B0609030804020204" pitchFamily="49" charset="0"/>
              </a:rPr>
              <a:t> cars {</a:t>
            </a:r>
          </a:p>
          <a:p>
            <a:r>
              <a:rPr lang="en-GB" sz="1200" b="0" dirty="0">
                <a:solidFill>
                  <a:srgbClr val="000000"/>
                </a:solidFill>
                <a:effectLst/>
                <a:latin typeface="Menlo" panose="020B0609030804020204" pitchFamily="49" charset="0"/>
              </a:rPr>
              <a:t>      Ok(cars) =&gt; {</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total = </a:t>
            </a:r>
            <a:r>
              <a:rPr lang="en-GB" sz="1200" b="0" dirty="0">
                <a:solidFill>
                  <a:srgbClr val="0000FF"/>
                </a:solidFill>
                <a:effectLst/>
                <a:latin typeface="Menlo" panose="020B0609030804020204" pitchFamily="49" charset="0"/>
              </a:rPr>
              <a:t>self</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cars_table</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get_cars_count</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await</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map_err</a:t>
            </a:r>
            <a:r>
              <a:rPr lang="en-GB" sz="1200" b="0" dirty="0">
                <a:solidFill>
                  <a:srgbClr val="000000"/>
                </a:solidFill>
                <a:effectLst/>
                <a:latin typeface="Menlo" panose="020B0609030804020204" pitchFamily="49" charset="0"/>
              </a:rPr>
              <a:t>(|_| {</a:t>
            </a:r>
          </a:p>
          <a:p>
            <a:r>
              <a:rPr lang="en-GB" sz="1200" b="0" dirty="0">
                <a:solidFill>
                  <a:srgbClr val="000000"/>
                </a:solidFill>
                <a:effectLst/>
                <a:latin typeface="Menlo" panose="020B0609030804020204" pitchFamily="49" charset="0"/>
              </a:rPr>
              <a:t>			Error::</a:t>
            </a:r>
            <a:r>
              <a:rPr lang="en-GB" sz="1200" b="0" dirty="0" err="1">
                <a:solidFill>
                  <a:srgbClr val="000000"/>
                </a:solidFill>
                <a:effectLst/>
                <a:latin typeface="Menlo" panose="020B0609030804020204" pitchFamily="49" charset="0"/>
              </a:rPr>
              <a:t>CarFetchError</a:t>
            </a:r>
            <a:r>
              <a:rPr lang="en-GB" sz="1200" b="0" dirty="0">
                <a:solidFill>
                  <a:srgbClr val="000000"/>
                </a:solidFill>
                <a:effectLst/>
                <a:latin typeface="Menlo" panose="020B0609030804020204" pitchFamily="49" charset="0"/>
              </a:rPr>
              <a:t>(</a:t>
            </a:r>
            <a:r>
              <a:rPr lang="en-GB" sz="1200" b="0" dirty="0">
                <a:solidFill>
                  <a:srgbClr val="A31515"/>
                </a:solidFill>
                <a:effectLst/>
                <a:latin typeface="Menlo" panose="020B0609030804020204" pitchFamily="49" charset="0"/>
              </a:rPr>
              <a:t>"Could not 			fetch the total number of 				cars"</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to_string</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Ok(</a:t>
            </a:r>
            <a:r>
              <a:rPr lang="en-GB" sz="1200" b="0" dirty="0" err="1">
                <a:solidFill>
                  <a:srgbClr val="000000"/>
                </a:solidFill>
                <a:effectLst/>
                <a:latin typeface="Menlo" panose="020B0609030804020204" pitchFamily="49" charset="0"/>
              </a:rPr>
              <a:t>PaginatedResult</a:t>
            </a:r>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results: cars,</a:t>
            </a:r>
          </a:p>
          <a:p>
            <a:r>
              <a:rPr lang="en-GB" sz="1200" b="0" dirty="0">
                <a:solidFill>
                  <a:srgbClr val="000000"/>
                </a:solidFill>
                <a:effectLst/>
                <a:latin typeface="Menlo" panose="020B0609030804020204" pitchFamily="49" charset="0"/>
              </a:rPr>
              <a:t>		total: total,</a:t>
            </a:r>
          </a:p>
          <a:p>
            <a:r>
              <a:rPr lang="en-GB" sz="1200" b="0" dirty="0">
                <a:solidFill>
                  <a:srgbClr val="000000"/>
                </a:solidFill>
                <a:effectLst/>
                <a:latin typeface="Menlo" panose="020B0609030804020204" pitchFamily="49" charset="0"/>
              </a:rPr>
              <a:t>		page: page,</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page_size</a:t>
            </a:r>
            <a:r>
              <a:rPr lang="en-GB" sz="1200" b="0" dirty="0">
                <a:solidFill>
                  <a:srgbClr val="000000"/>
                </a:solidFill>
                <a:effectLst/>
                <a:latin typeface="Menlo" panose="020B0609030804020204" pitchFamily="49" charset="0"/>
              </a:rPr>
              <a:t>: limit,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Err(e) =&gt; Err(Error::</a:t>
            </a:r>
            <a:r>
              <a:rPr lang="en-GB" sz="1200" b="0" dirty="0" err="1">
                <a:solidFill>
                  <a:srgbClr val="000000"/>
                </a:solidFill>
                <a:effectLst/>
                <a:latin typeface="Menlo" panose="020B0609030804020204" pitchFamily="49" charset="0"/>
              </a:rPr>
              <a:t>CarFetchError</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e.to_string</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a:t>
            </a:r>
          </a:p>
        </p:txBody>
      </p:sp>
      <p:sp>
        <p:nvSpPr>
          <p:cNvPr id="9" name="TextBox 8">
            <a:extLst>
              <a:ext uri="{FF2B5EF4-FFF2-40B4-BE49-F238E27FC236}">
                <a16:creationId xmlns:a16="http://schemas.microsoft.com/office/drawing/2014/main" id="{0F82BE0F-F0D8-C3EE-9A77-1564F17FFBD6}"/>
              </a:ext>
            </a:extLst>
          </p:cNvPr>
          <p:cNvSpPr txBox="1"/>
          <p:nvPr/>
        </p:nvSpPr>
        <p:spPr>
          <a:xfrm>
            <a:off x="5825835" y="300419"/>
            <a:ext cx="6098796" cy="1754326"/>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async</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fn</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get_car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&amp;</a:t>
            </a:r>
            <a:r>
              <a:rPr lang="en-GB" sz="1200" b="0" dirty="0">
                <a:solidFill>
                  <a:srgbClr val="0000FF"/>
                </a:solidFill>
                <a:effectLst/>
                <a:latin typeface="Menlo" panose="020B0609030804020204" pitchFamily="49" charset="0"/>
              </a:rPr>
              <a:t>self</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car_id</a:t>
            </a:r>
            <a:r>
              <a:rPr lang="en-GB" sz="1200" b="0" dirty="0">
                <a:solidFill>
                  <a:srgbClr val="000000"/>
                </a:solidFill>
                <a:effectLst/>
                <a:latin typeface="Menlo" panose="020B0609030804020204" pitchFamily="49" charset="0"/>
              </a:rPr>
              <a:t>: &amp;</a:t>
            </a:r>
            <a:r>
              <a:rPr lang="en-GB" sz="1200" b="0" dirty="0" err="1">
                <a:solidFill>
                  <a:srgbClr val="000000"/>
                </a:solidFill>
                <a:effectLst/>
                <a:latin typeface="Menlo" panose="020B0609030804020204" pitchFamily="49" charset="0"/>
              </a:rPr>
              <a:t>Uuid</a:t>
            </a:r>
            <a:endParaRPr lang="en-GB" sz="1200" b="0" dirty="0">
              <a:solidFill>
                <a:srgbClr val="000000"/>
              </a:solidFill>
              <a:effectLst/>
              <a:latin typeface="Menlo" panose="020B0609030804020204" pitchFamily="49" charset="0"/>
            </a:endParaRP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 -&gt; Result&lt;Car, Error&gt; {</a:t>
            </a:r>
          </a:p>
          <a:p>
            <a:r>
              <a:rPr lang="en-GB" sz="1200" b="0" dirty="0">
                <a:solidFill>
                  <a:srgbClr val="0000FF"/>
                </a:solidFill>
                <a:effectLst/>
                <a:latin typeface="Menlo" panose="020B0609030804020204" pitchFamily="49" charset="0"/>
              </a:rPr>
              <a:t>   match</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.cars_table.get_car</a:t>
            </a:r>
            <a:r>
              <a:rPr lang="en-GB" sz="1200" b="0" dirty="0">
                <a:solidFill>
                  <a:srgbClr val="000000"/>
                </a:solidFill>
                <a:effectLst/>
                <a:latin typeface="Menlo" panose="020B0609030804020204" pitchFamily="49" charset="0"/>
              </a:rPr>
              <a:t>(&amp;</a:t>
            </a:r>
            <a:r>
              <a:rPr lang="en-GB" sz="1200" b="0" dirty="0" err="1">
                <a:solidFill>
                  <a:srgbClr val="000000"/>
                </a:solidFill>
                <a:effectLst/>
                <a:latin typeface="Menlo" panose="020B0609030804020204" pitchFamily="49" charset="0"/>
              </a:rPr>
              <a:t>car_id</a:t>
            </a:r>
            <a:r>
              <a:rPr lang="en-GB" sz="1200" b="0" dirty="0">
                <a:solidFill>
                  <a:srgbClr val="000000"/>
                </a:solidFill>
                <a:effectLst/>
                <a:latin typeface="Menlo" panose="020B0609030804020204" pitchFamily="49" charset="0"/>
              </a:rPr>
              <a: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Ok(car) =&gt; Ok(car),</a:t>
            </a:r>
          </a:p>
          <a:p>
            <a:r>
              <a:rPr lang="en-GB" sz="1200" b="0" dirty="0">
                <a:solidFill>
                  <a:srgbClr val="000000"/>
                </a:solidFill>
                <a:effectLst/>
                <a:latin typeface="Menlo" panose="020B0609030804020204" pitchFamily="49" charset="0"/>
              </a:rPr>
              <a:t>	Err(e) =&gt; Err(Error::</a:t>
            </a:r>
            <a:r>
              <a:rPr lang="en-GB" sz="1200" b="0" dirty="0" err="1">
                <a:solidFill>
                  <a:srgbClr val="000000"/>
                </a:solidFill>
                <a:effectLst/>
                <a:latin typeface="Menlo" panose="020B0609030804020204" pitchFamily="49" charset="0"/>
              </a:rPr>
              <a:t>CarFetchError</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e.to_string</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a:t>
            </a:r>
          </a:p>
        </p:txBody>
      </p:sp>
      <p:sp>
        <p:nvSpPr>
          <p:cNvPr id="4" name="TextBox 3">
            <a:extLst>
              <a:ext uri="{FF2B5EF4-FFF2-40B4-BE49-F238E27FC236}">
                <a16:creationId xmlns:a16="http://schemas.microsoft.com/office/drawing/2014/main" id="{26437F24-F928-EEDB-C6A5-7A15E5F1C2BB}"/>
              </a:ext>
            </a:extLst>
          </p:cNvPr>
          <p:cNvSpPr txBox="1"/>
          <p:nvPr/>
        </p:nvSpPr>
        <p:spPr>
          <a:xfrm>
            <a:off x="527687" y="2654909"/>
            <a:ext cx="6096000" cy="5447645"/>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async</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fn</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filter_cars_by_brand</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&amp;</a:t>
            </a:r>
            <a:r>
              <a:rPr lang="en-GB" sz="1200" b="0" dirty="0">
                <a:solidFill>
                  <a:srgbClr val="0000FF"/>
                </a:solidFill>
                <a:effectLst/>
                <a:latin typeface="Menlo" panose="020B0609030804020204" pitchFamily="49" charset="0"/>
              </a:rPr>
              <a:t>self</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brand: &amp;String,</a:t>
            </a:r>
          </a:p>
          <a:p>
            <a:r>
              <a:rPr lang="en-GB" sz="1200" b="0" dirty="0">
                <a:solidFill>
                  <a:srgbClr val="000000"/>
                </a:solidFill>
                <a:effectLst/>
                <a:latin typeface="Menlo" panose="020B0609030804020204" pitchFamily="49" charset="0"/>
              </a:rPr>
              <a:t>   page: i64,</a:t>
            </a:r>
          </a:p>
          <a:p>
            <a:r>
              <a:rPr lang="en-GB" sz="1200" b="0" dirty="0">
                <a:solidFill>
                  <a:srgbClr val="000000"/>
                </a:solidFill>
                <a:effectLst/>
                <a:latin typeface="Menlo" panose="020B0609030804020204" pitchFamily="49" charset="0"/>
              </a:rPr>
              <a:t>   limit: i64,</a:t>
            </a:r>
          </a:p>
          <a:p>
            <a:r>
              <a:rPr lang="en-GB" sz="1200" b="0" dirty="0">
                <a:solidFill>
                  <a:srgbClr val="000000"/>
                </a:solidFill>
                <a:effectLst/>
                <a:latin typeface="Menlo" panose="020B0609030804020204" pitchFamily="49" charset="0"/>
              </a:rPr>
              <a:t>   ) -&gt; Result&lt;</a:t>
            </a:r>
            <a:r>
              <a:rPr lang="en-GB" sz="1200" b="0" dirty="0" err="1">
                <a:solidFill>
                  <a:srgbClr val="000000"/>
                </a:solidFill>
                <a:effectLst/>
                <a:latin typeface="Menlo" panose="020B0609030804020204" pitchFamily="49" charset="0"/>
              </a:rPr>
              <a:t>PaginatedResult</a:t>
            </a:r>
            <a:r>
              <a:rPr lang="en-GB" sz="1200" b="0" dirty="0">
                <a:solidFill>
                  <a:srgbClr val="000000"/>
                </a:solidFill>
                <a:effectLst/>
                <a:latin typeface="Menlo" panose="020B0609030804020204" pitchFamily="49" charset="0"/>
              </a:rPr>
              <a:t>&lt;Car&gt;, Error&gt; {</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cars =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.cars_table.filter_cars_by_brand</a:t>
            </a:r>
            <a:r>
              <a:rPr lang="en-GB" sz="1200" b="0" dirty="0">
                <a:solidFill>
                  <a:srgbClr val="000000"/>
                </a:solidFill>
                <a:effectLst/>
                <a:latin typeface="Menlo" panose="020B0609030804020204" pitchFamily="49" charset="0"/>
              </a:rPr>
              <a:t>(&amp;brand, page,    	limit).</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match</a:t>
            </a:r>
            <a:r>
              <a:rPr lang="en-GB" sz="1200" b="0" dirty="0">
                <a:solidFill>
                  <a:srgbClr val="000000"/>
                </a:solidFill>
                <a:effectLst/>
                <a:latin typeface="Menlo" panose="020B0609030804020204" pitchFamily="49" charset="0"/>
              </a:rPr>
              <a:t> cars {</a:t>
            </a:r>
          </a:p>
          <a:p>
            <a:r>
              <a:rPr lang="en-GB" sz="1200" b="0" dirty="0">
                <a:solidFill>
                  <a:srgbClr val="000000"/>
                </a:solidFill>
                <a:effectLst/>
                <a:latin typeface="Menlo" panose="020B0609030804020204" pitchFamily="49" charset="0"/>
              </a:rPr>
              <a:t>	Ok(cars) =&gt; {</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total = </a:t>
            </a:r>
            <a:r>
              <a:rPr lang="en-GB" sz="1200" b="0" dirty="0">
                <a:solidFill>
                  <a:srgbClr val="0000FF"/>
                </a:solidFill>
                <a:effectLst/>
                <a:latin typeface="Menlo" panose="020B0609030804020204" pitchFamily="49" charset="0"/>
              </a:rPr>
              <a:t>self</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cars_table</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filter_cars_by_brand_count</a:t>
            </a:r>
            <a:r>
              <a:rPr lang="en-GB" sz="1200" b="0" dirty="0">
                <a:solidFill>
                  <a:srgbClr val="000000"/>
                </a:solidFill>
                <a:effectLst/>
                <a:latin typeface="Menlo" panose="020B0609030804020204" pitchFamily="49" charset="0"/>
              </a:rPr>
              <a:t>(&amp;brand)</a:t>
            </a:r>
          </a:p>
          <a:p>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await</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map_err</a:t>
            </a:r>
            <a:r>
              <a:rPr lang="en-GB" sz="1200" b="0" dirty="0">
                <a:solidFill>
                  <a:srgbClr val="000000"/>
                </a:solidFill>
                <a:effectLst/>
                <a:latin typeface="Menlo" panose="020B0609030804020204" pitchFamily="49" charset="0"/>
              </a:rPr>
              <a:t>(|_| {</a:t>
            </a:r>
          </a:p>
          <a:p>
            <a:r>
              <a:rPr lang="en-GB" sz="1200" b="0" dirty="0">
                <a:solidFill>
                  <a:srgbClr val="000000"/>
                </a:solidFill>
                <a:effectLst/>
                <a:latin typeface="Menlo" panose="020B0609030804020204" pitchFamily="49" charset="0"/>
              </a:rPr>
              <a:t>			Error::</a:t>
            </a:r>
            <a:r>
              <a:rPr lang="en-GB" sz="1200" b="0" dirty="0" err="1">
                <a:solidFill>
                  <a:srgbClr val="000000"/>
                </a:solidFill>
                <a:effectLst/>
                <a:latin typeface="Menlo" panose="020B0609030804020204" pitchFamily="49" charset="0"/>
              </a:rPr>
              <a:t>CarFetchError</a:t>
            </a:r>
            <a:r>
              <a:rPr lang="en-GB" sz="1200" b="0" dirty="0">
                <a:solidFill>
                  <a:srgbClr val="000000"/>
                </a:solidFill>
                <a:effectLst/>
                <a:latin typeface="Menlo" panose="020B0609030804020204" pitchFamily="49" charset="0"/>
              </a:rPr>
              <a:t>(</a:t>
            </a:r>
            <a:r>
              <a:rPr lang="en-GB" sz="1200" b="0" dirty="0">
                <a:solidFill>
                  <a:srgbClr val="A31515"/>
                </a:solidFill>
                <a:effectLst/>
                <a:latin typeface="Menlo" panose="020B0609030804020204" pitchFamily="49" charset="0"/>
              </a:rPr>
              <a:t>"Could not 			fetch the total number of 				cars"</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to_string</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Ok(</a:t>
            </a:r>
            <a:r>
              <a:rPr lang="en-GB" sz="1200" b="0" dirty="0" err="1">
                <a:solidFill>
                  <a:srgbClr val="000000"/>
                </a:solidFill>
                <a:effectLst/>
                <a:latin typeface="Menlo" panose="020B0609030804020204" pitchFamily="49" charset="0"/>
              </a:rPr>
              <a:t>PaginatedResult</a:t>
            </a:r>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results: cars,</a:t>
            </a:r>
          </a:p>
          <a:p>
            <a:r>
              <a:rPr lang="en-GB" sz="1200" b="0" dirty="0">
                <a:solidFill>
                  <a:srgbClr val="000000"/>
                </a:solidFill>
                <a:effectLst/>
                <a:latin typeface="Menlo" panose="020B0609030804020204" pitchFamily="49" charset="0"/>
              </a:rPr>
              <a:t>		total: total,</a:t>
            </a:r>
          </a:p>
          <a:p>
            <a:r>
              <a:rPr lang="en-GB" sz="1200" b="0" dirty="0">
                <a:solidFill>
                  <a:srgbClr val="000000"/>
                </a:solidFill>
                <a:effectLst/>
                <a:latin typeface="Menlo" panose="020B0609030804020204" pitchFamily="49" charset="0"/>
              </a:rPr>
              <a:t>		page: page,</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page_size</a:t>
            </a:r>
            <a:r>
              <a:rPr lang="en-GB" sz="1200" b="0" dirty="0">
                <a:solidFill>
                  <a:srgbClr val="000000"/>
                </a:solidFill>
                <a:effectLst/>
                <a:latin typeface="Menlo" panose="020B0609030804020204" pitchFamily="49" charset="0"/>
              </a:rPr>
              <a:t>: limit,</a:t>
            </a:r>
          </a:p>
          <a:p>
            <a:r>
              <a:rPr lang="en-GB" sz="1200" b="0" dirty="0">
                <a:solidFill>
                  <a:srgbClr val="000000"/>
                </a:solidFill>
                <a:effectLst/>
                <a:latin typeface="Menlo" panose="020B0609030804020204" pitchFamily="49" charset="0"/>
              </a:rPr>
              <a:t>		})</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Err(e) =&gt; Err(Error::</a:t>
            </a:r>
            <a:r>
              <a:rPr lang="en-GB" sz="1200" b="0" dirty="0" err="1">
                <a:solidFill>
                  <a:srgbClr val="000000"/>
                </a:solidFill>
                <a:effectLst/>
                <a:latin typeface="Menlo" panose="020B0609030804020204" pitchFamily="49" charset="0"/>
              </a:rPr>
              <a:t>CarFetchError</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e.to_string</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a:t>
            </a:r>
          </a:p>
        </p:txBody>
      </p:sp>
      <p:sp>
        <p:nvSpPr>
          <p:cNvPr id="8" name="TextBox 7">
            <a:extLst>
              <a:ext uri="{FF2B5EF4-FFF2-40B4-BE49-F238E27FC236}">
                <a16:creationId xmlns:a16="http://schemas.microsoft.com/office/drawing/2014/main" id="{51FDA36B-8AB6-3DB5-FF32-28AC8C46FBDD}"/>
              </a:ext>
            </a:extLst>
          </p:cNvPr>
          <p:cNvSpPr txBox="1"/>
          <p:nvPr/>
        </p:nvSpPr>
        <p:spPr>
          <a:xfrm>
            <a:off x="6134840" y="3833897"/>
            <a:ext cx="6096000" cy="2492990"/>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async</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fn</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update_car</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&amp;</a:t>
            </a:r>
            <a:r>
              <a:rPr lang="en-GB" sz="1200" b="0" dirty="0">
                <a:solidFill>
                  <a:srgbClr val="0000FF"/>
                </a:solidFill>
                <a:effectLst/>
                <a:latin typeface="Menlo" panose="020B0609030804020204" pitchFamily="49" charset="0"/>
              </a:rPr>
              <a:t>self</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car_id</a:t>
            </a:r>
            <a:r>
              <a:rPr lang="en-GB" sz="1200" b="0" dirty="0">
                <a:solidFill>
                  <a:srgbClr val="000000"/>
                </a:solidFill>
                <a:effectLst/>
                <a:latin typeface="Menlo" panose="020B0609030804020204" pitchFamily="49" charset="0"/>
              </a:rPr>
              <a:t>: &amp;</a:t>
            </a:r>
            <a:r>
              <a:rPr lang="en-GB" sz="1200" b="0" dirty="0" err="1">
                <a:solidFill>
                  <a:srgbClr val="000000"/>
                </a:solidFill>
                <a:effectLst/>
                <a:latin typeface="Menlo" panose="020B0609030804020204" pitchFamily="49" charset="0"/>
              </a:rPr>
              <a:t>Uuid</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car_payload</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UpdateCarPayload</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 -&gt; Result&lt;Car, Error&gt; {</a:t>
            </a:r>
          </a:p>
          <a:p>
            <a:r>
              <a:rPr lang="en-GB" sz="1200" b="0" dirty="0">
                <a:solidFill>
                  <a:srgbClr val="0000FF"/>
                </a:solidFill>
                <a:effectLst/>
                <a:latin typeface="Menlo" panose="020B0609030804020204" pitchFamily="49" charset="0"/>
              </a:rPr>
              <a:t>    let</a:t>
            </a:r>
            <a:r>
              <a:rPr lang="en-GB" sz="1200" b="0" dirty="0">
                <a:solidFill>
                  <a:srgbClr val="000000"/>
                </a:solidFill>
                <a:effectLst/>
                <a:latin typeface="Menlo" panose="020B0609030804020204" pitchFamily="49" charset="0"/>
              </a:rPr>
              <a:t> car =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.get_car</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car_id</a:t>
            </a:r>
            <a:r>
              <a:rPr lang="en-GB" sz="1200" b="0" dirty="0">
                <a:solidFill>
                  <a:srgbClr val="000000"/>
                </a:solidFill>
                <a:effectLst/>
                <a:latin typeface="Menlo" panose="020B0609030804020204" pitchFamily="49" charset="0"/>
              </a:rPr>
              <a:t>).</a:t>
            </a:r>
            <a:r>
              <a:rPr lang="en-GB" sz="1200" b="0" dirty="0" err="1">
                <a:solidFill>
                  <a:srgbClr val="0000FF"/>
                </a:solidFill>
                <a:effectLst/>
                <a:latin typeface="Menlo" panose="020B0609030804020204" pitchFamily="49" charset="0"/>
              </a:rPr>
              <a:t>await</a:t>
            </a:r>
            <a:r>
              <a:rPr lang="en-GB" sz="1200" b="0" dirty="0" err="1">
                <a:solidFill>
                  <a:srgbClr val="000000"/>
                </a:solidFill>
                <a:effectLst/>
                <a:latin typeface="Menlo" panose="020B0609030804020204" pitchFamily="49" charset="0"/>
              </a:rPr>
              <a:t>?.update</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car_payload</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.verify_car_update_constraints</a:t>
            </a:r>
            <a:r>
              <a:rPr lang="en-GB" sz="1200" b="0" dirty="0">
                <a:solidFill>
                  <a:srgbClr val="000000"/>
                </a:solidFill>
                <a:effectLst/>
                <a:latin typeface="Menlo" panose="020B0609030804020204" pitchFamily="49" charset="0"/>
              </a:rPr>
              <a:t>(&amp;car).</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a:t>
            </a:r>
          </a:p>
          <a:p>
            <a:br>
              <a:rPr lang="en-GB" sz="1200" b="0" dirty="0">
                <a:solidFill>
                  <a:srgbClr val="000000"/>
                </a:solidFill>
                <a:effectLst/>
                <a:latin typeface="Menlo" panose="020B0609030804020204" pitchFamily="49" charset="0"/>
              </a:rPr>
            </a:b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match</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self</a:t>
            </a:r>
            <a:r>
              <a:rPr lang="en-GB" sz="1200" b="0" dirty="0" err="1">
                <a:solidFill>
                  <a:srgbClr val="000000"/>
                </a:solidFill>
                <a:effectLst/>
                <a:latin typeface="Menlo" panose="020B0609030804020204" pitchFamily="49" charset="0"/>
              </a:rPr>
              <a:t>.cars_table.update_car</a:t>
            </a:r>
            <a:r>
              <a:rPr lang="en-GB" sz="1200" b="0" dirty="0">
                <a:solidFill>
                  <a:srgbClr val="000000"/>
                </a:solidFill>
                <a:effectLst/>
                <a:latin typeface="Menlo" panose="020B0609030804020204" pitchFamily="49" charset="0"/>
              </a:rPr>
              <a:t>(&amp;car).</a:t>
            </a:r>
            <a:r>
              <a:rPr lang="en-GB" sz="1200" b="0" dirty="0">
                <a:solidFill>
                  <a:srgbClr val="0000FF"/>
                </a:solidFill>
                <a:effectLst/>
                <a:latin typeface="Menlo" panose="020B0609030804020204" pitchFamily="49" charset="0"/>
              </a:rPr>
              <a:t>await</a:t>
            </a:r>
            <a:r>
              <a:rPr lang="en-GB" sz="1200" b="0" dirty="0">
                <a:solidFill>
                  <a:srgbClr val="000000"/>
                </a:solidFill>
                <a:effectLst/>
                <a:latin typeface="Menlo" panose="020B0609030804020204" pitchFamily="49" charset="0"/>
              </a:rPr>
              <a:t> {</a:t>
            </a:r>
          </a:p>
          <a:p>
            <a:r>
              <a:rPr lang="en-GB" sz="1200" b="0" dirty="0">
                <a:solidFill>
                  <a:srgbClr val="000000"/>
                </a:solidFill>
                <a:effectLst/>
                <a:latin typeface="Menlo" panose="020B0609030804020204" pitchFamily="49" charset="0"/>
              </a:rPr>
              <a:t>	Ok(car) =&gt; Ok(car),</a:t>
            </a:r>
          </a:p>
          <a:p>
            <a:r>
              <a:rPr lang="en-GB" sz="1200" b="0" dirty="0">
                <a:solidFill>
                  <a:srgbClr val="000000"/>
                </a:solidFill>
                <a:effectLst/>
                <a:latin typeface="Menlo" panose="020B0609030804020204" pitchFamily="49" charset="0"/>
              </a:rPr>
              <a:t>	Err(e) =&gt; Err(Error::</a:t>
            </a:r>
            <a:r>
              <a:rPr lang="en-GB" sz="1200" b="0" dirty="0" err="1">
                <a:solidFill>
                  <a:srgbClr val="000000"/>
                </a:solidFill>
                <a:effectLst/>
                <a:latin typeface="Menlo" panose="020B0609030804020204" pitchFamily="49" charset="0"/>
              </a:rPr>
              <a:t>CarUpdateError</a:t>
            </a:r>
            <a:r>
              <a:rPr lang="en-GB" sz="1200" b="0" dirty="0">
                <a:solidFill>
                  <a:srgbClr val="000000"/>
                </a:solidFill>
                <a:effectLst/>
                <a:latin typeface="Menlo" panose="020B0609030804020204" pitchFamily="49" charset="0"/>
              </a:rPr>
              <a:t>(</a:t>
            </a:r>
            <a:r>
              <a:rPr lang="en-GB" sz="1200" b="0" dirty="0" err="1">
                <a:solidFill>
                  <a:srgbClr val="000000"/>
                </a:solidFill>
                <a:effectLst/>
                <a:latin typeface="Menlo" panose="020B0609030804020204" pitchFamily="49" charset="0"/>
              </a:rPr>
              <a:t>e.to_string</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59859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8.33333E-7 7.40741E-7 L -0.43008 0.47037 " pathEditMode="relative" rAng="0" ptsTypes="AA">
                                      <p:cBhvr>
                                        <p:cTn id="6" dur="750" fill="hold"/>
                                        <p:tgtEl>
                                          <p:spTgt spid="4"/>
                                        </p:tgtEl>
                                        <p:attrNameLst>
                                          <p:attrName>ppt_x</p:attrName>
                                          <p:attrName>ppt_y</p:attrName>
                                        </p:attrNameLst>
                                      </p:cBhvr>
                                      <p:rCtr x="-21510" y="23519"/>
                                    </p:animMotion>
                                  </p:childTnLst>
                                </p:cTn>
                              </p:par>
                              <p:par>
                                <p:cTn id="7" presetID="42" presetClass="path" presetSubtype="0" accel="50000" decel="50000" fill="hold" grpId="0" nodeType="withEffect">
                                  <p:stCondLst>
                                    <p:cond delay="0"/>
                                  </p:stCondLst>
                                  <p:childTnLst>
                                    <p:animMotion origin="layout" path="M 5E-6 -7.40741E-7 L 0.33256 0.41088 " pathEditMode="relative" rAng="0" ptsTypes="AA">
                                      <p:cBhvr>
                                        <p:cTn id="8" dur="750" fill="hold"/>
                                        <p:tgtEl>
                                          <p:spTgt spid="8"/>
                                        </p:tgtEl>
                                        <p:attrNameLst>
                                          <p:attrName>ppt_x</p:attrName>
                                          <p:attrName>ppt_y</p:attrName>
                                        </p:attrNameLst>
                                      </p:cBhvr>
                                      <p:rCtr x="16628" y="20532"/>
                                    </p:animMotion>
                                  </p:childTnLst>
                                </p:cTn>
                              </p:par>
                              <p:par>
                                <p:cTn id="9" presetID="42" presetClass="path" presetSubtype="0" accel="50000" decel="50000" fill="hold" grpId="0" nodeType="withEffect">
                                  <p:stCondLst>
                                    <p:cond delay="0"/>
                                  </p:stCondLst>
                                  <p:childTnLst>
                                    <p:animMotion origin="layout" path="M -4.79167E-6 2.22222E-6 L 0.3336 -0.34121 " pathEditMode="relative" rAng="0" ptsTypes="AA">
                                      <p:cBhvr>
                                        <p:cTn id="10" dur="750" fill="hold"/>
                                        <p:tgtEl>
                                          <p:spTgt spid="9"/>
                                        </p:tgtEl>
                                        <p:attrNameLst>
                                          <p:attrName>ppt_x</p:attrName>
                                          <p:attrName>ppt_y</p:attrName>
                                        </p:attrNameLst>
                                      </p:cBhvr>
                                      <p:rCtr x="16680" y="-17060"/>
                                    </p:animMotion>
                                  </p:childTnLst>
                                </p:cTn>
                              </p:par>
                              <p:par>
                                <p:cTn id="11" presetID="42" presetClass="path" presetSubtype="0" accel="50000" decel="50000" fill="hold" grpId="0" nodeType="withEffect">
                                  <p:stCondLst>
                                    <p:cond delay="0"/>
                                  </p:stCondLst>
                                  <p:childTnLst>
                                    <p:animMotion origin="layout" path="M 2.5E-6 3.33333E-6 L -0.44701 -0.39584 " pathEditMode="relative" rAng="0" ptsTypes="AA">
                                      <p:cBhvr>
                                        <p:cTn id="12" dur="750" fill="hold"/>
                                        <p:tgtEl>
                                          <p:spTgt spid="6"/>
                                        </p:tgtEl>
                                        <p:attrNameLst>
                                          <p:attrName>ppt_x</p:attrName>
                                          <p:attrName>ppt_y</p:attrName>
                                        </p:attrNameLst>
                                      </p:cBhvr>
                                      <p:rCtr x="-22357" y="-19792"/>
                                    </p:animMotion>
                                  </p:childTnLst>
                                </p:cTn>
                              </p:par>
                              <p:par>
                                <p:cTn id="13" presetID="42" presetClass="path" presetSubtype="0" accel="50000" decel="50000" fill="hold" grpId="0" nodeType="withEffect">
                                  <p:stCondLst>
                                    <p:cond delay="0"/>
                                  </p:stCondLst>
                                  <p:childTnLst>
                                    <p:animMotion origin="layout" path="M -6.25E-7 1.85185E-6 L 0.42721 -0.27384 " pathEditMode="relative" rAng="0" ptsTypes="AA">
                                      <p:cBhvr>
                                        <p:cTn id="14" dur="750" fill="hold"/>
                                        <p:tgtEl>
                                          <p:spTgt spid="5"/>
                                        </p:tgtEl>
                                        <p:attrNameLst>
                                          <p:attrName>ppt_x</p:attrName>
                                          <p:attrName>ppt_y</p:attrName>
                                        </p:attrNameLst>
                                      </p:cBhvr>
                                      <p:rCtr x="21354" y="-137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4"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Java logo and symbol, meaning, history, PNG">
            <a:extLst>
              <a:ext uri="{FF2B5EF4-FFF2-40B4-BE49-F238E27FC236}">
                <a16:creationId xmlns:a16="http://schemas.microsoft.com/office/drawing/2014/main" id="{FAB5EE0A-3E4B-D29C-2E20-B48AA9E684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1863" y="7606616"/>
            <a:ext cx="1825106" cy="11406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852F3176-4998-A83C-DB8F-BD10D5E4A3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5218" y="7552063"/>
            <a:ext cx="1717931" cy="124979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ue and white logo&#10;&#10;Description automatically generated">
            <a:extLst>
              <a:ext uri="{FF2B5EF4-FFF2-40B4-BE49-F238E27FC236}">
                <a16:creationId xmlns:a16="http://schemas.microsoft.com/office/drawing/2014/main" id="{EE2EA500-AA0B-552F-E0D3-6A764A6535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5582" y="1468582"/>
            <a:ext cx="3920836" cy="3920836"/>
          </a:xfrm>
          <a:prstGeom prst="rect">
            <a:avLst/>
          </a:prstGeom>
        </p:spPr>
      </p:pic>
    </p:spTree>
    <p:custDataLst>
      <p:tags r:id="rId1"/>
    </p:custDataLst>
    <p:extLst>
      <p:ext uri="{BB962C8B-B14F-4D97-AF65-F5344CB8AC3E}">
        <p14:creationId xmlns:p14="http://schemas.microsoft.com/office/powerpoint/2010/main" val="20270027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animEffect transition="in" filter="fade">
                                      <p:cBhvr>
                                        <p:cTn id="9" dur="2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64" presetClass="path" presetSubtype="0" accel="50000" decel="50000" fill="hold" nodeType="clickEffect">
                                  <p:stCondLst>
                                    <p:cond delay="0"/>
                                  </p:stCondLst>
                                  <p:childTnLst>
                                    <p:animMotion origin="layout" path="M 1.45833E-6 -1.11111E-6 L 1.45833E-6 -0.25 " pathEditMode="relative" rAng="0" ptsTypes="AA">
                                      <p:cBhvr>
                                        <p:cTn id="13" dur="750" fill="hold"/>
                                        <p:tgtEl>
                                          <p:spTgt spid="4098"/>
                                        </p:tgtEl>
                                        <p:attrNameLst>
                                          <p:attrName>ppt_x</p:attrName>
                                          <p:attrName>ppt_y</p:attrName>
                                        </p:attrNameLst>
                                      </p:cBhvr>
                                      <p:rCtr x="0" y="-12500"/>
                                    </p:animMotion>
                                  </p:childTnLst>
                                </p:cTn>
                              </p:par>
                              <p:par>
                                <p:cTn id="14" presetID="64" presetClass="path" presetSubtype="0" accel="50000" decel="50000" fill="hold" nodeType="withEffect">
                                  <p:stCondLst>
                                    <p:cond delay="0"/>
                                  </p:stCondLst>
                                  <p:childTnLst>
                                    <p:animMotion origin="layout" path="M 5E-6 3.7037E-7 L 5E-6 -0.25 " pathEditMode="relative" rAng="0" ptsTypes="AA">
                                      <p:cBhvr>
                                        <p:cTn id="15" dur="750" fill="hold"/>
                                        <p:tgtEl>
                                          <p:spTgt spid="4100"/>
                                        </p:tgtEl>
                                        <p:attrNameLst>
                                          <p:attrName>ppt_x</p:attrName>
                                          <p:attrName>ppt_y</p:attrName>
                                        </p:attrNameLst>
                                      </p:cBhvr>
                                      <p:rCtr x="0" y="-12500"/>
                                    </p:animMotion>
                                  </p:childTnLst>
                                </p:cTn>
                              </p:par>
                            </p:childTnLst>
                          </p:cTn>
                        </p:par>
                        <p:par>
                          <p:cTn id="16" fill="hold">
                            <p:stCondLst>
                              <p:cond delay="750"/>
                            </p:stCondLst>
                            <p:childTnLst>
                              <p:par>
                                <p:cTn id="17" presetID="42" presetClass="path" presetSubtype="0" accel="50000" decel="50000" fill="hold" nodeType="afterEffect">
                                  <p:stCondLst>
                                    <p:cond delay="0"/>
                                  </p:stCondLst>
                                  <p:childTnLst>
                                    <p:animMotion origin="layout" path="M 2.70833E-6 -0.25 L 1.45833E-6 0.25 " pathEditMode="relative" rAng="0" ptsTypes="AA">
                                      <p:cBhvr>
                                        <p:cTn id="18" dur="2000" fill="hold"/>
                                        <p:tgtEl>
                                          <p:spTgt spid="4098"/>
                                        </p:tgtEl>
                                        <p:attrNameLst>
                                          <p:attrName>ppt_x</p:attrName>
                                          <p:attrName>ppt_y</p:attrName>
                                        </p:attrNameLst>
                                      </p:cBhvr>
                                      <p:rCtr x="39" y="24491"/>
                                    </p:animMotion>
                                  </p:childTnLst>
                                </p:cTn>
                              </p:par>
                              <p:par>
                                <p:cTn id="19" presetID="42" presetClass="path" presetSubtype="0" accel="50000" decel="50000" fill="hold" nodeType="withEffect">
                                  <p:stCondLst>
                                    <p:cond delay="0"/>
                                  </p:stCondLst>
                                  <p:childTnLst>
                                    <p:animMotion origin="layout" path="M -8.33333E-7 -0.25 L 5E-6 0.25 " pathEditMode="relative" rAng="0" ptsTypes="AA">
                                      <p:cBhvr>
                                        <p:cTn id="20" dur="2000" fill="hold"/>
                                        <p:tgtEl>
                                          <p:spTgt spid="4100"/>
                                        </p:tgtEl>
                                        <p:attrNameLst>
                                          <p:attrName>ppt_x</p:attrName>
                                          <p:attrName>ppt_y</p:attrName>
                                        </p:attrNameLst>
                                      </p:cBhvr>
                                      <p:rCtr x="130" y="23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8ACB22-7E1F-6D0B-5AC9-DFBCB70C2D1E}"/>
              </a:ext>
            </a:extLst>
          </p:cNvPr>
          <p:cNvSpPr/>
          <p:nvPr/>
        </p:nvSpPr>
        <p:spPr>
          <a:xfrm>
            <a:off x="1498600" y="1663700"/>
            <a:ext cx="2768600" cy="10668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ysClr val="windowText" lastClr="000000"/>
                </a:solidFill>
              </a:rPr>
              <a:t>Template</a:t>
            </a:r>
          </a:p>
        </p:txBody>
      </p:sp>
      <p:sp>
        <p:nvSpPr>
          <p:cNvPr id="4" name="Rectangle 3">
            <a:extLst>
              <a:ext uri="{FF2B5EF4-FFF2-40B4-BE49-F238E27FC236}">
                <a16:creationId xmlns:a16="http://schemas.microsoft.com/office/drawing/2014/main" id="{8760C188-1133-34B9-46DB-C2ACE42183EE}"/>
              </a:ext>
            </a:extLst>
          </p:cNvPr>
          <p:cNvSpPr/>
          <p:nvPr/>
        </p:nvSpPr>
        <p:spPr>
          <a:xfrm>
            <a:off x="1498600" y="3429000"/>
            <a:ext cx="2768600" cy="10668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ysClr val="windowText" lastClr="000000"/>
                </a:solidFill>
              </a:rPr>
              <a:t>Domain description</a:t>
            </a:r>
          </a:p>
        </p:txBody>
      </p:sp>
      <p:pic>
        <p:nvPicPr>
          <p:cNvPr id="5" name="Picture 4" descr="A blue and white logo&#10;&#10;Description automatically generated">
            <a:extLst>
              <a:ext uri="{FF2B5EF4-FFF2-40B4-BE49-F238E27FC236}">
                <a16:creationId xmlns:a16="http://schemas.microsoft.com/office/drawing/2014/main" id="{E9126342-BB1A-A5E8-9963-AE14E47D8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9918" y="1803400"/>
            <a:ext cx="2463800" cy="2463800"/>
          </a:xfrm>
          <a:prstGeom prst="rect">
            <a:avLst/>
          </a:prstGeom>
        </p:spPr>
      </p:pic>
      <p:cxnSp>
        <p:nvCxnSpPr>
          <p:cNvPr id="7" name="Straight Arrow Connector 6">
            <a:extLst>
              <a:ext uri="{FF2B5EF4-FFF2-40B4-BE49-F238E27FC236}">
                <a16:creationId xmlns:a16="http://schemas.microsoft.com/office/drawing/2014/main" id="{BA7E957E-0AA0-333F-242A-732EB6226830}"/>
              </a:ext>
            </a:extLst>
          </p:cNvPr>
          <p:cNvCxnSpPr/>
          <p:nvPr/>
        </p:nvCxnSpPr>
        <p:spPr>
          <a:xfrm>
            <a:off x="4267200" y="2209800"/>
            <a:ext cx="131271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B5A6CAA-83F9-E7CF-F192-B87ACBF9748F}"/>
              </a:ext>
            </a:extLst>
          </p:cNvPr>
          <p:cNvCxnSpPr>
            <a:stCxn id="4" idx="3"/>
          </p:cNvCxnSpPr>
          <p:nvPr/>
        </p:nvCxnSpPr>
        <p:spPr>
          <a:xfrm>
            <a:off x="4267200" y="3962400"/>
            <a:ext cx="1312718" cy="127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227201D-53DD-33D6-01D9-D45E3A929AC3}"/>
              </a:ext>
            </a:extLst>
          </p:cNvPr>
          <p:cNvSpPr/>
          <p:nvPr/>
        </p:nvSpPr>
        <p:spPr>
          <a:xfrm>
            <a:off x="8712200" y="2501900"/>
            <a:ext cx="2768600" cy="10668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ysClr val="windowText" lastClr="000000"/>
                </a:solidFill>
              </a:rPr>
              <a:t>A new service with the CRUD </a:t>
            </a:r>
            <a:r>
              <a:rPr lang="en-BE" b="1" u="sng" dirty="0">
                <a:solidFill>
                  <a:sysClr val="windowText" lastClr="000000"/>
                </a:solidFill>
              </a:rPr>
              <a:t>foundation</a:t>
            </a:r>
          </a:p>
        </p:txBody>
      </p:sp>
      <p:cxnSp>
        <p:nvCxnSpPr>
          <p:cNvPr id="12" name="Straight Arrow Connector 11">
            <a:extLst>
              <a:ext uri="{FF2B5EF4-FFF2-40B4-BE49-F238E27FC236}">
                <a16:creationId xmlns:a16="http://schemas.microsoft.com/office/drawing/2014/main" id="{5B8BAE06-9C0C-1A44-72AF-BABA2AAA0754}"/>
              </a:ext>
            </a:extLst>
          </p:cNvPr>
          <p:cNvCxnSpPr>
            <a:stCxn id="5" idx="3"/>
            <a:endCxn id="10" idx="1"/>
          </p:cNvCxnSpPr>
          <p:nvPr/>
        </p:nvCxnSpPr>
        <p:spPr>
          <a:xfrm>
            <a:off x="8043718" y="3035300"/>
            <a:ext cx="66848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loud 12">
            <a:extLst>
              <a:ext uri="{FF2B5EF4-FFF2-40B4-BE49-F238E27FC236}">
                <a16:creationId xmlns:a16="http://schemas.microsoft.com/office/drawing/2014/main" id="{06B7AFB4-6431-A44C-7612-08224C93BCFA}"/>
              </a:ext>
            </a:extLst>
          </p:cNvPr>
          <p:cNvSpPr/>
          <p:nvPr/>
        </p:nvSpPr>
        <p:spPr>
          <a:xfrm>
            <a:off x="4584700" y="4572000"/>
            <a:ext cx="5956300" cy="2044700"/>
          </a:xfrm>
          <a:prstGeom prst="cloud">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ysClr val="windowText" lastClr="000000"/>
                </a:solidFill>
              </a:rPr>
              <a:t>Take the boilerplate distraction away from the developer, in order for them to focus on the complex problems</a:t>
            </a:r>
          </a:p>
        </p:txBody>
      </p:sp>
      <p:cxnSp>
        <p:nvCxnSpPr>
          <p:cNvPr id="15" name="Straight Arrow Connector 14">
            <a:extLst>
              <a:ext uri="{FF2B5EF4-FFF2-40B4-BE49-F238E27FC236}">
                <a16:creationId xmlns:a16="http://schemas.microsoft.com/office/drawing/2014/main" id="{0E7232B0-2D42-EB1D-22DF-5A11D6573A58}"/>
              </a:ext>
            </a:extLst>
          </p:cNvPr>
          <p:cNvCxnSpPr/>
          <p:nvPr/>
        </p:nvCxnSpPr>
        <p:spPr>
          <a:xfrm flipH="1">
            <a:off x="9931400" y="3429000"/>
            <a:ext cx="812800" cy="12573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064283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0F7F673-A4CD-8CCA-446A-E1DA0006D293}"/>
              </a:ext>
            </a:extLst>
          </p:cNvPr>
          <p:cNvSpPr/>
          <p:nvPr/>
        </p:nvSpPr>
        <p:spPr>
          <a:xfrm>
            <a:off x="2233830" y="1887437"/>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24" name="Rectangle 23">
            <a:extLst>
              <a:ext uri="{FF2B5EF4-FFF2-40B4-BE49-F238E27FC236}">
                <a16:creationId xmlns:a16="http://schemas.microsoft.com/office/drawing/2014/main" id="{D9171E2F-4E79-B972-DE9A-73009F56AAB5}"/>
              </a:ext>
            </a:extLst>
          </p:cNvPr>
          <p:cNvSpPr/>
          <p:nvPr/>
        </p:nvSpPr>
        <p:spPr>
          <a:xfrm>
            <a:off x="2233830" y="1531179"/>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21" name="Rectangle 20">
            <a:extLst>
              <a:ext uri="{FF2B5EF4-FFF2-40B4-BE49-F238E27FC236}">
                <a16:creationId xmlns:a16="http://schemas.microsoft.com/office/drawing/2014/main" id="{DBB8825A-BA9F-68AF-16FC-40ED431C851C}"/>
              </a:ext>
            </a:extLst>
          </p:cNvPr>
          <p:cNvSpPr/>
          <p:nvPr/>
        </p:nvSpPr>
        <p:spPr>
          <a:xfrm>
            <a:off x="2233830" y="117492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5" name="Rectangle 4">
            <a:extLst>
              <a:ext uri="{FF2B5EF4-FFF2-40B4-BE49-F238E27FC236}">
                <a16:creationId xmlns:a16="http://schemas.microsoft.com/office/drawing/2014/main" id="{524D6B8F-2D91-FCC0-C5BF-6C4C956C092D}"/>
              </a:ext>
            </a:extLst>
          </p:cNvPr>
          <p:cNvSpPr/>
          <p:nvPr/>
        </p:nvSpPr>
        <p:spPr>
          <a:xfrm>
            <a:off x="743931" y="3317359"/>
            <a:ext cx="2809590"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Car</a:t>
            </a:r>
          </a:p>
        </p:txBody>
      </p:sp>
      <p:sp>
        <p:nvSpPr>
          <p:cNvPr id="6" name="Rectangle 5">
            <a:extLst>
              <a:ext uri="{FF2B5EF4-FFF2-40B4-BE49-F238E27FC236}">
                <a16:creationId xmlns:a16="http://schemas.microsoft.com/office/drawing/2014/main" id="{732F221E-5FB8-9CBE-42C5-4BC76AA54242}"/>
              </a:ext>
            </a:extLst>
          </p:cNvPr>
          <p:cNvSpPr/>
          <p:nvPr/>
        </p:nvSpPr>
        <p:spPr>
          <a:xfrm>
            <a:off x="743929" y="3750807"/>
            <a:ext cx="73515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7" name="Rectangle 6">
            <a:extLst>
              <a:ext uri="{FF2B5EF4-FFF2-40B4-BE49-F238E27FC236}">
                <a16:creationId xmlns:a16="http://schemas.microsoft.com/office/drawing/2014/main" id="{8D2B63F2-2B50-F915-0A00-AAB737AD70EE}"/>
              </a:ext>
            </a:extLst>
          </p:cNvPr>
          <p:cNvSpPr/>
          <p:nvPr/>
        </p:nvSpPr>
        <p:spPr>
          <a:xfrm>
            <a:off x="1483816" y="3750807"/>
            <a:ext cx="924723"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8" name="Rectangle 7">
            <a:extLst>
              <a:ext uri="{FF2B5EF4-FFF2-40B4-BE49-F238E27FC236}">
                <a16:creationId xmlns:a16="http://schemas.microsoft.com/office/drawing/2014/main" id="{39291B76-471B-6A0C-95D0-E631A01CFF4E}"/>
              </a:ext>
            </a:extLst>
          </p:cNvPr>
          <p:cNvSpPr/>
          <p:nvPr/>
        </p:nvSpPr>
        <p:spPr>
          <a:xfrm>
            <a:off x="2408502" y="3751828"/>
            <a:ext cx="114501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9" name="Rectangle 8">
            <a:extLst>
              <a:ext uri="{FF2B5EF4-FFF2-40B4-BE49-F238E27FC236}">
                <a16:creationId xmlns:a16="http://schemas.microsoft.com/office/drawing/2014/main" id="{AAEFCD97-CBF1-8FE8-4ADC-7331B0872C26}"/>
              </a:ext>
            </a:extLst>
          </p:cNvPr>
          <p:cNvSpPr/>
          <p:nvPr/>
        </p:nvSpPr>
        <p:spPr>
          <a:xfrm>
            <a:off x="743892" y="4461280"/>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10" name="Rectangle 9">
            <a:extLst>
              <a:ext uri="{FF2B5EF4-FFF2-40B4-BE49-F238E27FC236}">
                <a16:creationId xmlns:a16="http://schemas.microsoft.com/office/drawing/2014/main" id="{7C08FF01-163C-D47A-55D8-6E5B3B864760}"/>
              </a:ext>
            </a:extLst>
          </p:cNvPr>
          <p:cNvSpPr/>
          <p:nvPr/>
        </p:nvSpPr>
        <p:spPr>
          <a:xfrm>
            <a:off x="1483816" y="4461280"/>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brand</a:t>
            </a:r>
          </a:p>
        </p:txBody>
      </p:sp>
      <p:sp>
        <p:nvSpPr>
          <p:cNvPr id="11" name="Rectangle 10">
            <a:extLst>
              <a:ext uri="{FF2B5EF4-FFF2-40B4-BE49-F238E27FC236}">
                <a16:creationId xmlns:a16="http://schemas.microsoft.com/office/drawing/2014/main" id="{EF550639-8AA2-2E25-A67E-8F5F4EC3FEB3}"/>
              </a:ext>
            </a:extLst>
          </p:cNvPr>
          <p:cNvSpPr/>
          <p:nvPr/>
        </p:nvSpPr>
        <p:spPr>
          <a:xfrm>
            <a:off x="2408539" y="4462301"/>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12" name="Rectangle 11">
            <a:extLst>
              <a:ext uri="{FF2B5EF4-FFF2-40B4-BE49-F238E27FC236}">
                <a16:creationId xmlns:a16="http://schemas.microsoft.com/office/drawing/2014/main" id="{36C4CA94-087D-20D5-105A-83E91770155C}"/>
              </a:ext>
            </a:extLst>
          </p:cNvPr>
          <p:cNvSpPr/>
          <p:nvPr/>
        </p:nvSpPr>
        <p:spPr>
          <a:xfrm>
            <a:off x="743892" y="4817538"/>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13" name="Rectangle 12">
            <a:extLst>
              <a:ext uri="{FF2B5EF4-FFF2-40B4-BE49-F238E27FC236}">
                <a16:creationId xmlns:a16="http://schemas.microsoft.com/office/drawing/2014/main" id="{7687F6FC-A676-06AE-49CE-9D0FD40A7E8F}"/>
              </a:ext>
            </a:extLst>
          </p:cNvPr>
          <p:cNvSpPr/>
          <p:nvPr/>
        </p:nvSpPr>
        <p:spPr>
          <a:xfrm>
            <a:off x="1483816" y="4817538"/>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price</a:t>
            </a:r>
          </a:p>
        </p:txBody>
      </p:sp>
      <p:sp>
        <p:nvSpPr>
          <p:cNvPr id="14" name="Rectangle 13">
            <a:extLst>
              <a:ext uri="{FF2B5EF4-FFF2-40B4-BE49-F238E27FC236}">
                <a16:creationId xmlns:a16="http://schemas.microsoft.com/office/drawing/2014/main" id="{C7B8D73F-7FFE-0872-DE0E-0B34F7158A25}"/>
              </a:ext>
            </a:extLst>
          </p:cNvPr>
          <p:cNvSpPr/>
          <p:nvPr/>
        </p:nvSpPr>
        <p:spPr>
          <a:xfrm>
            <a:off x="2408539" y="4818559"/>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39" name="Rectangle 38">
            <a:extLst>
              <a:ext uri="{FF2B5EF4-FFF2-40B4-BE49-F238E27FC236}">
                <a16:creationId xmlns:a16="http://schemas.microsoft.com/office/drawing/2014/main" id="{A8CB3ECB-D765-EF22-57F0-BC3D6E1126DD}"/>
              </a:ext>
            </a:extLst>
          </p:cNvPr>
          <p:cNvSpPr/>
          <p:nvPr/>
        </p:nvSpPr>
        <p:spPr>
          <a:xfrm>
            <a:off x="743892" y="4107064"/>
            <a:ext cx="73519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40" name="Rectangle 39">
            <a:extLst>
              <a:ext uri="{FF2B5EF4-FFF2-40B4-BE49-F238E27FC236}">
                <a16:creationId xmlns:a16="http://schemas.microsoft.com/office/drawing/2014/main" id="{FBCF1516-1ECC-9CC1-4953-37CB1ABC97AB}"/>
              </a:ext>
            </a:extLst>
          </p:cNvPr>
          <p:cNvSpPr/>
          <p:nvPr/>
        </p:nvSpPr>
        <p:spPr>
          <a:xfrm>
            <a:off x="1483816" y="4107064"/>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owned_by</a:t>
            </a:r>
            <a:r>
              <a:rPr lang="en-US" sz="1200" dirty="0">
                <a:solidFill>
                  <a:srgbClr val="0451A5"/>
                </a:solidFill>
                <a:latin typeface="Consolas" panose="020B0609020204030204" pitchFamily="49" charset="0"/>
              </a:rPr>
              <a:t> </a:t>
            </a:r>
          </a:p>
        </p:txBody>
      </p:sp>
      <p:sp>
        <p:nvSpPr>
          <p:cNvPr id="41" name="Rectangle 40">
            <a:extLst>
              <a:ext uri="{FF2B5EF4-FFF2-40B4-BE49-F238E27FC236}">
                <a16:creationId xmlns:a16="http://schemas.microsoft.com/office/drawing/2014/main" id="{659AA17E-6C8C-24EA-5508-02A5F9B16C58}"/>
              </a:ext>
            </a:extLst>
          </p:cNvPr>
          <p:cNvSpPr/>
          <p:nvPr/>
        </p:nvSpPr>
        <p:spPr>
          <a:xfrm>
            <a:off x="2408539" y="4108085"/>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foreign_key</a:t>
            </a:r>
            <a:r>
              <a:rPr lang="en-US" sz="1200" dirty="0">
                <a:solidFill>
                  <a:srgbClr val="0451A5"/>
                </a:solidFill>
                <a:latin typeface="Consolas" panose="020B0609020204030204" pitchFamily="49" charset="0"/>
              </a:rPr>
              <a:t> </a:t>
            </a:r>
          </a:p>
        </p:txBody>
      </p:sp>
      <p:sp>
        <p:nvSpPr>
          <p:cNvPr id="15" name="Rectangle 14">
            <a:extLst>
              <a:ext uri="{FF2B5EF4-FFF2-40B4-BE49-F238E27FC236}">
                <a16:creationId xmlns:a16="http://schemas.microsoft.com/office/drawing/2014/main" id="{44864E53-E15D-ED26-5491-5D28F4753C8A}"/>
              </a:ext>
            </a:extLst>
          </p:cNvPr>
          <p:cNvSpPr/>
          <p:nvPr/>
        </p:nvSpPr>
        <p:spPr>
          <a:xfrm>
            <a:off x="609600" y="385214"/>
            <a:ext cx="2943922"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User</a:t>
            </a:r>
          </a:p>
        </p:txBody>
      </p:sp>
      <p:sp>
        <p:nvSpPr>
          <p:cNvPr id="16" name="Rectangle 15">
            <a:extLst>
              <a:ext uri="{FF2B5EF4-FFF2-40B4-BE49-F238E27FC236}">
                <a16:creationId xmlns:a16="http://schemas.microsoft.com/office/drawing/2014/main" id="{39AA4F1D-49CC-3DF8-4750-DB638D75F234}"/>
              </a:ext>
            </a:extLst>
          </p:cNvPr>
          <p:cNvSpPr/>
          <p:nvPr/>
        </p:nvSpPr>
        <p:spPr>
          <a:xfrm>
            <a:off x="609598" y="818662"/>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rgbClr val="A31515"/>
                </a:solidFill>
                <a:latin typeface="Consolas" panose="020B0609020204030204" pitchFamily="49" charset="0"/>
              </a:rPr>
              <a:t> </a:t>
            </a:r>
          </a:p>
        </p:txBody>
      </p:sp>
      <p:sp>
        <p:nvSpPr>
          <p:cNvPr id="17" name="Rectangle 16">
            <a:extLst>
              <a:ext uri="{FF2B5EF4-FFF2-40B4-BE49-F238E27FC236}">
                <a16:creationId xmlns:a16="http://schemas.microsoft.com/office/drawing/2014/main" id="{B1AE6333-2303-C942-EC0C-5DCA4F8BB9B4}"/>
              </a:ext>
            </a:extLst>
          </p:cNvPr>
          <p:cNvSpPr/>
          <p:nvPr/>
        </p:nvSpPr>
        <p:spPr>
          <a:xfrm>
            <a:off x="1428362" y="818662"/>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18" name="Rectangle 17">
            <a:extLst>
              <a:ext uri="{FF2B5EF4-FFF2-40B4-BE49-F238E27FC236}">
                <a16:creationId xmlns:a16="http://schemas.microsoft.com/office/drawing/2014/main" id="{086E58FA-F1C4-123D-9C6B-B39A4BDEB282}"/>
              </a:ext>
            </a:extLst>
          </p:cNvPr>
          <p:cNvSpPr/>
          <p:nvPr/>
        </p:nvSpPr>
        <p:spPr>
          <a:xfrm>
            <a:off x="2233830" y="818662"/>
            <a:ext cx="1319692" cy="3562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19" name="Rectangle 18">
            <a:extLst>
              <a:ext uri="{FF2B5EF4-FFF2-40B4-BE49-F238E27FC236}">
                <a16:creationId xmlns:a16="http://schemas.microsoft.com/office/drawing/2014/main" id="{E52D50D4-E0B4-E585-C3D8-43A869DB8E03}"/>
              </a:ext>
            </a:extLst>
          </p:cNvPr>
          <p:cNvSpPr/>
          <p:nvPr/>
        </p:nvSpPr>
        <p:spPr>
          <a:xfrm>
            <a:off x="609598" y="117492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20" name="Rectangle 19">
            <a:extLst>
              <a:ext uri="{FF2B5EF4-FFF2-40B4-BE49-F238E27FC236}">
                <a16:creationId xmlns:a16="http://schemas.microsoft.com/office/drawing/2014/main" id="{C377CFA3-2B75-BDD6-ED94-E0C2F991F4A4}"/>
              </a:ext>
            </a:extLst>
          </p:cNvPr>
          <p:cNvSpPr/>
          <p:nvPr/>
        </p:nvSpPr>
        <p:spPr>
          <a:xfrm>
            <a:off x="1428362" y="117492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name</a:t>
            </a:r>
          </a:p>
        </p:txBody>
      </p:sp>
      <p:sp>
        <p:nvSpPr>
          <p:cNvPr id="22" name="Rectangle 21">
            <a:extLst>
              <a:ext uri="{FF2B5EF4-FFF2-40B4-BE49-F238E27FC236}">
                <a16:creationId xmlns:a16="http://schemas.microsoft.com/office/drawing/2014/main" id="{8333F30B-D481-71E4-D6BF-34B57EDE9D4F}"/>
              </a:ext>
            </a:extLst>
          </p:cNvPr>
          <p:cNvSpPr/>
          <p:nvPr/>
        </p:nvSpPr>
        <p:spPr>
          <a:xfrm>
            <a:off x="609598" y="1531179"/>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23" name="Rectangle 22">
            <a:extLst>
              <a:ext uri="{FF2B5EF4-FFF2-40B4-BE49-F238E27FC236}">
                <a16:creationId xmlns:a16="http://schemas.microsoft.com/office/drawing/2014/main" id="{092E3DEB-2B45-DF64-C831-E361487D13CA}"/>
              </a:ext>
            </a:extLst>
          </p:cNvPr>
          <p:cNvSpPr/>
          <p:nvPr/>
        </p:nvSpPr>
        <p:spPr>
          <a:xfrm>
            <a:off x="1428362" y="1531179"/>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surname</a:t>
            </a:r>
          </a:p>
        </p:txBody>
      </p:sp>
      <p:sp>
        <p:nvSpPr>
          <p:cNvPr id="25" name="Rectangle 24">
            <a:extLst>
              <a:ext uri="{FF2B5EF4-FFF2-40B4-BE49-F238E27FC236}">
                <a16:creationId xmlns:a16="http://schemas.microsoft.com/office/drawing/2014/main" id="{DA7E532A-7ED3-5F36-D8B4-FD5DBE562090}"/>
              </a:ext>
            </a:extLst>
          </p:cNvPr>
          <p:cNvSpPr/>
          <p:nvPr/>
        </p:nvSpPr>
        <p:spPr>
          <a:xfrm>
            <a:off x="609598" y="1887437"/>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26" name="Rectangle 25">
            <a:extLst>
              <a:ext uri="{FF2B5EF4-FFF2-40B4-BE49-F238E27FC236}">
                <a16:creationId xmlns:a16="http://schemas.microsoft.com/office/drawing/2014/main" id="{07D26953-2DA4-D136-80FC-39B081B66536}"/>
              </a:ext>
            </a:extLst>
          </p:cNvPr>
          <p:cNvSpPr/>
          <p:nvPr/>
        </p:nvSpPr>
        <p:spPr>
          <a:xfrm>
            <a:off x="1428362" y="1887437"/>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age</a:t>
            </a:r>
          </a:p>
        </p:txBody>
      </p:sp>
      <p:sp>
        <p:nvSpPr>
          <p:cNvPr id="28" name="Rectangle 27">
            <a:extLst>
              <a:ext uri="{FF2B5EF4-FFF2-40B4-BE49-F238E27FC236}">
                <a16:creationId xmlns:a16="http://schemas.microsoft.com/office/drawing/2014/main" id="{F004EF4F-9825-49E1-C784-37753A983EAD}"/>
              </a:ext>
            </a:extLst>
          </p:cNvPr>
          <p:cNvSpPr/>
          <p:nvPr/>
        </p:nvSpPr>
        <p:spPr>
          <a:xfrm>
            <a:off x="609597" y="224429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29" name="Rectangle 28">
            <a:extLst>
              <a:ext uri="{FF2B5EF4-FFF2-40B4-BE49-F238E27FC236}">
                <a16:creationId xmlns:a16="http://schemas.microsoft.com/office/drawing/2014/main" id="{ABD824B9-EE9E-455A-9578-B032B3573588}"/>
              </a:ext>
            </a:extLst>
          </p:cNvPr>
          <p:cNvSpPr/>
          <p:nvPr/>
        </p:nvSpPr>
        <p:spPr>
          <a:xfrm>
            <a:off x="1428361" y="224429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email</a:t>
            </a:r>
          </a:p>
        </p:txBody>
      </p:sp>
      <p:sp>
        <p:nvSpPr>
          <p:cNvPr id="30" name="Rectangle 29">
            <a:extLst>
              <a:ext uri="{FF2B5EF4-FFF2-40B4-BE49-F238E27FC236}">
                <a16:creationId xmlns:a16="http://schemas.microsoft.com/office/drawing/2014/main" id="{A00D1DA2-ED62-8153-7971-E3F7E7A98F02}"/>
              </a:ext>
            </a:extLst>
          </p:cNvPr>
          <p:cNvSpPr/>
          <p:nvPr/>
        </p:nvSpPr>
        <p:spPr>
          <a:xfrm>
            <a:off x="2233829" y="224429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unique_key</a:t>
            </a:r>
            <a:endParaRPr lang="en-US" sz="1200" dirty="0">
              <a:solidFill>
                <a:srgbClr val="0451A5"/>
              </a:solidFill>
              <a:latin typeface="Consolas" panose="020B0609020204030204" pitchFamily="49" charset="0"/>
            </a:endParaRPr>
          </a:p>
        </p:txBody>
      </p:sp>
      <p:sp>
        <p:nvSpPr>
          <p:cNvPr id="46" name="TextBox 45">
            <a:extLst>
              <a:ext uri="{FF2B5EF4-FFF2-40B4-BE49-F238E27FC236}">
                <a16:creationId xmlns:a16="http://schemas.microsoft.com/office/drawing/2014/main" id="{FE1413D5-35E1-77EF-5C21-F2C29F3B640A}"/>
              </a:ext>
            </a:extLst>
          </p:cNvPr>
          <p:cNvSpPr txBox="1"/>
          <p:nvPr/>
        </p:nvSpPr>
        <p:spPr>
          <a:xfrm>
            <a:off x="2205013" y="2815243"/>
            <a:ext cx="1034257" cy="276999"/>
          </a:xfrm>
          <a:prstGeom prst="rect">
            <a:avLst/>
          </a:prstGeom>
          <a:noFill/>
        </p:spPr>
        <p:txBody>
          <a:bodyPr wrap="none" rtlCol="0">
            <a:spAutoFit/>
          </a:bodyPr>
          <a:lstStyle/>
          <a:p>
            <a:r>
              <a:rPr lang="en-US" sz="1200" dirty="0">
                <a:latin typeface="Consolas" panose="020B0609020204030204" pitchFamily="49" charset="0"/>
              </a:rPr>
              <a:t>Owns a car</a:t>
            </a:r>
          </a:p>
        </p:txBody>
      </p:sp>
      <p:cxnSp>
        <p:nvCxnSpPr>
          <p:cNvPr id="48" name="Straight Connector 47">
            <a:extLst>
              <a:ext uri="{FF2B5EF4-FFF2-40B4-BE49-F238E27FC236}">
                <a16:creationId xmlns:a16="http://schemas.microsoft.com/office/drawing/2014/main" id="{C1BBEF68-4F65-4A12-2366-2C0A75CD81C6}"/>
              </a:ext>
            </a:extLst>
          </p:cNvPr>
          <p:cNvCxnSpPr>
            <a:cxnSpLocks/>
            <a:endCxn id="5" idx="0"/>
          </p:cNvCxnSpPr>
          <p:nvPr/>
        </p:nvCxnSpPr>
        <p:spPr>
          <a:xfrm>
            <a:off x="2148726" y="2600550"/>
            <a:ext cx="0" cy="7168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ddr">
            <a:extLst>
              <a:ext uri="{FF2B5EF4-FFF2-40B4-BE49-F238E27FC236}">
                <a16:creationId xmlns:a16="http://schemas.microsoft.com/office/drawing/2014/main" id="{BD67825D-7632-B359-F66A-BBD95EE18D8B}"/>
              </a:ext>
            </a:extLst>
          </p:cNvPr>
          <p:cNvSpPr txBox="1"/>
          <p:nvPr/>
        </p:nvSpPr>
        <p:spPr>
          <a:xfrm>
            <a:off x="5196468" y="460909"/>
            <a:ext cx="7588692" cy="5447645"/>
          </a:xfrm>
          <a:prstGeom prst="rect">
            <a:avLst/>
          </a:prstGeom>
          <a:noFill/>
        </p:spPr>
        <p:txBody>
          <a:bodyPr wrap="square">
            <a:spAutoFit/>
          </a:bodyPr>
          <a:lstStyle/>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t>
            </a:r>
            <a:r>
              <a:rPr lang="en-US" sz="1200" b="0" dirty="0" err="1">
                <a:solidFill>
                  <a:srgbClr val="0451A5"/>
                </a:solidFill>
                <a:effectLst/>
                <a:latin typeface="Consolas" panose="020B0609020204030204" pitchFamily="49" charset="0"/>
              </a:rPr>
              <a:t>service</a:t>
            </a:r>
            <a:r>
              <a:rPr lang="en-US" sz="1200" dirty="0" err="1">
                <a:solidFill>
                  <a:srgbClr val="0451A5"/>
                </a:solidFill>
                <a:latin typeface="Consolas" panose="020B0609020204030204" pitchFamily="49" charset="0"/>
              </a:rPr>
              <a:t>_n</a:t>
            </a:r>
            <a:r>
              <a:rPr lang="en-US" sz="1200" b="0" dirty="0" err="1">
                <a:solidFill>
                  <a:srgbClr val="0451A5"/>
                </a:solidFill>
                <a:effectLst/>
                <a:latin typeface="Consolas" panose="020B0609020204030204" pitchFamily="49" charset="0"/>
              </a:rPr>
              <a:t>ame</a:t>
            </a:r>
            <a:r>
              <a:rPr lang="en-US" sz="1200" b="0" dirty="0">
                <a:solidFill>
                  <a:srgbClr val="0451A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MyService</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"entities"</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"User"</a:t>
            </a:r>
            <a:r>
              <a:rPr lang="en-US" sz="1200" b="0" dirty="0">
                <a:solidFill>
                  <a:srgbClr val="000000"/>
                </a:solidFill>
                <a:effectLst/>
                <a:latin typeface="Consolas" panose="020B0609020204030204" pitchFamily="49" charset="0"/>
              </a:rPr>
              <a:t> :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"id"</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Uuid</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"String"</a:t>
            </a:r>
            <a:r>
              <a:rPr lang="en-US" sz="1200" dirty="0">
                <a:solidFill>
                  <a:srgbClr val="000000"/>
                </a:solidFill>
                <a:latin typeface="Consolas" panose="020B0609020204030204" pitchFamily="49" charset="0"/>
              </a:rPr>
              <a: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"surname"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"String"</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"age"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"i32"</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"email"</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"String"</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t>
            </a:r>
            <a:r>
              <a:rPr lang="en-US" sz="1200" b="0" dirty="0" err="1">
                <a:solidFill>
                  <a:srgbClr val="0451A5"/>
                </a:solidFill>
                <a:effectLst/>
                <a:latin typeface="Consolas" panose="020B0609020204030204" pitchFamily="49" charset="0"/>
              </a:rPr>
              <a:t>primary_key</a:t>
            </a:r>
            <a:r>
              <a:rPr lang="en-US" sz="1200" b="0" dirty="0">
                <a:solidFill>
                  <a:srgbClr val="0451A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"id"</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t>
            </a:r>
            <a:r>
              <a:rPr lang="en-US" sz="1200" b="0" dirty="0" err="1">
                <a:solidFill>
                  <a:srgbClr val="0451A5"/>
                </a:solidFill>
                <a:effectLst/>
                <a:latin typeface="Consolas" panose="020B0609020204030204" pitchFamily="49" charset="0"/>
              </a:rPr>
              <a:t>filter_by</a:t>
            </a:r>
            <a:r>
              <a:rPr lang="en-US" sz="1200" b="0" dirty="0">
                <a:solidFill>
                  <a:srgbClr val="0451A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"age"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"surname"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"email"</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t>
            </a:r>
            <a:r>
              <a:rPr lang="en-US" sz="1200" b="0" dirty="0" err="1">
                <a:solidFill>
                  <a:srgbClr val="0451A5"/>
                </a:solidFill>
                <a:effectLst/>
                <a:latin typeface="Consolas" panose="020B0609020204030204" pitchFamily="49" charset="0"/>
              </a:rPr>
              <a:t>unique_keys</a:t>
            </a:r>
            <a:r>
              <a:rPr lang="en-US" sz="1200" b="0" dirty="0">
                <a:solidFill>
                  <a:srgbClr val="0451A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"email"</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"Car"</a:t>
            </a:r>
            <a:r>
              <a:rPr lang="en-US" sz="1200" b="0" dirty="0">
                <a:solidFill>
                  <a:srgbClr val="000000"/>
                </a:solidFill>
                <a:effectLst/>
                <a:latin typeface="Consolas" panose="020B0609020204030204" pitchFamily="49" charset="0"/>
              </a:rPr>
              <a:t> :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"id"</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Uuid</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"brand"</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"String"</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"price"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“i32"</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t>
            </a:r>
            <a:r>
              <a:rPr lang="en-US" sz="1200" b="0" dirty="0" err="1">
                <a:solidFill>
                  <a:srgbClr val="0451A5"/>
                </a:solidFill>
                <a:effectLst/>
                <a:latin typeface="Consolas" panose="020B0609020204030204" pitchFamily="49" charset="0"/>
              </a:rPr>
              <a:t>owned_by</a:t>
            </a:r>
            <a:r>
              <a:rPr lang="en-US" sz="1200" b="0" dirty="0">
                <a:solidFill>
                  <a:srgbClr val="0451A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"User.id"</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t>
            </a:r>
            <a:r>
              <a:rPr lang="en-US" sz="1200" b="0" dirty="0" err="1">
                <a:solidFill>
                  <a:srgbClr val="0451A5"/>
                </a:solidFill>
                <a:effectLst/>
                <a:latin typeface="Consolas" panose="020B0609020204030204" pitchFamily="49" charset="0"/>
              </a:rPr>
              <a:t>primary_key</a:t>
            </a:r>
            <a:r>
              <a:rPr lang="en-US" sz="1200" b="0" dirty="0">
                <a:solidFill>
                  <a:srgbClr val="0451A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"id"</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t>
            </a:r>
            <a:r>
              <a:rPr lang="en-US" sz="1200" b="0" dirty="0" err="1">
                <a:solidFill>
                  <a:srgbClr val="0451A5"/>
                </a:solidFill>
                <a:effectLst/>
                <a:latin typeface="Consolas" panose="020B0609020204030204" pitchFamily="49" charset="0"/>
              </a:rPr>
              <a:t>filter_by</a:t>
            </a:r>
            <a:r>
              <a:rPr lang="en-US" sz="1200" b="0" dirty="0">
                <a:solidFill>
                  <a:srgbClr val="0451A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"brand"</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p:txBody>
      </p:sp>
    </p:spTree>
    <p:custDataLst>
      <p:tags r:id="rId1"/>
    </p:custDataLst>
    <p:extLst>
      <p:ext uri="{BB962C8B-B14F-4D97-AF65-F5344CB8AC3E}">
        <p14:creationId xmlns:p14="http://schemas.microsoft.com/office/powerpoint/2010/main" val="226430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500"/>
                                  </p:stCondLst>
                                  <p:childTnLst>
                                    <p:animEffect transition="out" filter="fade">
                                      <p:cBhvr>
                                        <p:cTn id="6" dur="250"/>
                                        <p:tgtEl>
                                          <p:spTgt spid="21"/>
                                        </p:tgtEl>
                                      </p:cBhvr>
                                    </p:animEffect>
                                    <p:set>
                                      <p:cBhvr>
                                        <p:cTn id="7" dur="1" fill="hold">
                                          <p:stCondLst>
                                            <p:cond delay="249"/>
                                          </p:stCondLst>
                                        </p:cTn>
                                        <p:tgtEl>
                                          <p:spTgt spid="2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50"/>
                                        <p:tgtEl>
                                          <p:spTgt spid="14"/>
                                        </p:tgtEl>
                                      </p:cBhvr>
                                    </p:animEffect>
                                    <p:set>
                                      <p:cBhvr>
                                        <p:cTn id="10" dur="1" fill="hold">
                                          <p:stCondLst>
                                            <p:cond delay="249"/>
                                          </p:stCondLst>
                                        </p:cTn>
                                        <p:tgtEl>
                                          <p:spTgt spid="1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50"/>
                                        <p:tgtEl>
                                          <p:spTgt spid="11"/>
                                        </p:tgtEl>
                                      </p:cBhvr>
                                    </p:animEffect>
                                    <p:set>
                                      <p:cBhvr>
                                        <p:cTn id="13" dur="1" fill="hold">
                                          <p:stCondLst>
                                            <p:cond delay="249"/>
                                          </p:stCondLst>
                                        </p:cTn>
                                        <p:tgtEl>
                                          <p:spTgt spid="11"/>
                                        </p:tgtEl>
                                        <p:attrNameLst>
                                          <p:attrName>style.visibility</p:attrName>
                                        </p:attrNameLst>
                                      </p:cBhvr>
                                      <p:to>
                                        <p:strVal val="hidden"/>
                                      </p:to>
                                    </p:set>
                                  </p:childTnLst>
                                </p:cTn>
                              </p:par>
                              <p:par>
                                <p:cTn id="14" presetID="10" presetClass="exit" presetSubtype="0" fill="hold" grpId="0" nodeType="withEffect">
                                  <p:stCondLst>
                                    <p:cond delay="500"/>
                                  </p:stCondLst>
                                  <p:childTnLst>
                                    <p:animEffect transition="out" filter="fade">
                                      <p:cBhvr>
                                        <p:cTn id="15" dur="250"/>
                                        <p:tgtEl>
                                          <p:spTgt spid="24"/>
                                        </p:tgtEl>
                                      </p:cBhvr>
                                    </p:animEffect>
                                    <p:set>
                                      <p:cBhvr>
                                        <p:cTn id="16" dur="1" fill="hold">
                                          <p:stCondLst>
                                            <p:cond delay="249"/>
                                          </p:stCondLst>
                                        </p:cTn>
                                        <p:tgtEl>
                                          <p:spTgt spid="24"/>
                                        </p:tgtEl>
                                        <p:attrNameLst>
                                          <p:attrName>style.visibility</p:attrName>
                                        </p:attrNameLst>
                                      </p:cBhvr>
                                      <p:to>
                                        <p:strVal val="hidden"/>
                                      </p:to>
                                    </p:set>
                                  </p:childTnLst>
                                </p:cTn>
                              </p:par>
                              <p:par>
                                <p:cTn id="17" presetID="10" presetClass="exit" presetSubtype="0" fill="hold" grpId="0" nodeType="withEffect">
                                  <p:stCondLst>
                                    <p:cond delay="500"/>
                                  </p:stCondLst>
                                  <p:childTnLst>
                                    <p:animEffect transition="out" filter="fade">
                                      <p:cBhvr>
                                        <p:cTn id="18" dur="250"/>
                                        <p:tgtEl>
                                          <p:spTgt spid="27"/>
                                        </p:tgtEl>
                                      </p:cBhvr>
                                    </p:animEffect>
                                    <p:set>
                                      <p:cBhvr>
                                        <p:cTn id="19" dur="1" fill="hold">
                                          <p:stCondLst>
                                            <p:cond delay="249"/>
                                          </p:stCondLst>
                                        </p:cTn>
                                        <p:tgtEl>
                                          <p:spTgt spid="27"/>
                                        </p:tgtEl>
                                        <p:attrNameLst>
                                          <p:attrName>style.visibility</p:attrName>
                                        </p:attrNameLst>
                                      </p:cBhvr>
                                      <p:to>
                                        <p:strVal val="hidden"/>
                                      </p:to>
                                    </p:set>
                                  </p:childTnLst>
                                </p:cTn>
                              </p:par>
                              <p:par>
                                <p:cTn id="20" presetID="42" presetClass="path" presetSubtype="0" accel="50000" decel="50000" fill="hold" grpId="0" nodeType="withEffect">
                                  <p:stCondLst>
                                    <p:cond delay="0"/>
                                  </p:stCondLst>
                                  <p:childTnLst>
                                    <p:animMotion origin="layout" path="M -3.125E-6 -1.48148E-6 L 0.39297 0.10278 " pathEditMode="relative" rAng="0" ptsTypes="AA">
                                      <p:cBhvr>
                                        <p:cTn id="21" dur="2000" fill="hold"/>
                                        <p:tgtEl>
                                          <p:spTgt spid="15"/>
                                        </p:tgtEl>
                                        <p:attrNameLst>
                                          <p:attrName>ppt_x</p:attrName>
                                          <p:attrName>ppt_y</p:attrName>
                                        </p:attrNameLst>
                                      </p:cBhvr>
                                      <p:rCtr x="19648" y="5139"/>
                                    </p:animMotion>
                                  </p:childTnLst>
                                </p:cTn>
                              </p:par>
                              <p:par>
                                <p:cTn id="22" presetID="42" presetClass="path" presetSubtype="0" accel="50000" decel="50000" fill="hold" grpId="0" nodeType="withEffect">
                                  <p:stCondLst>
                                    <p:cond delay="0"/>
                                  </p:stCondLst>
                                  <p:childTnLst>
                                    <p:animMotion origin="layout" path="M 4.16667E-7 -3.7037E-7 L 0.37995 0.23495 " pathEditMode="relative" rAng="0" ptsTypes="AA">
                                      <p:cBhvr>
                                        <p:cTn id="23" dur="2000" fill="hold"/>
                                        <p:tgtEl>
                                          <p:spTgt spid="18"/>
                                        </p:tgtEl>
                                        <p:attrNameLst>
                                          <p:attrName>ppt_x</p:attrName>
                                          <p:attrName>ppt_y</p:attrName>
                                        </p:attrNameLst>
                                      </p:cBhvr>
                                      <p:rCtr x="18997" y="11736"/>
                                    </p:animMotion>
                                  </p:childTnLst>
                                </p:cTn>
                              </p:par>
                              <p:par>
                                <p:cTn id="24" presetID="42" presetClass="path" presetSubtype="0" accel="50000" decel="50000" fill="hold" grpId="0" nodeType="withEffect">
                                  <p:stCondLst>
                                    <p:cond delay="0"/>
                                  </p:stCondLst>
                                  <p:childTnLst>
                                    <p:animMotion origin="layout" path="M -0.00286 0.00139 L 0.43542 0.10139 " pathEditMode="relative" rAng="0" ptsTypes="AA">
                                      <p:cBhvr>
                                        <p:cTn id="25" dur="2000" fill="hold"/>
                                        <p:tgtEl>
                                          <p:spTgt spid="17"/>
                                        </p:tgtEl>
                                        <p:attrNameLst>
                                          <p:attrName>ppt_x</p:attrName>
                                          <p:attrName>ppt_y</p:attrName>
                                        </p:attrNameLst>
                                      </p:cBhvr>
                                      <p:rCtr x="21914" y="5000"/>
                                    </p:animMotion>
                                  </p:childTnLst>
                                </p:cTn>
                              </p:par>
                              <p:par>
                                <p:cTn id="26" presetID="42" presetClass="path" presetSubtype="0" accel="50000" decel="50000" fill="hold" grpId="0" nodeType="withEffect">
                                  <p:stCondLst>
                                    <p:cond delay="0"/>
                                  </p:stCondLst>
                                  <p:childTnLst>
                                    <p:animMotion origin="layout" path="M 0.00052 0.00139 L 0.55026 0.10139 " pathEditMode="relative" rAng="0" ptsTypes="AA">
                                      <p:cBhvr>
                                        <p:cTn id="27" dur="2000" fill="hold"/>
                                        <p:tgtEl>
                                          <p:spTgt spid="16"/>
                                        </p:tgtEl>
                                        <p:attrNameLst>
                                          <p:attrName>ppt_x</p:attrName>
                                          <p:attrName>ppt_y</p:attrName>
                                        </p:attrNameLst>
                                      </p:cBhvr>
                                      <p:rCtr x="27487" y="5000"/>
                                    </p:animMotion>
                                  </p:childTnLst>
                                </p:cTn>
                              </p:par>
                              <p:par>
                                <p:cTn id="28" presetID="42" presetClass="path" presetSubtype="0" accel="50000" decel="50000" fill="hold" grpId="0" nodeType="withEffect">
                                  <p:stCondLst>
                                    <p:cond delay="0"/>
                                  </p:stCondLst>
                                  <p:childTnLst>
                                    <p:animMotion origin="layout" path="M -3.75E-6 -2.22222E-6 L 0.57774 0.07755 " pathEditMode="relative" rAng="0" ptsTypes="AA">
                                      <p:cBhvr>
                                        <p:cTn id="29" dur="2000" fill="hold"/>
                                        <p:tgtEl>
                                          <p:spTgt spid="19"/>
                                        </p:tgtEl>
                                        <p:attrNameLst>
                                          <p:attrName>ppt_x</p:attrName>
                                          <p:attrName>ppt_y</p:attrName>
                                        </p:attrNameLst>
                                      </p:cBhvr>
                                      <p:rCtr x="28880" y="3866"/>
                                    </p:animMotion>
                                  </p:childTnLst>
                                </p:cTn>
                              </p:par>
                              <p:par>
                                <p:cTn id="30" presetID="35" presetClass="path" presetSubtype="0" accel="50000" decel="50000" fill="hold" grpId="0" nodeType="withEffect">
                                  <p:stCondLst>
                                    <p:cond delay="0"/>
                                  </p:stCondLst>
                                  <p:childTnLst>
                                    <p:animMotion origin="layout" path="M -0.00013 -0.0007 L 0.4526 0.05115 " pathEditMode="relative" rAng="0" ptsTypes="AA">
                                      <p:cBhvr>
                                        <p:cTn id="31" dur="2000" fill="hold"/>
                                        <p:tgtEl>
                                          <p:spTgt spid="23"/>
                                        </p:tgtEl>
                                        <p:attrNameLst>
                                          <p:attrName>ppt_x</p:attrName>
                                          <p:attrName>ppt_y</p:attrName>
                                        </p:attrNameLst>
                                      </p:cBhvr>
                                      <p:rCtr x="22630" y="2593"/>
                                    </p:animMotion>
                                  </p:childTnLst>
                                </p:cTn>
                              </p:par>
                              <p:par>
                                <p:cTn id="32" presetID="42" presetClass="path" presetSubtype="0" accel="50000" decel="50000" fill="hold" grpId="0" nodeType="withEffect">
                                  <p:stCondLst>
                                    <p:cond delay="0"/>
                                  </p:stCondLst>
                                  <p:childTnLst>
                                    <p:animMotion origin="layout" path="M -0.00325 -0.0007 L 0.59193 0.05115 " pathEditMode="relative" rAng="0" ptsTypes="AA">
                                      <p:cBhvr>
                                        <p:cTn id="33" dur="2000" fill="hold"/>
                                        <p:tgtEl>
                                          <p:spTgt spid="22"/>
                                        </p:tgtEl>
                                        <p:attrNameLst>
                                          <p:attrName>ppt_x</p:attrName>
                                          <p:attrName>ppt_y</p:attrName>
                                        </p:attrNameLst>
                                      </p:cBhvr>
                                      <p:rCtr x="29753" y="2593"/>
                                    </p:animMotion>
                                  </p:childTnLst>
                                </p:cTn>
                              </p:par>
                              <p:par>
                                <p:cTn id="34" presetID="42" presetClass="path" presetSubtype="0" accel="50000" decel="50000" fill="hold" grpId="0" nodeType="withEffect">
                                  <p:stCondLst>
                                    <p:cond delay="0"/>
                                  </p:stCondLst>
                                  <p:childTnLst>
                                    <p:animMotion origin="layout" path="M -0.00156 0.00023 L 0.43906 0.02569 " pathEditMode="relative" rAng="0" ptsTypes="AA">
                                      <p:cBhvr>
                                        <p:cTn id="35" dur="2000" fill="hold"/>
                                        <p:tgtEl>
                                          <p:spTgt spid="26"/>
                                        </p:tgtEl>
                                        <p:attrNameLst>
                                          <p:attrName>ppt_x</p:attrName>
                                          <p:attrName>ppt_y</p:attrName>
                                        </p:attrNameLst>
                                      </p:cBhvr>
                                      <p:rCtr x="22031" y="1273"/>
                                    </p:animMotion>
                                  </p:childTnLst>
                                </p:cTn>
                              </p:par>
                              <p:par>
                                <p:cTn id="36" presetID="42" presetClass="path" presetSubtype="0" accel="50000" decel="50000" fill="hold" grpId="0" nodeType="withEffect">
                                  <p:stCondLst>
                                    <p:cond delay="0"/>
                                  </p:stCondLst>
                                  <p:childTnLst>
                                    <p:animMotion origin="layout" path="M -0.00026 0.00023 L 0.55391 0.02569 " pathEditMode="relative" rAng="0" ptsTypes="AA">
                                      <p:cBhvr>
                                        <p:cTn id="37" dur="2000" fill="hold"/>
                                        <p:tgtEl>
                                          <p:spTgt spid="25"/>
                                        </p:tgtEl>
                                        <p:attrNameLst>
                                          <p:attrName>ppt_x</p:attrName>
                                          <p:attrName>ppt_y</p:attrName>
                                        </p:attrNameLst>
                                      </p:cBhvr>
                                      <p:rCtr x="27708" y="1273"/>
                                    </p:animMotion>
                                  </p:childTnLst>
                                </p:cTn>
                              </p:par>
                              <p:par>
                                <p:cTn id="38" presetID="42" presetClass="path" presetSubtype="0" accel="50000" decel="50000" fill="hold" grpId="0" nodeType="withEffect">
                                  <p:stCondLst>
                                    <p:cond delay="0"/>
                                  </p:stCondLst>
                                  <p:childTnLst>
                                    <p:animMotion origin="layout" path="M -3.75E-6 -0.0044 L 0.57761 0.00093 " pathEditMode="relative" rAng="0" ptsTypes="AA">
                                      <p:cBhvr>
                                        <p:cTn id="39" dur="2000" fill="hold"/>
                                        <p:tgtEl>
                                          <p:spTgt spid="28"/>
                                        </p:tgtEl>
                                        <p:attrNameLst>
                                          <p:attrName>ppt_x</p:attrName>
                                          <p:attrName>ppt_y</p:attrName>
                                        </p:attrNameLst>
                                      </p:cBhvr>
                                      <p:rCtr x="28880" y="255"/>
                                    </p:animMotion>
                                  </p:childTnLst>
                                </p:cTn>
                              </p:par>
                              <p:par>
                                <p:cTn id="40" presetID="42" presetClass="path" presetSubtype="0" accel="50000" decel="50000" fill="hold" grpId="0" nodeType="withEffect">
                                  <p:stCondLst>
                                    <p:cond delay="0"/>
                                  </p:stCondLst>
                                  <p:childTnLst>
                                    <p:animMotion origin="layout" path="M 0.00221 -0.00486 L 0.4457 0.00046 " pathEditMode="relative" rAng="0" ptsTypes="AA">
                                      <p:cBhvr>
                                        <p:cTn id="41" dur="2000" fill="hold"/>
                                        <p:tgtEl>
                                          <p:spTgt spid="29"/>
                                        </p:tgtEl>
                                        <p:attrNameLst>
                                          <p:attrName>ppt_x</p:attrName>
                                          <p:attrName>ppt_y</p:attrName>
                                        </p:attrNameLst>
                                      </p:cBhvr>
                                      <p:rCtr x="22174" y="255"/>
                                    </p:animMotion>
                                  </p:childTnLst>
                                </p:cTn>
                              </p:par>
                              <p:par>
                                <p:cTn id="42" presetID="42" presetClass="path" presetSubtype="0" accel="50000" decel="50000" fill="hold" grpId="0" nodeType="withEffect">
                                  <p:stCondLst>
                                    <p:cond delay="0"/>
                                  </p:stCondLst>
                                  <p:childTnLst>
                                    <p:animMotion origin="layout" path="M -0.00378 0.00347 L 0.37617 0.08125 " pathEditMode="relative" rAng="0" ptsTypes="AA">
                                      <p:cBhvr>
                                        <p:cTn id="43" dur="2000" fill="hold"/>
                                        <p:tgtEl>
                                          <p:spTgt spid="30"/>
                                        </p:tgtEl>
                                        <p:attrNameLst>
                                          <p:attrName>ppt_x</p:attrName>
                                          <p:attrName>ppt_y</p:attrName>
                                        </p:attrNameLst>
                                      </p:cBhvr>
                                      <p:rCtr x="18997" y="3889"/>
                                    </p:animMotion>
                                  </p:childTnLst>
                                </p:cTn>
                              </p:par>
                              <p:par>
                                <p:cTn id="44" presetID="42" presetClass="path" presetSubtype="0" accel="50000" decel="50000" fill="hold" grpId="0" nodeType="withEffect">
                                  <p:stCondLst>
                                    <p:cond delay="0"/>
                                  </p:stCondLst>
                                  <p:childTnLst>
                                    <p:animMotion origin="layout" path="M -0.00339 -0.00116 L 0.44232 0.07639 " pathEditMode="relative" rAng="0" ptsTypes="AA">
                                      <p:cBhvr>
                                        <p:cTn id="45" dur="2000" fill="hold"/>
                                        <p:tgtEl>
                                          <p:spTgt spid="20"/>
                                        </p:tgtEl>
                                        <p:attrNameLst>
                                          <p:attrName>ppt_x</p:attrName>
                                          <p:attrName>ppt_y</p:attrName>
                                        </p:attrNameLst>
                                      </p:cBhvr>
                                      <p:rCtr x="22279" y="3866"/>
                                    </p:animMotion>
                                  </p:childTnLst>
                                </p:cTn>
                              </p:par>
                              <p:par>
                                <p:cTn id="46" presetID="42" presetClass="path" presetSubtype="0" accel="50000" decel="50000" fill="hold" grpId="0" nodeType="withEffect">
                                  <p:stCondLst>
                                    <p:cond delay="0"/>
                                  </p:stCondLst>
                                  <p:childTnLst>
                                    <p:animMotion origin="layout" path="M 0.00052 0.00185 L 0.38386 0.02176 " pathEditMode="relative" rAng="0" ptsTypes="AA">
                                      <p:cBhvr>
                                        <p:cTn id="47" dur="2000" fill="hold"/>
                                        <p:tgtEl>
                                          <p:spTgt spid="5"/>
                                        </p:tgtEl>
                                        <p:attrNameLst>
                                          <p:attrName>ppt_x</p:attrName>
                                          <p:attrName>ppt_y</p:attrName>
                                        </p:attrNameLst>
                                      </p:cBhvr>
                                      <p:rCtr x="19167" y="995"/>
                                    </p:animMotion>
                                  </p:childTnLst>
                                </p:cTn>
                              </p:par>
                              <p:par>
                                <p:cTn id="48" presetID="42" presetClass="path" presetSubtype="0" accel="50000" decel="50000" fill="hold" grpId="0" nodeType="withEffect">
                                  <p:stCondLst>
                                    <p:cond delay="0"/>
                                  </p:stCondLst>
                                  <p:childTnLst>
                                    <p:animMotion origin="layout" path="M -0.00248 0.00671 L 0.54296 0.02106 " pathEditMode="relative" rAng="0" ptsTypes="AA">
                                      <p:cBhvr>
                                        <p:cTn id="49" dur="2000" fill="hold"/>
                                        <p:tgtEl>
                                          <p:spTgt spid="6"/>
                                        </p:tgtEl>
                                        <p:attrNameLst>
                                          <p:attrName>ppt_x</p:attrName>
                                          <p:attrName>ppt_y</p:attrName>
                                        </p:attrNameLst>
                                      </p:cBhvr>
                                      <p:rCtr x="27266" y="718"/>
                                    </p:animMotion>
                                  </p:childTnLst>
                                </p:cTn>
                              </p:par>
                              <p:par>
                                <p:cTn id="50" presetID="42" presetClass="path" presetSubtype="0" accel="50000" decel="50000" fill="hold" grpId="0" nodeType="withEffect">
                                  <p:stCondLst>
                                    <p:cond delay="0"/>
                                  </p:stCondLst>
                                  <p:childTnLst>
                                    <p:animMotion origin="layout" path="M 4.58333E-6 -0.0044 L 0.42578 0.02106 " pathEditMode="relative" rAng="0" ptsTypes="AA">
                                      <p:cBhvr>
                                        <p:cTn id="51" dur="2000" fill="hold"/>
                                        <p:tgtEl>
                                          <p:spTgt spid="7"/>
                                        </p:tgtEl>
                                        <p:attrNameLst>
                                          <p:attrName>ppt_x</p:attrName>
                                          <p:attrName>ppt_y</p:attrName>
                                        </p:attrNameLst>
                                      </p:cBhvr>
                                      <p:rCtr x="21289" y="1273"/>
                                    </p:animMotion>
                                  </p:childTnLst>
                                </p:cTn>
                              </p:par>
                              <p:par>
                                <p:cTn id="52" presetID="42" presetClass="path" presetSubtype="0" accel="50000" decel="50000" fill="hold" grpId="0" nodeType="withEffect">
                                  <p:stCondLst>
                                    <p:cond delay="0"/>
                                  </p:stCondLst>
                                  <p:childTnLst>
                                    <p:animMotion origin="layout" path="M 4.16667E-6 1.48148E-6 L 0.59427 0.05185 " pathEditMode="relative" rAng="0" ptsTypes="AA">
                                      <p:cBhvr>
                                        <p:cTn id="53" dur="2000" fill="hold"/>
                                        <p:tgtEl>
                                          <p:spTgt spid="39"/>
                                        </p:tgtEl>
                                        <p:attrNameLst>
                                          <p:attrName>ppt_x</p:attrName>
                                          <p:attrName>ppt_y</p:attrName>
                                        </p:attrNameLst>
                                      </p:cBhvr>
                                      <p:rCtr x="29714" y="2593"/>
                                    </p:animMotion>
                                  </p:childTnLst>
                                </p:cTn>
                              </p:par>
                              <p:par>
                                <p:cTn id="54" presetID="42" presetClass="path" presetSubtype="0" accel="50000" decel="50000" fill="hold" grpId="0" nodeType="withEffect">
                                  <p:stCondLst>
                                    <p:cond delay="0"/>
                                  </p:stCondLst>
                                  <p:childTnLst>
                                    <p:animMotion origin="layout" path="M -0.01016 -0.00208 L 0.44636 0.04977 " pathEditMode="relative" rAng="0" ptsTypes="AA">
                                      <p:cBhvr>
                                        <p:cTn id="55" dur="2000" fill="hold"/>
                                        <p:tgtEl>
                                          <p:spTgt spid="40"/>
                                        </p:tgtEl>
                                        <p:attrNameLst>
                                          <p:attrName>ppt_x</p:attrName>
                                          <p:attrName>ppt_y</p:attrName>
                                        </p:attrNameLst>
                                      </p:cBhvr>
                                      <p:rCtr x="22826" y="2593"/>
                                    </p:animMotion>
                                  </p:childTnLst>
                                </p:cTn>
                              </p:par>
                              <p:par>
                                <p:cTn id="56" presetID="42" presetClass="path" presetSubtype="0" accel="50000" decel="50000" fill="hold" grpId="0" nodeType="withEffect">
                                  <p:stCondLst>
                                    <p:cond delay="0"/>
                                  </p:stCondLst>
                                  <p:childTnLst>
                                    <p:animMotion origin="layout" path="M 0.00286 -0.0037 L 0.56927 -0.05556 " pathEditMode="relative" rAng="0" ptsTypes="AA">
                                      <p:cBhvr>
                                        <p:cTn id="57" dur="2000" fill="hold"/>
                                        <p:tgtEl>
                                          <p:spTgt spid="9"/>
                                        </p:tgtEl>
                                        <p:attrNameLst>
                                          <p:attrName>ppt_x</p:attrName>
                                          <p:attrName>ppt_y</p:attrName>
                                        </p:attrNameLst>
                                      </p:cBhvr>
                                      <p:rCtr x="28320" y="-2593"/>
                                    </p:animMotion>
                                  </p:childTnLst>
                                </p:cTn>
                              </p:par>
                              <p:par>
                                <p:cTn id="58" presetID="42" presetClass="path" presetSubtype="0" accel="50000" decel="50000" fill="hold" grpId="0" nodeType="withEffect">
                                  <p:stCondLst>
                                    <p:cond delay="0"/>
                                  </p:stCondLst>
                                  <p:childTnLst>
                                    <p:animMotion origin="layout" path="M 0.0004 -0.00324 L 0.43646 -0.05556 " pathEditMode="relative" rAng="0" ptsTypes="AA">
                                      <p:cBhvr>
                                        <p:cTn id="59" dur="2000" fill="hold"/>
                                        <p:tgtEl>
                                          <p:spTgt spid="10"/>
                                        </p:tgtEl>
                                        <p:attrNameLst>
                                          <p:attrName>ppt_x</p:attrName>
                                          <p:attrName>ppt_y</p:attrName>
                                        </p:attrNameLst>
                                      </p:cBhvr>
                                      <p:rCtr x="21797" y="-2616"/>
                                    </p:animMotion>
                                  </p:childTnLst>
                                </p:cTn>
                              </p:par>
                              <p:par>
                                <p:cTn id="60" presetID="42" presetClass="path" presetSubtype="0" accel="50000" decel="50000" fill="hold" grpId="0" nodeType="withEffect">
                                  <p:stCondLst>
                                    <p:cond delay="0"/>
                                  </p:stCondLst>
                                  <p:childTnLst>
                                    <p:animMotion origin="layout" path="M 0.00026 -0.00254 L 0.55989 -0.07708 " pathEditMode="relative" rAng="0" ptsTypes="AA">
                                      <p:cBhvr>
                                        <p:cTn id="61" dur="2000" fill="hold"/>
                                        <p:tgtEl>
                                          <p:spTgt spid="12"/>
                                        </p:tgtEl>
                                        <p:attrNameLst>
                                          <p:attrName>ppt_x</p:attrName>
                                          <p:attrName>ppt_y</p:attrName>
                                        </p:attrNameLst>
                                      </p:cBhvr>
                                      <p:rCtr x="27982" y="-3727"/>
                                    </p:animMotion>
                                  </p:childTnLst>
                                </p:cTn>
                              </p:par>
                              <p:par>
                                <p:cTn id="62" presetID="42" presetClass="path" presetSubtype="0" accel="50000" decel="50000" fill="hold" grpId="0" nodeType="withEffect">
                                  <p:stCondLst>
                                    <p:cond delay="0"/>
                                  </p:stCondLst>
                                  <p:childTnLst>
                                    <p:animMotion origin="layout" path="M 0.00105 -0.00046 L 0.43594 -0.07801 " pathEditMode="relative" rAng="0" ptsTypes="AA">
                                      <p:cBhvr>
                                        <p:cTn id="63" dur="2000" fill="hold"/>
                                        <p:tgtEl>
                                          <p:spTgt spid="13"/>
                                        </p:tgtEl>
                                        <p:attrNameLst>
                                          <p:attrName>ppt_x</p:attrName>
                                          <p:attrName>ppt_y</p:attrName>
                                        </p:attrNameLst>
                                      </p:cBhvr>
                                      <p:rCtr x="21745" y="-3889"/>
                                    </p:animMotion>
                                  </p:childTnLst>
                                </p:cTn>
                              </p:par>
                              <p:par>
                                <p:cTn id="64" presetID="42" presetClass="path" presetSubtype="0" accel="50000" decel="50000" fill="hold" grpId="0" nodeType="withEffect">
                                  <p:stCondLst>
                                    <p:cond delay="0"/>
                                  </p:stCondLst>
                                  <p:childTnLst>
                                    <p:animMotion origin="layout" path="M -0.00039 0.00208 L 0.37383 0.12963 " pathEditMode="relative" rAng="0" ptsTypes="AA">
                                      <p:cBhvr>
                                        <p:cTn id="65" dur="2000" fill="hold"/>
                                        <p:tgtEl>
                                          <p:spTgt spid="8"/>
                                        </p:tgtEl>
                                        <p:attrNameLst>
                                          <p:attrName>ppt_x</p:attrName>
                                          <p:attrName>ppt_y</p:attrName>
                                        </p:attrNameLst>
                                      </p:cBhvr>
                                      <p:rCtr x="18711" y="6366"/>
                                    </p:animMotion>
                                  </p:childTnLst>
                                </p:cTn>
                              </p:par>
                              <p:par>
                                <p:cTn id="66" presetID="42" presetClass="path" presetSubtype="0" accel="50000" decel="50000" fill="hold" grpId="0" nodeType="withEffect">
                                  <p:stCondLst>
                                    <p:cond delay="0"/>
                                  </p:stCondLst>
                                  <p:childTnLst>
                                    <p:animMotion origin="layout" path="M -1.04167E-6 0 L 0.46419 0.04792 " pathEditMode="relative" rAng="0" ptsTypes="AA">
                                      <p:cBhvr>
                                        <p:cTn id="67" dur="2000" fill="hold"/>
                                        <p:tgtEl>
                                          <p:spTgt spid="41"/>
                                        </p:tgtEl>
                                        <p:attrNameLst>
                                          <p:attrName>ppt_x</p:attrName>
                                          <p:attrName>ppt_y</p:attrName>
                                        </p:attrNameLst>
                                      </p:cBhvr>
                                      <p:rCtr x="23203" y="2384"/>
                                    </p:animMotion>
                                  </p:childTnLst>
                                </p:cTn>
                              </p:par>
                              <p:par>
                                <p:cTn id="68" presetID="42" presetClass="path" presetSubtype="0" accel="50000" decel="50000" fill="hold" grpId="0" nodeType="withEffect">
                                  <p:stCondLst>
                                    <p:cond delay="0"/>
                                  </p:stCondLst>
                                  <p:childTnLst>
                                    <p:animMotion origin="layout" path="M 2.91667E-6 4.44444E-6 L 0.42942 0.24907 " pathEditMode="relative" rAng="0" ptsTypes="AA">
                                      <p:cBhvr>
                                        <p:cTn id="69" dur="2000" fill="hold"/>
                                        <p:tgtEl>
                                          <p:spTgt spid="46"/>
                                        </p:tgtEl>
                                        <p:attrNameLst>
                                          <p:attrName>ppt_x</p:attrName>
                                          <p:attrName>ppt_y</p:attrName>
                                        </p:attrNameLst>
                                      </p:cBhvr>
                                      <p:rCtr x="21471" y="12454"/>
                                    </p:animMotion>
                                  </p:childTnLst>
                                </p:cTn>
                              </p:par>
                              <p:par>
                                <p:cTn id="70" presetID="10" presetClass="entr" presetSubtype="0" fill="hold" grpId="0" nodeType="withEffect">
                                  <p:stCondLst>
                                    <p:cond delay="1500"/>
                                  </p:stCondLst>
                                  <p:childTnLst>
                                    <p:set>
                                      <p:cBhvr>
                                        <p:cTn id="71" dur="1" fill="hold">
                                          <p:stCondLst>
                                            <p:cond delay="0"/>
                                          </p:stCondLst>
                                        </p:cTn>
                                        <p:tgtEl>
                                          <p:spTgt spid="60"/>
                                        </p:tgtEl>
                                        <p:attrNameLst>
                                          <p:attrName>style.visibility</p:attrName>
                                        </p:attrNameLst>
                                      </p:cBhvr>
                                      <p:to>
                                        <p:strVal val="visible"/>
                                      </p:to>
                                    </p:set>
                                    <p:animEffect transition="in" filter="fade">
                                      <p:cBhvr>
                                        <p:cTn id="72" dur="1500"/>
                                        <p:tgtEl>
                                          <p:spTgt spid="60"/>
                                        </p:tgtEl>
                                      </p:cBhvr>
                                    </p:animEffect>
                                  </p:childTnLst>
                                </p:cTn>
                              </p:par>
                              <p:par>
                                <p:cTn id="73" presetID="10" presetClass="exit" presetSubtype="0" fill="hold" grpId="1" nodeType="withEffect">
                                  <p:stCondLst>
                                    <p:cond delay="1000"/>
                                  </p:stCondLst>
                                  <p:childTnLst>
                                    <p:animEffect transition="out" filter="fade">
                                      <p:cBhvr>
                                        <p:cTn id="74" dur="1100"/>
                                        <p:tgtEl>
                                          <p:spTgt spid="15"/>
                                        </p:tgtEl>
                                      </p:cBhvr>
                                    </p:animEffect>
                                    <p:set>
                                      <p:cBhvr>
                                        <p:cTn id="75" dur="1" fill="hold">
                                          <p:stCondLst>
                                            <p:cond delay="1099"/>
                                          </p:stCondLst>
                                        </p:cTn>
                                        <p:tgtEl>
                                          <p:spTgt spid="15"/>
                                        </p:tgtEl>
                                        <p:attrNameLst>
                                          <p:attrName>style.visibility</p:attrName>
                                        </p:attrNameLst>
                                      </p:cBhvr>
                                      <p:to>
                                        <p:strVal val="hidden"/>
                                      </p:to>
                                    </p:set>
                                  </p:childTnLst>
                                </p:cTn>
                              </p:par>
                              <p:par>
                                <p:cTn id="76" presetID="10" presetClass="exit" presetSubtype="0" fill="hold" grpId="1" nodeType="withEffect">
                                  <p:stCondLst>
                                    <p:cond delay="1000"/>
                                  </p:stCondLst>
                                  <p:childTnLst>
                                    <p:animEffect transition="out" filter="fade">
                                      <p:cBhvr>
                                        <p:cTn id="77" dur="1100"/>
                                        <p:tgtEl>
                                          <p:spTgt spid="16"/>
                                        </p:tgtEl>
                                      </p:cBhvr>
                                    </p:animEffect>
                                    <p:set>
                                      <p:cBhvr>
                                        <p:cTn id="78" dur="1" fill="hold">
                                          <p:stCondLst>
                                            <p:cond delay="1099"/>
                                          </p:stCondLst>
                                        </p:cTn>
                                        <p:tgtEl>
                                          <p:spTgt spid="16"/>
                                        </p:tgtEl>
                                        <p:attrNameLst>
                                          <p:attrName>style.visibility</p:attrName>
                                        </p:attrNameLst>
                                      </p:cBhvr>
                                      <p:to>
                                        <p:strVal val="hidden"/>
                                      </p:to>
                                    </p:set>
                                  </p:childTnLst>
                                </p:cTn>
                              </p:par>
                              <p:par>
                                <p:cTn id="79" presetID="10" presetClass="exit" presetSubtype="0" fill="hold" grpId="1" nodeType="withEffect">
                                  <p:stCondLst>
                                    <p:cond delay="1000"/>
                                  </p:stCondLst>
                                  <p:childTnLst>
                                    <p:animEffect transition="out" filter="fade">
                                      <p:cBhvr>
                                        <p:cTn id="80" dur="1100"/>
                                        <p:tgtEl>
                                          <p:spTgt spid="17"/>
                                        </p:tgtEl>
                                      </p:cBhvr>
                                    </p:animEffect>
                                    <p:set>
                                      <p:cBhvr>
                                        <p:cTn id="81" dur="1" fill="hold">
                                          <p:stCondLst>
                                            <p:cond delay="1099"/>
                                          </p:stCondLst>
                                        </p:cTn>
                                        <p:tgtEl>
                                          <p:spTgt spid="17"/>
                                        </p:tgtEl>
                                        <p:attrNameLst>
                                          <p:attrName>style.visibility</p:attrName>
                                        </p:attrNameLst>
                                      </p:cBhvr>
                                      <p:to>
                                        <p:strVal val="hidden"/>
                                      </p:to>
                                    </p:set>
                                  </p:childTnLst>
                                </p:cTn>
                              </p:par>
                              <p:par>
                                <p:cTn id="82" presetID="10" presetClass="exit" presetSubtype="0" fill="hold" grpId="1" nodeType="withEffect">
                                  <p:stCondLst>
                                    <p:cond delay="1000"/>
                                  </p:stCondLst>
                                  <p:childTnLst>
                                    <p:animEffect transition="out" filter="fade">
                                      <p:cBhvr>
                                        <p:cTn id="83" dur="1100"/>
                                        <p:tgtEl>
                                          <p:spTgt spid="19"/>
                                        </p:tgtEl>
                                      </p:cBhvr>
                                    </p:animEffect>
                                    <p:set>
                                      <p:cBhvr>
                                        <p:cTn id="84" dur="1" fill="hold">
                                          <p:stCondLst>
                                            <p:cond delay="1099"/>
                                          </p:stCondLst>
                                        </p:cTn>
                                        <p:tgtEl>
                                          <p:spTgt spid="19"/>
                                        </p:tgtEl>
                                        <p:attrNameLst>
                                          <p:attrName>style.visibility</p:attrName>
                                        </p:attrNameLst>
                                      </p:cBhvr>
                                      <p:to>
                                        <p:strVal val="hidden"/>
                                      </p:to>
                                    </p:set>
                                  </p:childTnLst>
                                </p:cTn>
                              </p:par>
                              <p:par>
                                <p:cTn id="85" presetID="10" presetClass="exit" presetSubtype="0" fill="hold" grpId="1" nodeType="withEffect">
                                  <p:stCondLst>
                                    <p:cond delay="1000"/>
                                  </p:stCondLst>
                                  <p:childTnLst>
                                    <p:animEffect transition="out" filter="fade">
                                      <p:cBhvr>
                                        <p:cTn id="86" dur="1100"/>
                                        <p:tgtEl>
                                          <p:spTgt spid="20"/>
                                        </p:tgtEl>
                                      </p:cBhvr>
                                    </p:animEffect>
                                    <p:set>
                                      <p:cBhvr>
                                        <p:cTn id="87" dur="1" fill="hold">
                                          <p:stCondLst>
                                            <p:cond delay="1099"/>
                                          </p:stCondLst>
                                        </p:cTn>
                                        <p:tgtEl>
                                          <p:spTgt spid="20"/>
                                        </p:tgtEl>
                                        <p:attrNameLst>
                                          <p:attrName>style.visibility</p:attrName>
                                        </p:attrNameLst>
                                      </p:cBhvr>
                                      <p:to>
                                        <p:strVal val="hidden"/>
                                      </p:to>
                                    </p:set>
                                  </p:childTnLst>
                                </p:cTn>
                              </p:par>
                              <p:par>
                                <p:cTn id="88" presetID="10" presetClass="exit" presetSubtype="0" fill="hold" grpId="1" nodeType="withEffect">
                                  <p:stCondLst>
                                    <p:cond delay="1000"/>
                                  </p:stCondLst>
                                  <p:childTnLst>
                                    <p:animEffect transition="out" filter="fade">
                                      <p:cBhvr>
                                        <p:cTn id="89" dur="1100"/>
                                        <p:tgtEl>
                                          <p:spTgt spid="22"/>
                                        </p:tgtEl>
                                      </p:cBhvr>
                                    </p:animEffect>
                                    <p:set>
                                      <p:cBhvr>
                                        <p:cTn id="90" dur="1" fill="hold">
                                          <p:stCondLst>
                                            <p:cond delay="1099"/>
                                          </p:stCondLst>
                                        </p:cTn>
                                        <p:tgtEl>
                                          <p:spTgt spid="22"/>
                                        </p:tgtEl>
                                        <p:attrNameLst>
                                          <p:attrName>style.visibility</p:attrName>
                                        </p:attrNameLst>
                                      </p:cBhvr>
                                      <p:to>
                                        <p:strVal val="hidden"/>
                                      </p:to>
                                    </p:set>
                                  </p:childTnLst>
                                </p:cTn>
                              </p:par>
                              <p:par>
                                <p:cTn id="91" presetID="10" presetClass="exit" presetSubtype="0" fill="hold" grpId="1" nodeType="withEffect">
                                  <p:stCondLst>
                                    <p:cond delay="1000"/>
                                  </p:stCondLst>
                                  <p:childTnLst>
                                    <p:animEffect transition="out" filter="fade">
                                      <p:cBhvr>
                                        <p:cTn id="92" dur="1100"/>
                                        <p:tgtEl>
                                          <p:spTgt spid="23"/>
                                        </p:tgtEl>
                                      </p:cBhvr>
                                    </p:animEffect>
                                    <p:set>
                                      <p:cBhvr>
                                        <p:cTn id="93" dur="1" fill="hold">
                                          <p:stCondLst>
                                            <p:cond delay="1099"/>
                                          </p:stCondLst>
                                        </p:cTn>
                                        <p:tgtEl>
                                          <p:spTgt spid="23"/>
                                        </p:tgtEl>
                                        <p:attrNameLst>
                                          <p:attrName>style.visibility</p:attrName>
                                        </p:attrNameLst>
                                      </p:cBhvr>
                                      <p:to>
                                        <p:strVal val="hidden"/>
                                      </p:to>
                                    </p:set>
                                  </p:childTnLst>
                                </p:cTn>
                              </p:par>
                              <p:par>
                                <p:cTn id="94" presetID="10" presetClass="exit" presetSubtype="0" fill="hold" grpId="1" nodeType="withEffect">
                                  <p:stCondLst>
                                    <p:cond delay="1000"/>
                                  </p:stCondLst>
                                  <p:childTnLst>
                                    <p:animEffect transition="out" filter="fade">
                                      <p:cBhvr>
                                        <p:cTn id="95" dur="1100"/>
                                        <p:tgtEl>
                                          <p:spTgt spid="25"/>
                                        </p:tgtEl>
                                      </p:cBhvr>
                                    </p:animEffect>
                                    <p:set>
                                      <p:cBhvr>
                                        <p:cTn id="96" dur="1" fill="hold">
                                          <p:stCondLst>
                                            <p:cond delay="1099"/>
                                          </p:stCondLst>
                                        </p:cTn>
                                        <p:tgtEl>
                                          <p:spTgt spid="25"/>
                                        </p:tgtEl>
                                        <p:attrNameLst>
                                          <p:attrName>style.visibility</p:attrName>
                                        </p:attrNameLst>
                                      </p:cBhvr>
                                      <p:to>
                                        <p:strVal val="hidden"/>
                                      </p:to>
                                    </p:set>
                                  </p:childTnLst>
                                </p:cTn>
                              </p:par>
                              <p:par>
                                <p:cTn id="97" presetID="10" presetClass="exit" presetSubtype="0" fill="hold" grpId="1" nodeType="withEffect">
                                  <p:stCondLst>
                                    <p:cond delay="1000"/>
                                  </p:stCondLst>
                                  <p:childTnLst>
                                    <p:animEffect transition="out" filter="fade">
                                      <p:cBhvr>
                                        <p:cTn id="98" dur="1100"/>
                                        <p:tgtEl>
                                          <p:spTgt spid="26"/>
                                        </p:tgtEl>
                                      </p:cBhvr>
                                    </p:animEffect>
                                    <p:set>
                                      <p:cBhvr>
                                        <p:cTn id="99" dur="1" fill="hold">
                                          <p:stCondLst>
                                            <p:cond delay="1099"/>
                                          </p:stCondLst>
                                        </p:cTn>
                                        <p:tgtEl>
                                          <p:spTgt spid="26"/>
                                        </p:tgtEl>
                                        <p:attrNameLst>
                                          <p:attrName>style.visibility</p:attrName>
                                        </p:attrNameLst>
                                      </p:cBhvr>
                                      <p:to>
                                        <p:strVal val="hidden"/>
                                      </p:to>
                                    </p:set>
                                  </p:childTnLst>
                                </p:cTn>
                              </p:par>
                              <p:par>
                                <p:cTn id="100" presetID="10" presetClass="exit" presetSubtype="0" fill="hold" grpId="1" nodeType="withEffect">
                                  <p:stCondLst>
                                    <p:cond delay="1000"/>
                                  </p:stCondLst>
                                  <p:childTnLst>
                                    <p:animEffect transition="out" filter="fade">
                                      <p:cBhvr>
                                        <p:cTn id="101" dur="1100"/>
                                        <p:tgtEl>
                                          <p:spTgt spid="28"/>
                                        </p:tgtEl>
                                      </p:cBhvr>
                                    </p:animEffect>
                                    <p:set>
                                      <p:cBhvr>
                                        <p:cTn id="102" dur="1" fill="hold">
                                          <p:stCondLst>
                                            <p:cond delay="1099"/>
                                          </p:stCondLst>
                                        </p:cTn>
                                        <p:tgtEl>
                                          <p:spTgt spid="28"/>
                                        </p:tgtEl>
                                        <p:attrNameLst>
                                          <p:attrName>style.visibility</p:attrName>
                                        </p:attrNameLst>
                                      </p:cBhvr>
                                      <p:to>
                                        <p:strVal val="hidden"/>
                                      </p:to>
                                    </p:set>
                                  </p:childTnLst>
                                </p:cTn>
                              </p:par>
                              <p:par>
                                <p:cTn id="103" presetID="10" presetClass="exit" presetSubtype="0" fill="hold" grpId="1" nodeType="withEffect">
                                  <p:stCondLst>
                                    <p:cond delay="1000"/>
                                  </p:stCondLst>
                                  <p:childTnLst>
                                    <p:animEffect transition="out" filter="fade">
                                      <p:cBhvr>
                                        <p:cTn id="104" dur="1100"/>
                                        <p:tgtEl>
                                          <p:spTgt spid="29"/>
                                        </p:tgtEl>
                                      </p:cBhvr>
                                    </p:animEffect>
                                    <p:set>
                                      <p:cBhvr>
                                        <p:cTn id="105" dur="1" fill="hold">
                                          <p:stCondLst>
                                            <p:cond delay="1099"/>
                                          </p:stCondLst>
                                        </p:cTn>
                                        <p:tgtEl>
                                          <p:spTgt spid="29"/>
                                        </p:tgtEl>
                                        <p:attrNameLst>
                                          <p:attrName>style.visibility</p:attrName>
                                        </p:attrNameLst>
                                      </p:cBhvr>
                                      <p:to>
                                        <p:strVal val="hidden"/>
                                      </p:to>
                                    </p:set>
                                  </p:childTnLst>
                                </p:cTn>
                              </p:par>
                              <p:par>
                                <p:cTn id="106" presetID="10" presetClass="exit" presetSubtype="0" fill="hold" grpId="1" nodeType="withEffect">
                                  <p:stCondLst>
                                    <p:cond delay="1000"/>
                                  </p:stCondLst>
                                  <p:childTnLst>
                                    <p:animEffect transition="out" filter="fade">
                                      <p:cBhvr>
                                        <p:cTn id="107" dur="1100"/>
                                        <p:tgtEl>
                                          <p:spTgt spid="30"/>
                                        </p:tgtEl>
                                      </p:cBhvr>
                                    </p:animEffect>
                                    <p:set>
                                      <p:cBhvr>
                                        <p:cTn id="108" dur="1" fill="hold">
                                          <p:stCondLst>
                                            <p:cond delay="1099"/>
                                          </p:stCondLst>
                                        </p:cTn>
                                        <p:tgtEl>
                                          <p:spTgt spid="30"/>
                                        </p:tgtEl>
                                        <p:attrNameLst>
                                          <p:attrName>style.visibility</p:attrName>
                                        </p:attrNameLst>
                                      </p:cBhvr>
                                      <p:to>
                                        <p:strVal val="hidden"/>
                                      </p:to>
                                    </p:set>
                                  </p:childTnLst>
                                </p:cTn>
                              </p:par>
                              <p:par>
                                <p:cTn id="109" presetID="10" presetClass="exit" presetSubtype="0" fill="hold" grpId="1" nodeType="withEffect">
                                  <p:stCondLst>
                                    <p:cond delay="1000"/>
                                  </p:stCondLst>
                                  <p:childTnLst>
                                    <p:animEffect transition="out" filter="fade">
                                      <p:cBhvr>
                                        <p:cTn id="110" dur="1100"/>
                                        <p:tgtEl>
                                          <p:spTgt spid="18"/>
                                        </p:tgtEl>
                                      </p:cBhvr>
                                    </p:animEffect>
                                    <p:set>
                                      <p:cBhvr>
                                        <p:cTn id="111" dur="1" fill="hold">
                                          <p:stCondLst>
                                            <p:cond delay="1099"/>
                                          </p:stCondLst>
                                        </p:cTn>
                                        <p:tgtEl>
                                          <p:spTgt spid="18"/>
                                        </p:tgtEl>
                                        <p:attrNameLst>
                                          <p:attrName>style.visibility</p:attrName>
                                        </p:attrNameLst>
                                      </p:cBhvr>
                                      <p:to>
                                        <p:strVal val="hidden"/>
                                      </p:to>
                                    </p:set>
                                  </p:childTnLst>
                                </p:cTn>
                              </p:par>
                              <p:par>
                                <p:cTn id="112" presetID="10" presetClass="exit" presetSubtype="0" fill="hold" grpId="1" nodeType="withEffect">
                                  <p:stCondLst>
                                    <p:cond delay="1000"/>
                                  </p:stCondLst>
                                  <p:childTnLst>
                                    <p:animEffect transition="out" filter="fade">
                                      <p:cBhvr>
                                        <p:cTn id="113" dur="1100"/>
                                        <p:tgtEl>
                                          <p:spTgt spid="5"/>
                                        </p:tgtEl>
                                      </p:cBhvr>
                                    </p:animEffect>
                                    <p:set>
                                      <p:cBhvr>
                                        <p:cTn id="114" dur="1" fill="hold">
                                          <p:stCondLst>
                                            <p:cond delay="1099"/>
                                          </p:stCondLst>
                                        </p:cTn>
                                        <p:tgtEl>
                                          <p:spTgt spid="5"/>
                                        </p:tgtEl>
                                        <p:attrNameLst>
                                          <p:attrName>style.visibility</p:attrName>
                                        </p:attrNameLst>
                                      </p:cBhvr>
                                      <p:to>
                                        <p:strVal val="hidden"/>
                                      </p:to>
                                    </p:set>
                                  </p:childTnLst>
                                </p:cTn>
                              </p:par>
                              <p:par>
                                <p:cTn id="115" presetID="10" presetClass="exit" presetSubtype="0" fill="hold" grpId="1" nodeType="withEffect">
                                  <p:stCondLst>
                                    <p:cond delay="1000"/>
                                  </p:stCondLst>
                                  <p:childTnLst>
                                    <p:animEffect transition="out" filter="fade">
                                      <p:cBhvr>
                                        <p:cTn id="116" dur="1100"/>
                                        <p:tgtEl>
                                          <p:spTgt spid="6"/>
                                        </p:tgtEl>
                                      </p:cBhvr>
                                    </p:animEffect>
                                    <p:set>
                                      <p:cBhvr>
                                        <p:cTn id="117" dur="1" fill="hold">
                                          <p:stCondLst>
                                            <p:cond delay="1099"/>
                                          </p:stCondLst>
                                        </p:cTn>
                                        <p:tgtEl>
                                          <p:spTgt spid="6"/>
                                        </p:tgtEl>
                                        <p:attrNameLst>
                                          <p:attrName>style.visibility</p:attrName>
                                        </p:attrNameLst>
                                      </p:cBhvr>
                                      <p:to>
                                        <p:strVal val="hidden"/>
                                      </p:to>
                                    </p:set>
                                  </p:childTnLst>
                                </p:cTn>
                              </p:par>
                              <p:par>
                                <p:cTn id="118" presetID="10" presetClass="exit" presetSubtype="0" fill="hold" grpId="1" nodeType="withEffect">
                                  <p:stCondLst>
                                    <p:cond delay="1000"/>
                                  </p:stCondLst>
                                  <p:childTnLst>
                                    <p:animEffect transition="out" filter="fade">
                                      <p:cBhvr>
                                        <p:cTn id="119" dur="1100"/>
                                        <p:tgtEl>
                                          <p:spTgt spid="7"/>
                                        </p:tgtEl>
                                      </p:cBhvr>
                                    </p:animEffect>
                                    <p:set>
                                      <p:cBhvr>
                                        <p:cTn id="120" dur="1" fill="hold">
                                          <p:stCondLst>
                                            <p:cond delay="1099"/>
                                          </p:stCondLst>
                                        </p:cTn>
                                        <p:tgtEl>
                                          <p:spTgt spid="7"/>
                                        </p:tgtEl>
                                        <p:attrNameLst>
                                          <p:attrName>style.visibility</p:attrName>
                                        </p:attrNameLst>
                                      </p:cBhvr>
                                      <p:to>
                                        <p:strVal val="hidden"/>
                                      </p:to>
                                    </p:set>
                                  </p:childTnLst>
                                </p:cTn>
                              </p:par>
                              <p:par>
                                <p:cTn id="121" presetID="10" presetClass="exit" presetSubtype="0" fill="hold" grpId="1" nodeType="withEffect">
                                  <p:stCondLst>
                                    <p:cond delay="1000"/>
                                  </p:stCondLst>
                                  <p:childTnLst>
                                    <p:animEffect transition="out" filter="fade">
                                      <p:cBhvr>
                                        <p:cTn id="122" dur="1100"/>
                                        <p:tgtEl>
                                          <p:spTgt spid="39"/>
                                        </p:tgtEl>
                                      </p:cBhvr>
                                    </p:animEffect>
                                    <p:set>
                                      <p:cBhvr>
                                        <p:cTn id="123" dur="1" fill="hold">
                                          <p:stCondLst>
                                            <p:cond delay="1099"/>
                                          </p:stCondLst>
                                        </p:cTn>
                                        <p:tgtEl>
                                          <p:spTgt spid="39"/>
                                        </p:tgtEl>
                                        <p:attrNameLst>
                                          <p:attrName>style.visibility</p:attrName>
                                        </p:attrNameLst>
                                      </p:cBhvr>
                                      <p:to>
                                        <p:strVal val="hidden"/>
                                      </p:to>
                                    </p:set>
                                  </p:childTnLst>
                                </p:cTn>
                              </p:par>
                              <p:par>
                                <p:cTn id="124" presetID="10" presetClass="exit" presetSubtype="0" fill="hold" grpId="1" nodeType="withEffect">
                                  <p:stCondLst>
                                    <p:cond delay="1000"/>
                                  </p:stCondLst>
                                  <p:childTnLst>
                                    <p:animEffect transition="out" filter="fade">
                                      <p:cBhvr>
                                        <p:cTn id="125" dur="1100"/>
                                        <p:tgtEl>
                                          <p:spTgt spid="40"/>
                                        </p:tgtEl>
                                      </p:cBhvr>
                                    </p:animEffect>
                                    <p:set>
                                      <p:cBhvr>
                                        <p:cTn id="126" dur="1" fill="hold">
                                          <p:stCondLst>
                                            <p:cond delay="1099"/>
                                          </p:stCondLst>
                                        </p:cTn>
                                        <p:tgtEl>
                                          <p:spTgt spid="40"/>
                                        </p:tgtEl>
                                        <p:attrNameLst>
                                          <p:attrName>style.visibility</p:attrName>
                                        </p:attrNameLst>
                                      </p:cBhvr>
                                      <p:to>
                                        <p:strVal val="hidden"/>
                                      </p:to>
                                    </p:set>
                                  </p:childTnLst>
                                </p:cTn>
                              </p:par>
                              <p:par>
                                <p:cTn id="127" presetID="10" presetClass="exit" presetSubtype="0" fill="hold" grpId="1" nodeType="withEffect">
                                  <p:stCondLst>
                                    <p:cond delay="1000"/>
                                  </p:stCondLst>
                                  <p:childTnLst>
                                    <p:animEffect transition="out" filter="fade">
                                      <p:cBhvr>
                                        <p:cTn id="128" dur="1100"/>
                                        <p:tgtEl>
                                          <p:spTgt spid="9"/>
                                        </p:tgtEl>
                                      </p:cBhvr>
                                    </p:animEffect>
                                    <p:set>
                                      <p:cBhvr>
                                        <p:cTn id="129" dur="1" fill="hold">
                                          <p:stCondLst>
                                            <p:cond delay="1099"/>
                                          </p:stCondLst>
                                        </p:cTn>
                                        <p:tgtEl>
                                          <p:spTgt spid="9"/>
                                        </p:tgtEl>
                                        <p:attrNameLst>
                                          <p:attrName>style.visibility</p:attrName>
                                        </p:attrNameLst>
                                      </p:cBhvr>
                                      <p:to>
                                        <p:strVal val="hidden"/>
                                      </p:to>
                                    </p:set>
                                  </p:childTnLst>
                                </p:cTn>
                              </p:par>
                              <p:par>
                                <p:cTn id="130" presetID="10" presetClass="exit" presetSubtype="0" fill="hold" grpId="1" nodeType="withEffect">
                                  <p:stCondLst>
                                    <p:cond delay="1000"/>
                                  </p:stCondLst>
                                  <p:childTnLst>
                                    <p:animEffect transition="out" filter="fade">
                                      <p:cBhvr>
                                        <p:cTn id="131" dur="1100"/>
                                        <p:tgtEl>
                                          <p:spTgt spid="10"/>
                                        </p:tgtEl>
                                      </p:cBhvr>
                                    </p:animEffect>
                                    <p:set>
                                      <p:cBhvr>
                                        <p:cTn id="132" dur="1" fill="hold">
                                          <p:stCondLst>
                                            <p:cond delay="1099"/>
                                          </p:stCondLst>
                                        </p:cTn>
                                        <p:tgtEl>
                                          <p:spTgt spid="10"/>
                                        </p:tgtEl>
                                        <p:attrNameLst>
                                          <p:attrName>style.visibility</p:attrName>
                                        </p:attrNameLst>
                                      </p:cBhvr>
                                      <p:to>
                                        <p:strVal val="hidden"/>
                                      </p:to>
                                    </p:set>
                                  </p:childTnLst>
                                </p:cTn>
                              </p:par>
                              <p:par>
                                <p:cTn id="133" presetID="10" presetClass="exit" presetSubtype="0" fill="hold" grpId="1" nodeType="withEffect">
                                  <p:stCondLst>
                                    <p:cond delay="1000"/>
                                  </p:stCondLst>
                                  <p:childTnLst>
                                    <p:animEffect transition="out" filter="fade">
                                      <p:cBhvr>
                                        <p:cTn id="134" dur="1100"/>
                                        <p:tgtEl>
                                          <p:spTgt spid="12"/>
                                        </p:tgtEl>
                                      </p:cBhvr>
                                    </p:animEffect>
                                    <p:set>
                                      <p:cBhvr>
                                        <p:cTn id="135" dur="1" fill="hold">
                                          <p:stCondLst>
                                            <p:cond delay="1099"/>
                                          </p:stCondLst>
                                        </p:cTn>
                                        <p:tgtEl>
                                          <p:spTgt spid="12"/>
                                        </p:tgtEl>
                                        <p:attrNameLst>
                                          <p:attrName>style.visibility</p:attrName>
                                        </p:attrNameLst>
                                      </p:cBhvr>
                                      <p:to>
                                        <p:strVal val="hidden"/>
                                      </p:to>
                                    </p:set>
                                  </p:childTnLst>
                                </p:cTn>
                              </p:par>
                              <p:par>
                                <p:cTn id="136" presetID="10" presetClass="exit" presetSubtype="0" fill="hold" grpId="1" nodeType="withEffect">
                                  <p:stCondLst>
                                    <p:cond delay="1000"/>
                                  </p:stCondLst>
                                  <p:childTnLst>
                                    <p:animEffect transition="out" filter="fade">
                                      <p:cBhvr>
                                        <p:cTn id="137" dur="1100"/>
                                        <p:tgtEl>
                                          <p:spTgt spid="13"/>
                                        </p:tgtEl>
                                      </p:cBhvr>
                                    </p:animEffect>
                                    <p:set>
                                      <p:cBhvr>
                                        <p:cTn id="138" dur="1" fill="hold">
                                          <p:stCondLst>
                                            <p:cond delay="1099"/>
                                          </p:stCondLst>
                                        </p:cTn>
                                        <p:tgtEl>
                                          <p:spTgt spid="13"/>
                                        </p:tgtEl>
                                        <p:attrNameLst>
                                          <p:attrName>style.visibility</p:attrName>
                                        </p:attrNameLst>
                                      </p:cBhvr>
                                      <p:to>
                                        <p:strVal val="hidden"/>
                                      </p:to>
                                    </p:set>
                                  </p:childTnLst>
                                </p:cTn>
                              </p:par>
                              <p:par>
                                <p:cTn id="139" presetID="10" presetClass="exit" presetSubtype="0" fill="hold" grpId="1" nodeType="withEffect">
                                  <p:stCondLst>
                                    <p:cond delay="1000"/>
                                  </p:stCondLst>
                                  <p:childTnLst>
                                    <p:animEffect transition="out" filter="fade">
                                      <p:cBhvr>
                                        <p:cTn id="140" dur="1100"/>
                                        <p:tgtEl>
                                          <p:spTgt spid="8"/>
                                        </p:tgtEl>
                                      </p:cBhvr>
                                    </p:animEffect>
                                    <p:set>
                                      <p:cBhvr>
                                        <p:cTn id="141" dur="1" fill="hold">
                                          <p:stCondLst>
                                            <p:cond delay="1099"/>
                                          </p:stCondLst>
                                        </p:cTn>
                                        <p:tgtEl>
                                          <p:spTgt spid="8"/>
                                        </p:tgtEl>
                                        <p:attrNameLst>
                                          <p:attrName>style.visibility</p:attrName>
                                        </p:attrNameLst>
                                      </p:cBhvr>
                                      <p:to>
                                        <p:strVal val="hidden"/>
                                      </p:to>
                                    </p:set>
                                  </p:childTnLst>
                                </p:cTn>
                              </p:par>
                              <p:par>
                                <p:cTn id="142" presetID="10" presetClass="exit" presetSubtype="0" fill="hold" grpId="1" nodeType="withEffect">
                                  <p:stCondLst>
                                    <p:cond delay="750"/>
                                  </p:stCondLst>
                                  <p:childTnLst>
                                    <p:animEffect transition="out" filter="fade">
                                      <p:cBhvr>
                                        <p:cTn id="143" dur="750"/>
                                        <p:tgtEl>
                                          <p:spTgt spid="41"/>
                                        </p:tgtEl>
                                      </p:cBhvr>
                                    </p:animEffect>
                                    <p:set>
                                      <p:cBhvr>
                                        <p:cTn id="144" dur="1" fill="hold">
                                          <p:stCondLst>
                                            <p:cond delay="749"/>
                                          </p:stCondLst>
                                        </p:cTn>
                                        <p:tgtEl>
                                          <p:spTgt spid="41"/>
                                        </p:tgtEl>
                                        <p:attrNameLst>
                                          <p:attrName>style.visibility</p:attrName>
                                        </p:attrNameLst>
                                      </p:cBhvr>
                                      <p:to>
                                        <p:strVal val="hidden"/>
                                      </p:to>
                                    </p:set>
                                  </p:childTnLst>
                                </p:cTn>
                              </p:par>
                              <p:par>
                                <p:cTn id="145" presetID="10" presetClass="exit" presetSubtype="0" fill="hold" grpId="1" nodeType="withEffect">
                                  <p:stCondLst>
                                    <p:cond delay="1000"/>
                                  </p:stCondLst>
                                  <p:childTnLst>
                                    <p:animEffect transition="out" filter="fade">
                                      <p:cBhvr>
                                        <p:cTn id="146" dur="1100"/>
                                        <p:tgtEl>
                                          <p:spTgt spid="14"/>
                                        </p:tgtEl>
                                      </p:cBhvr>
                                    </p:animEffect>
                                    <p:set>
                                      <p:cBhvr>
                                        <p:cTn id="147" dur="1" fill="hold">
                                          <p:stCondLst>
                                            <p:cond delay="1099"/>
                                          </p:stCondLst>
                                        </p:cTn>
                                        <p:tgtEl>
                                          <p:spTgt spid="14"/>
                                        </p:tgtEl>
                                        <p:attrNameLst>
                                          <p:attrName>style.visibility</p:attrName>
                                        </p:attrNameLst>
                                      </p:cBhvr>
                                      <p:to>
                                        <p:strVal val="hidden"/>
                                      </p:to>
                                    </p:set>
                                  </p:childTnLst>
                                </p:cTn>
                              </p:par>
                              <p:par>
                                <p:cTn id="148" presetID="10" presetClass="exit" presetSubtype="0" fill="hold" grpId="1" nodeType="withEffect">
                                  <p:stCondLst>
                                    <p:cond delay="1000"/>
                                  </p:stCondLst>
                                  <p:childTnLst>
                                    <p:animEffect transition="out" filter="fade">
                                      <p:cBhvr>
                                        <p:cTn id="149" dur="1100"/>
                                        <p:tgtEl>
                                          <p:spTgt spid="11"/>
                                        </p:tgtEl>
                                      </p:cBhvr>
                                    </p:animEffect>
                                    <p:set>
                                      <p:cBhvr>
                                        <p:cTn id="150" dur="1" fill="hold">
                                          <p:stCondLst>
                                            <p:cond delay="1099"/>
                                          </p:stCondLst>
                                        </p:cTn>
                                        <p:tgtEl>
                                          <p:spTgt spid="11"/>
                                        </p:tgtEl>
                                        <p:attrNameLst>
                                          <p:attrName>style.visibility</p:attrName>
                                        </p:attrNameLst>
                                      </p:cBhvr>
                                      <p:to>
                                        <p:strVal val="hidden"/>
                                      </p:to>
                                    </p:set>
                                  </p:childTnLst>
                                </p:cTn>
                              </p:par>
                              <p:par>
                                <p:cTn id="151" presetID="10" presetClass="exit" presetSubtype="0" fill="hold" grpId="1" nodeType="withEffect">
                                  <p:stCondLst>
                                    <p:cond delay="500"/>
                                  </p:stCondLst>
                                  <p:childTnLst>
                                    <p:animEffect transition="out" filter="fade">
                                      <p:cBhvr>
                                        <p:cTn id="152" dur="750"/>
                                        <p:tgtEl>
                                          <p:spTgt spid="46"/>
                                        </p:tgtEl>
                                      </p:cBhvr>
                                    </p:animEffect>
                                    <p:set>
                                      <p:cBhvr>
                                        <p:cTn id="153" dur="1" fill="hold">
                                          <p:stCondLst>
                                            <p:cond delay="749"/>
                                          </p:stCondLst>
                                        </p:cTn>
                                        <p:tgtEl>
                                          <p:spTgt spid="46"/>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500"/>
                                        <p:tgtEl>
                                          <p:spTgt spid="48"/>
                                        </p:tgtEl>
                                      </p:cBhvr>
                                    </p:animEffect>
                                    <p:set>
                                      <p:cBhvr>
                                        <p:cTn id="156" dur="1" fill="hold">
                                          <p:stCondLst>
                                            <p:cond delay="499"/>
                                          </p:stCondLst>
                                        </p:cTn>
                                        <p:tgtEl>
                                          <p:spTgt spid="48"/>
                                        </p:tgtEl>
                                        <p:attrNameLst>
                                          <p:attrName>style.visibility</p:attrName>
                                        </p:attrNameLst>
                                      </p:cBhvr>
                                      <p:to>
                                        <p:strVal val="hidden"/>
                                      </p:to>
                                    </p:set>
                                  </p:childTnLst>
                                </p:cTn>
                              </p:par>
                              <p:par>
                                <p:cTn id="157" presetID="7" presetClass="emph" presetSubtype="2" fill="hold" nodeType="withEffect">
                                  <p:stCondLst>
                                    <p:cond delay="100"/>
                                  </p:stCondLst>
                                  <p:childTnLst>
                                    <p:animClr clrSpc="rgb" dir="cw">
                                      <p:cBhvr>
                                        <p:cTn id="158" dur="750" fill="hold"/>
                                        <p:tgtEl>
                                          <p:spTgt spid="21"/>
                                        </p:tgtEl>
                                        <p:attrNameLst>
                                          <p:attrName>stroke.color</p:attrName>
                                        </p:attrNameLst>
                                      </p:cBhvr>
                                      <p:to>
                                        <a:srgbClr val="FFFFFF"/>
                                      </p:to>
                                    </p:animClr>
                                    <p:set>
                                      <p:cBhvr>
                                        <p:cTn id="159" dur="750" fill="hold"/>
                                        <p:tgtEl>
                                          <p:spTgt spid="21"/>
                                        </p:tgtEl>
                                        <p:attrNameLst>
                                          <p:attrName>stroke.on</p:attrName>
                                        </p:attrNameLst>
                                      </p:cBhvr>
                                      <p:to>
                                        <p:strVal val="true"/>
                                      </p:to>
                                    </p:set>
                                  </p:childTnLst>
                                </p:cTn>
                              </p:par>
                              <p:par>
                                <p:cTn id="160" presetID="7" presetClass="emph" presetSubtype="2" fill="hold" nodeType="withEffect">
                                  <p:stCondLst>
                                    <p:cond delay="100"/>
                                  </p:stCondLst>
                                  <p:childTnLst>
                                    <p:animClr clrSpc="rgb" dir="cw">
                                      <p:cBhvr>
                                        <p:cTn id="161" dur="750" fill="hold"/>
                                        <p:tgtEl>
                                          <p:spTgt spid="14"/>
                                        </p:tgtEl>
                                        <p:attrNameLst>
                                          <p:attrName>stroke.color</p:attrName>
                                        </p:attrNameLst>
                                      </p:cBhvr>
                                      <p:to>
                                        <a:srgbClr val="FFFFFF"/>
                                      </p:to>
                                    </p:animClr>
                                    <p:set>
                                      <p:cBhvr>
                                        <p:cTn id="162" dur="750" fill="hold"/>
                                        <p:tgtEl>
                                          <p:spTgt spid="14"/>
                                        </p:tgtEl>
                                        <p:attrNameLst>
                                          <p:attrName>stroke.on</p:attrName>
                                        </p:attrNameLst>
                                      </p:cBhvr>
                                      <p:to>
                                        <p:strVal val="true"/>
                                      </p:to>
                                    </p:set>
                                  </p:childTnLst>
                                </p:cTn>
                              </p:par>
                              <p:par>
                                <p:cTn id="163" presetID="7" presetClass="emph" presetSubtype="2" fill="hold" nodeType="withEffect">
                                  <p:stCondLst>
                                    <p:cond delay="100"/>
                                  </p:stCondLst>
                                  <p:childTnLst>
                                    <p:animClr clrSpc="rgb" dir="cw">
                                      <p:cBhvr>
                                        <p:cTn id="164" dur="750" fill="hold"/>
                                        <p:tgtEl>
                                          <p:spTgt spid="11"/>
                                        </p:tgtEl>
                                        <p:attrNameLst>
                                          <p:attrName>stroke.color</p:attrName>
                                        </p:attrNameLst>
                                      </p:cBhvr>
                                      <p:to>
                                        <a:srgbClr val="FFFFFF"/>
                                      </p:to>
                                    </p:animClr>
                                    <p:set>
                                      <p:cBhvr>
                                        <p:cTn id="165" dur="750" fill="hold"/>
                                        <p:tgtEl>
                                          <p:spTgt spid="11"/>
                                        </p:tgtEl>
                                        <p:attrNameLst>
                                          <p:attrName>stroke.on</p:attrName>
                                        </p:attrNameLst>
                                      </p:cBhvr>
                                      <p:to>
                                        <p:strVal val="true"/>
                                      </p:to>
                                    </p:set>
                                  </p:childTnLst>
                                </p:cTn>
                              </p:par>
                              <p:par>
                                <p:cTn id="166" presetID="7" presetClass="emph" presetSubtype="2" fill="hold" nodeType="withEffect">
                                  <p:stCondLst>
                                    <p:cond delay="100"/>
                                  </p:stCondLst>
                                  <p:childTnLst>
                                    <p:animClr clrSpc="rgb" dir="cw">
                                      <p:cBhvr>
                                        <p:cTn id="167" dur="750" fill="hold"/>
                                        <p:tgtEl>
                                          <p:spTgt spid="24"/>
                                        </p:tgtEl>
                                        <p:attrNameLst>
                                          <p:attrName>stroke.color</p:attrName>
                                        </p:attrNameLst>
                                      </p:cBhvr>
                                      <p:to>
                                        <a:srgbClr val="FFFFFF"/>
                                      </p:to>
                                    </p:animClr>
                                    <p:set>
                                      <p:cBhvr>
                                        <p:cTn id="168" dur="750" fill="hold"/>
                                        <p:tgtEl>
                                          <p:spTgt spid="24"/>
                                        </p:tgtEl>
                                        <p:attrNameLst>
                                          <p:attrName>stroke.on</p:attrName>
                                        </p:attrNameLst>
                                      </p:cBhvr>
                                      <p:to>
                                        <p:strVal val="true"/>
                                      </p:to>
                                    </p:set>
                                  </p:childTnLst>
                                </p:cTn>
                              </p:par>
                              <p:par>
                                <p:cTn id="169" presetID="7" presetClass="emph" presetSubtype="2" fill="hold" nodeType="withEffect">
                                  <p:stCondLst>
                                    <p:cond delay="100"/>
                                  </p:stCondLst>
                                  <p:childTnLst>
                                    <p:animClr clrSpc="rgb" dir="cw">
                                      <p:cBhvr>
                                        <p:cTn id="170" dur="750" fill="hold"/>
                                        <p:tgtEl>
                                          <p:spTgt spid="27"/>
                                        </p:tgtEl>
                                        <p:attrNameLst>
                                          <p:attrName>stroke.color</p:attrName>
                                        </p:attrNameLst>
                                      </p:cBhvr>
                                      <p:to>
                                        <a:srgbClr val="FFFFFF"/>
                                      </p:to>
                                    </p:animClr>
                                    <p:set>
                                      <p:cBhvr>
                                        <p:cTn id="171" dur="750" fill="hold"/>
                                        <p:tgtEl>
                                          <p:spTgt spid="27"/>
                                        </p:tgtEl>
                                        <p:attrNameLst>
                                          <p:attrName>stroke.on</p:attrName>
                                        </p:attrNameLst>
                                      </p:cBhvr>
                                      <p:to>
                                        <p:strVal val="true"/>
                                      </p:to>
                                    </p:set>
                                  </p:childTnLst>
                                </p:cTn>
                              </p:par>
                              <p:par>
                                <p:cTn id="172" presetID="7" presetClass="emph" presetSubtype="2" fill="hold" nodeType="withEffect">
                                  <p:stCondLst>
                                    <p:cond delay="100"/>
                                  </p:stCondLst>
                                  <p:childTnLst>
                                    <p:animClr clrSpc="rgb" dir="cw">
                                      <p:cBhvr>
                                        <p:cTn id="173" dur="750" fill="hold"/>
                                        <p:tgtEl>
                                          <p:spTgt spid="15"/>
                                        </p:tgtEl>
                                        <p:attrNameLst>
                                          <p:attrName>stroke.color</p:attrName>
                                        </p:attrNameLst>
                                      </p:cBhvr>
                                      <p:to>
                                        <a:srgbClr val="FFFFFF"/>
                                      </p:to>
                                    </p:animClr>
                                    <p:set>
                                      <p:cBhvr>
                                        <p:cTn id="174" dur="750" fill="hold"/>
                                        <p:tgtEl>
                                          <p:spTgt spid="15"/>
                                        </p:tgtEl>
                                        <p:attrNameLst>
                                          <p:attrName>stroke.on</p:attrName>
                                        </p:attrNameLst>
                                      </p:cBhvr>
                                      <p:to>
                                        <p:strVal val="true"/>
                                      </p:to>
                                    </p:set>
                                  </p:childTnLst>
                                </p:cTn>
                              </p:par>
                              <p:par>
                                <p:cTn id="175" presetID="7" presetClass="emph" presetSubtype="2" fill="hold" nodeType="withEffect">
                                  <p:stCondLst>
                                    <p:cond delay="100"/>
                                  </p:stCondLst>
                                  <p:childTnLst>
                                    <p:animClr clrSpc="rgb" dir="cw">
                                      <p:cBhvr>
                                        <p:cTn id="176" dur="750" fill="hold"/>
                                        <p:tgtEl>
                                          <p:spTgt spid="18"/>
                                        </p:tgtEl>
                                        <p:attrNameLst>
                                          <p:attrName>stroke.color</p:attrName>
                                        </p:attrNameLst>
                                      </p:cBhvr>
                                      <p:to>
                                        <a:srgbClr val="FFFFFF"/>
                                      </p:to>
                                    </p:animClr>
                                    <p:set>
                                      <p:cBhvr>
                                        <p:cTn id="177" dur="750" fill="hold"/>
                                        <p:tgtEl>
                                          <p:spTgt spid="18"/>
                                        </p:tgtEl>
                                        <p:attrNameLst>
                                          <p:attrName>stroke.on</p:attrName>
                                        </p:attrNameLst>
                                      </p:cBhvr>
                                      <p:to>
                                        <p:strVal val="true"/>
                                      </p:to>
                                    </p:set>
                                  </p:childTnLst>
                                </p:cTn>
                              </p:par>
                              <p:par>
                                <p:cTn id="178" presetID="7" presetClass="emph" presetSubtype="2" fill="hold" nodeType="withEffect">
                                  <p:stCondLst>
                                    <p:cond delay="100"/>
                                  </p:stCondLst>
                                  <p:childTnLst>
                                    <p:animClr clrSpc="rgb" dir="cw">
                                      <p:cBhvr>
                                        <p:cTn id="179" dur="750" fill="hold"/>
                                        <p:tgtEl>
                                          <p:spTgt spid="17"/>
                                        </p:tgtEl>
                                        <p:attrNameLst>
                                          <p:attrName>stroke.color</p:attrName>
                                        </p:attrNameLst>
                                      </p:cBhvr>
                                      <p:to>
                                        <a:srgbClr val="FFFFFF"/>
                                      </p:to>
                                    </p:animClr>
                                    <p:set>
                                      <p:cBhvr>
                                        <p:cTn id="180" dur="750" fill="hold"/>
                                        <p:tgtEl>
                                          <p:spTgt spid="17"/>
                                        </p:tgtEl>
                                        <p:attrNameLst>
                                          <p:attrName>stroke.on</p:attrName>
                                        </p:attrNameLst>
                                      </p:cBhvr>
                                      <p:to>
                                        <p:strVal val="true"/>
                                      </p:to>
                                    </p:set>
                                  </p:childTnLst>
                                </p:cTn>
                              </p:par>
                              <p:par>
                                <p:cTn id="181" presetID="7" presetClass="emph" presetSubtype="2" fill="hold" nodeType="withEffect">
                                  <p:stCondLst>
                                    <p:cond delay="100"/>
                                  </p:stCondLst>
                                  <p:childTnLst>
                                    <p:animClr clrSpc="rgb" dir="cw">
                                      <p:cBhvr>
                                        <p:cTn id="182" dur="750" fill="hold"/>
                                        <p:tgtEl>
                                          <p:spTgt spid="16"/>
                                        </p:tgtEl>
                                        <p:attrNameLst>
                                          <p:attrName>stroke.color</p:attrName>
                                        </p:attrNameLst>
                                      </p:cBhvr>
                                      <p:to>
                                        <a:srgbClr val="FFFFFF"/>
                                      </p:to>
                                    </p:animClr>
                                    <p:set>
                                      <p:cBhvr>
                                        <p:cTn id="183" dur="750" fill="hold"/>
                                        <p:tgtEl>
                                          <p:spTgt spid="16"/>
                                        </p:tgtEl>
                                        <p:attrNameLst>
                                          <p:attrName>stroke.on</p:attrName>
                                        </p:attrNameLst>
                                      </p:cBhvr>
                                      <p:to>
                                        <p:strVal val="true"/>
                                      </p:to>
                                    </p:set>
                                  </p:childTnLst>
                                </p:cTn>
                              </p:par>
                              <p:par>
                                <p:cTn id="184" presetID="7" presetClass="emph" presetSubtype="2" fill="hold" nodeType="withEffect">
                                  <p:stCondLst>
                                    <p:cond delay="100"/>
                                  </p:stCondLst>
                                  <p:childTnLst>
                                    <p:animClr clrSpc="rgb" dir="cw">
                                      <p:cBhvr>
                                        <p:cTn id="185" dur="750" fill="hold"/>
                                        <p:tgtEl>
                                          <p:spTgt spid="19"/>
                                        </p:tgtEl>
                                        <p:attrNameLst>
                                          <p:attrName>stroke.color</p:attrName>
                                        </p:attrNameLst>
                                      </p:cBhvr>
                                      <p:to>
                                        <a:srgbClr val="FFFFFF"/>
                                      </p:to>
                                    </p:animClr>
                                    <p:set>
                                      <p:cBhvr>
                                        <p:cTn id="186" dur="750" fill="hold"/>
                                        <p:tgtEl>
                                          <p:spTgt spid="19"/>
                                        </p:tgtEl>
                                        <p:attrNameLst>
                                          <p:attrName>stroke.on</p:attrName>
                                        </p:attrNameLst>
                                      </p:cBhvr>
                                      <p:to>
                                        <p:strVal val="true"/>
                                      </p:to>
                                    </p:set>
                                  </p:childTnLst>
                                </p:cTn>
                              </p:par>
                              <p:par>
                                <p:cTn id="187" presetID="7" presetClass="emph" presetSubtype="2" fill="hold" nodeType="withEffect">
                                  <p:stCondLst>
                                    <p:cond delay="100"/>
                                  </p:stCondLst>
                                  <p:childTnLst>
                                    <p:animClr clrSpc="rgb" dir="cw">
                                      <p:cBhvr>
                                        <p:cTn id="188" dur="750" fill="hold"/>
                                        <p:tgtEl>
                                          <p:spTgt spid="23"/>
                                        </p:tgtEl>
                                        <p:attrNameLst>
                                          <p:attrName>stroke.color</p:attrName>
                                        </p:attrNameLst>
                                      </p:cBhvr>
                                      <p:to>
                                        <a:srgbClr val="FFFFFF"/>
                                      </p:to>
                                    </p:animClr>
                                    <p:set>
                                      <p:cBhvr>
                                        <p:cTn id="189" dur="750" fill="hold"/>
                                        <p:tgtEl>
                                          <p:spTgt spid="23"/>
                                        </p:tgtEl>
                                        <p:attrNameLst>
                                          <p:attrName>stroke.on</p:attrName>
                                        </p:attrNameLst>
                                      </p:cBhvr>
                                      <p:to>
                                        <p:strVal val="true"/>
                                      </p:to>
                                    </p:set>
                                  </p:childTnLst>
                                </p:cTn>
                              </p:par>
                              <p:par>
                                <p:cTn id="190" presetID="7" presetClass="emph" presetSubtype="2" fill="hold" nodeType="withEffect">
                                  <p:stCondLst>
                                    <p:cond delay="100"/>
                                  </p:stCondLst>
                                  <p:childTnLst>
                                    <p:animClr clrSpc="rgb" dir="cw">
                                      <p:cBhvr>
                                        <p:cTn id="191" dur="750" fill="hold"/>
                                        <p:tgtEl>
                                          <p:spTgt spid="22"/>
                                        </p:tgtEl>
                                        <p:attrNameLst>
                                          <p:attrName>stroke.color</p:attrName>
                                        </p:attrNameLst>
                                      </p:cBhvr>
                                      <p:to>
                                        <a:srgbClr val="FFFFFF"/>
                                      </p:to>
                                    </p:animClr>
                                    <p:set>
                                      <p:cBhvr>
                                        <p:cTn id="192" dur="750" fill="hold"/>
                                        <p:tgtEl>
                                          <p:spTgt spid="22"/>
                                        </p:tgtEl>
                                        <p:attrNameLst>
                                          <p:attrName>stroke.on</p:attrName>
                                        </p:attrNameLst>
                                      </p:cBhvr>
                                      <p:to>
                                        <p:strVal val="true"/>
                                      </p:to>
                                    </p:set>
                                  </p:childTnLst>
                                </p:cTn>
                              </p:par>
                              <p:par>
                                <p:cTn id="193" presetID="7" presetClass="emph" presetSubtype="2" fill="hold" nodeType="withEffect">
                                  <p:stCondLst>
                                    <p:cond delay="100"/>
                                  </p:stCondLst>
                                  <p:childTnLst>
                                    <p:animClr clrSpc="rgb" dir="cw">
                                      <p:cBhvr>
                                        <p:cTn id="194" dur="750" fill="hold"/>
                                        <p:tgtEl>
                                          <p:spTgt spid="26"/>
                                        </p:tgtEl>
                                        <p:attrNameLst>
                                          <p:attrName>stroke.color</p:attrName>
                                        </p:attrNameLst>
                                      </p:cBhvr>
                                      <p:to>
                                        <a:srgbClr val="FFFFFF"/>
                                      </p:to>
                                    </p:animClr>
                                    <p:set>
                                      <p:cBhvr>
                                        <p:cTn id="195" dur="750" fill="hold"/>
                                        <p:tgtEl>
                                          <p:spTgt spid="26"/>
                                        </p:tgtEl>
                                        <p:attrNameLst>
                                          <p:attrName>stroke.on</p:attrName>
                                        </p:attrNameLst>
                                      </p:cBhvr>
                                      <p:to>
                                        <p:strVal val="true"/>
                                      </p:to>
                                    </p:set>
                                  </p:childTnLst>
                                </p:cTn>
                              </p:par>
                              <p:par>
                                <p:cTn id="196" presetID="7" presetClass="emph" presetSubtype="2" fill="hold" nodeType="withEffect">
                                  <p:stCondLst>
                                    <p:cond delay="100"/>
                                  </p:stCondLst>
                                  <p:childTnLst>
                                    <p:animClr clrSpc="rgb" dir="cw">
                                      <p:cBhvr>
                                        <p:cTn id="197" dur="750" fill="hold"/>
                                        <p:tgtEl>
                                          <p:spTgt spid="25"/>
                                        </p:tgtEl>
                                        <p:attrNameLst>
                                          <p:attrName>stroke.color</p:attrName>
                                        </p:attrNameLst>
                                      </p:cBhvr>
                                      <p:to>
                                        <a:srgbClr val="FFFFFF"/>
                                      </p:to>
                                    </p:animClr>
                                    <p:set>
                                      <p:cBhvr>
                                        <p:cTn id="198" dur="750" fill="hold"/>
                                        <p:tgtEl>
                                          <p:spTgt spid="25"/>
                                        </p:tgtEl>
                                        <p:attrNameLst>
                                          <p:attrName>stroke.on</p:attrName>
                                        </p:attrNameLst>
                                      </p:cBhvr>
                                      <p:to>
                                        <p:strVal val="true"/>
                                      </p:to>
                                    </p:set>
                                  </p:childTnLst>
                                </p:cTn>
                              </p:par>
                              <p:par>
                                <p:cTn id="199" presetID="7" presetClass="emph" presetSubtype="2" fill="hold" nodeType="withEffect">
                                  <p:stCondLst>
                                    <p:cond delay="100"/>
                                  </p:stCondLst>
                                  <p:childTnLst>
                                    <p:animClr clrSpc="rgb" dir="cw">
                                      <p:cBhvr>
                                        <p:cTn id="200" dur="750" fill="hold"/>
                                        <p:tgtEl>
                                          <p:spTgt spid="28"/>
                                        </p:tgtEl>
                                        <p:attrNameLst>
                                          <p:attrName>stroke.color</p:attrName>
                                        </p:attrNameLst>
                                      </p:cBhvr>
                                      <p:to>
                                        <a:srgbClr val="FFFFFF"/>
                                      </p:to>
                                    </p:animClr>
                                    <p:set>
                                      <p:cBhvr>
                                        <p:cTn id="201" dur="750" fill="hold"/>
                                        <p:tgtEl>
                                          <p:spTgt spid="28"/>
                                        </p:tgtEl>
                                        <p:attrNameLst>
                                          <p:attrName>stroke.on</p:attrName>
                                        </p:attrNameLst>
                                      </p:cBhvr>
                                      <p:to>
                                        <p:strVal val="true"/>
                                      </p:to>
                                    </p:set>
                                  </p:childTnLst>
                                </p:cTn>
                              </p:par>
                              <p:par>
                                <p:cTn id="202" presetID="7" presetClass="emph" presetSubtype="2" fill="hold" nodeType="withEffect">
                                  <p:stCondLst>
                                    <p:cond delay="100"/>
                                  </p:stCondLst>
                                  <p:childTnLst>
                                    <p:animClr clrSpc="rgb" dir="cw">
                                      <p:cBhvr>
                                        <p:cTn id="203" dur="750" fill="hold"/>
                                        <p:tgtEl>
                                          <p:spTgt spid="29"/>
                                        </p:tgtEl>
                                        <p:attrNameLst>
                                          <p:attrName>stroke.color</p:attrName>
                                        </p:attrNameLst>
                                      </p:cBhvr>
                                      <p:to>
                                        <a:srgbClr val="FFFFFF"/>
                                      </p:to>
                                    </p:animClr>
                                    <p:set>
                                      <p:cBhvr>
                                        <p:cTn id="204" dur="750" fill="hold"/>
                                        <p:tgtEl>
                                          <p:spTgt spid="29"/>
                                        </p:tgtEl>
                                        <p:attrNameLst>
                                          <p:attrName>stroke.on</p:attrName>
                                        </p:attrNameLst>
                                      </p:cBhvr>
                                      <p:to>
                                        <p:strVal val="true"/>
                                      </p:to>
                                    </p:set>
                                  </p:childTnLst>
                                </p:cTn>
                              </p:par>
                              <p:par>
                                <p:cTn id="205" presetID="7" presetClass="emph" presetSubtype="2" fill="hold" nodeType="withEffect">
                                  <p:stCondLst>
                                    <p:cond delay="100"/>
                                  </p:stCondLst>
                                  <p:childTnLst>
                                    <p:animClr clrSpc="rgb" dir="cw">
                                      <p:cBhvr>
                                        <p:cTn id="206" dur="750" fill="hold"/>
                                        <p:tgtEl>
                                          <p:spTgt spid="30"/>
                                        </p:tgtEl>
                                        <p:attrNameLst>
                                          <p:attrName>stroke.color</p:attrName>
                                        </p:attrNameLst>
                                      </p:cBhvr>
                                      <p:to>
                                        <a:srgbClr val="FFFFFF"/>
                                      </p:to>
                                    </p:animClr>
                                    <p:set>
                                      <p:cBhvr>
                                        <p:cTn id="207" dur="750" fill="hold"/>
                                        <p:tgtEl>
                                          <p:spTgt spid="30"/>
                                        </p:tgtEl>
                                        <p:attrNameLst>
                                          <p:attrName>stroke.on</p:attrName>
                                        </p:attrNameLst>
                                      </p:cBhvr>
                                      <p:to>
                                        <p:strVal val="true"/>
                                      </p:to>
                                    </p:set>
                                  </p:childTnLst>
                                </p:cTn>
                              </p:par>
                              <p:par>
                                <p:cTn id="208" presetID="7" presetClass="emph" presetSubtype="2" fill="hold" nodeType="withEffect">
                                  <p:stCondLst>
                                    <p:cond delay="100"/>
                                  </p:stCondLst>
                                  <p:childTnLst>
                                    <p:animClr clrSpc="rgb" dir="cw">
                                      <p:cBhvr>
                                        <p:cTn id="209" dur="750" fill="hold"/>
                                        <p:tgtEl>
                                          <p:spTgt spid="20"/>
                                        </p:tgtEl>
                                        <p:attrNameLst>
                                          <p:attrName>stroke.color</p:attrName>
                                        </p:attrNameLst>
                                      </p:cBhvr>
                                      <p:to>
                                        <a:srgbClr val="FFFFFF"/>
                                      </p:to>
                                    </p:animClr>
                                    <p:set>
                                      <p:cBhvr>
                                        <p:cTn id="210" dur="750" fill="hold"/>
                                        <p:tgtEl>
                                          <p:spTgt spid="20"/>
                                        </p:tgtEl>
                                        <p:attrNameLst>
                                          <p:attrName>stroke.on</p:attrName>
                                        </p:attrNameLst>
                                      </p:cBhvr>
                                      <p:to>
                                        <p:strVal val="true"/>
                                      </p:to>
                                    </p:set>
                                  </p:childTnLst>
                                </p:cTn>
                              </p:par>
                              <p:par>
                                <p:cTn id="211" presetID="7" presetClass="emph" presetSubtype="2" fill="hold" nodeType="withEffect">
                                  <p:stCondLst>
                                    <p:cond delay="100"/>
                                  </p:stCondLst>
                                  <p:childTnLst>
                                    <p:animClr clrSpc="rgb" dir="cw">
                                      <p:cBhvr>
                                        <p:cTn id="212" dur="750" fill="hold"/>
                                        <p:tgtEl>
                                          <p:spTgt spid="5"/>
                                        </p:tgtEl>
                                        <p:attrNameLst>
                                          <p:attrName>stroke.color</p:attrName>
                                        </p:attrNameLst>
                                      </p:cBhvr>
                                      <p:to>
                                        <a:srgbClr val="FFFFFF"/>
                                      </p:to>
                                    </p:animClr>
                                    <p:set>
                                      <p:cBhvr>
                                        <p:cTn id="213" dur="750" fill="hold"/>
                                        <p:tgtEl>
                                          <p:spTgt spid="5"/>
                                        </p:tgtEl>
                                        <p:attrNameLst>
                                          <p:attrName>stroke.on</p:attrName>
                                        </p:attrNameLst>
                                      </p:cBhvr>
                                      <p:to>
                                        <p:strVal val="true"/>
                                      </p:to>
                                    </p:set>
                                  </p:childTnLst>
                                </p:cTn>
                              </p:par>
                              <p:par>
                                <p:cTn id="214" presetID="7" presetClass="emph" presetSubtype="2" fill="hold" nodeType="withEffect">
                                  <p:stCondLst>
                                    <p:cond delay="100"/>
                                  </p:stCondLst>
                                  <p:childTnLst>
                                    <p:animClr clrSpc="rgb" dir="cw">
                                      <p:cBhvr>
                                        <p:cTn id="215" dur="750" fill="hold"/>
                                        <p:tgtEl>
                                          <p:spTgt spid="6"/>
                                        </p:tgtEl>
                                        <p:attrNameLst>
                                          <p:attrName>stroke.color</p:attrName>
                                        </p:attrNameLst>
                                      </p:cBhvr>
                                      <p:to>
                                        <a:srgbClr val="FFFFFF"/>
                                      </p:to>
                                    </p:animClr>
                                    <p:set>
                                      <p:cBhvr>
                                        <p:cTn id="216" dur="750" fill="hold"/>
                                        <p:tgtEl>
                                          <p:spTgt spid="6"/>
                                        </p:tgtEl>
                                        <p:attrNameLst>
                                          <p:attrName>stroke.on</p:attrName>
                                        </p:attrNameLst>
                                      </p:cBhvr>
                                      <p:to>
                                        <p:strVal val="true"/>
                                      </p:to>
                                    </p:set>
                                  </p:childTnLst>
                                </p:cTn>
                              </p:par>
                              <p:par>
                                <p:cTn id="217" presetID="7" presetClass="emph" presetSubtype="2" fill="hold" nodeType="withEffect">
                                  <p:stCondLst>
                                    <p:cond delay="100"/>
                                  </p:stCondLst>
                                  <p:childTnLst>
                                    <p:animClr clrSpc="rgb" dir="cw">
                                      <p:cBhvr>
                                        <p:cTn id="218" dur="750" fill="hold"/>
                                        <p:tgtEl>
                                          <p:spTgt spid="7"/>
                                        </p:tgtEl>
                                        <p:attrNameLst>
                                          <p:attrName>stroke.color</p:attrName>
                                        </p:attrNameLst>
                                      </p:cBhvr>
                                      <p:to>
                                        <a:srgbClr val="FFFFFF"/>
                                      </p:to>
                                    </p:animClr>
                                    <p:set>
                                      <p:cBhvr>
                                        <p:cTn id="219" dur="750" fill="hold"/>
                                        <p:tgtEl>
                                          <p:spTgt spid="7"/>
                                        </p:tgtEl>
                                        <p:attrNameLst>
                                          <p:attrName>stroke.on</p:attrName>
                                        </p:attrNameLst>
                                      </p:cBhvr>
                                      <p:to>
                                        <p:strVal val="true"/>
                                      </p:to>
                                    </p:set>
                                  </p:childTnLst>
                                </p:cTn>
                              </p:par>
                              <p:par>
                                <p:cTn id="220" presetID="7" presetClass="emph" presetSubtype="2" fill="hold" nodeType="withEffect">
                                  <p:stCondLst>
                                    <p:cond delay="100"/>
                                  </p:stCondLst>
                                  <p:childTnLst>
                                    <p:animClr clrSpc="rgb" dir="cw">
                                      <p:cBhvr>
                                        <p:cTn id="221" dur="750" fill="hold"/>
                                        <p:tgtEl>
                                          <p:spTgt spid="39"/>
                                        </p:tgtEl>
                                        <p:attrNameLst>
                                          <p:attrName>stroke.color</p:attrName>
                                        </p:attrNameLst>
                                      </p:cBhvr>
                                      <p:to>
                                        <a:srgbClr val="FFFFFF"/>
                                      </p:to>
                                    </p:animClr>
                                    <p:set>
                                      <p:cBhvr>
                                        <p:cTn id="222" dur="750" fill="hold"/>
                                        <p:tgtEl>
                                          <p:spTgt spid="39"/>
                                        </p:tgtEl>
                                        <p:attrNameLst>
                                          <p:attrName>stroke.on</p:attrName>
                                        </p:attrNameLst>
                                      </p:cBhvr>
                                      <p:to>
                                        <p:strVal val="true"/>
                                      </p:to>
                                    </p:set>
                                  </p:childTnLst>
                                </p:cTn>
                              </p:par>
                              <p:par>
                                <p:cTn id="223" presetID="7" presetClass="emph" presetSubtype="2" fill="hold" nodeType="withEffect">
                                  <p:stCondLst>
                                    <p:cond delay="100"/>
                                  </p:stCondLst>
                                  <p:childTnLst>
                                    <p:animClr clrSpc="rgb" dir="cw">
                                      <p:cBhvr>
                                        <p:cTn id="224" dur="750" fill="hold"/>
                                        <p:tgtEl>
                                          <p:spTgt spid="40"/>
                                        </p:tgtEl>
                                        <p:attrNameLst>
                                          <p:attrName>stroke.color</p:attrName>
                                        </p:attrNameLst>
                                      </p:cBhvr>
                                      <p:to>
                                        <a:srgbClr val="FFFFFF"/>
                                      </p:to>
                                    </p:animClr>
                                    <p:set>
                                      <p:cBhvr>
                                        <p:cTn id="225" dur="750" fill="hold"/>
                                        <p:tgtEl>
                                          <p:spTgt spid="40"/>
                                        </p:tgtEl>
                                        <p:attrNameLst>
                                          <p:attrName>stroke.on</p:attrName>
                                        </p:attrNameLst>
                                      </p:cBhvr>
                                      <p:to>
                                        <p:strVal val="true"/>
                                      </p:to>
                                    </p:set>
                                  </p:childTnLst>
                                </p:cTn>
                              </p:par>
                              <p:par>
                                <p:cTn id="226" presetID="7" presetClass="emph" presetSubtype="2" fill="hold" nodeType="withEffect">
                                  <p:stCondLst>
                                    <p:cond delay="100"/>
                                  </p:stCondLst>
                                  <p:childTnLst>
                                    <p:animClr clrSpc="rgb" dir="cw">
                                      <p:cBhvr>
                                        <p:cTn id="227" dur="750" fill="hold"/>
                                        <p:tgtEl>
                                          <p:spTgt spid="9"/>
                                        </p:tgtEl>
                                        <p:attrNameLst>
                                          <p:attrName>stroke.color</p:attrName>
                                        </p:attrNameLst>
                                      </p:cBhvr>
                                      <p:to>
                                        <a:srgbClr val="FFFFFF"/>
                                      </p:to>
                                    </p:animClr>
                                    <p:set>
                                      <p:cBhvr>
                                        <p:cTn id="228" dur="750" fill="hold"/>
                                        <p:tgtEl>
                                          <p:spTgt spid="9"/>
                                        </p:tgtEl>
                                        <p:attrNameLst>
                                          <p:attrName>stroke.on</p:attrName>
                                        </p:attrNameLst>
                                      </p:cBhvr>
                                      <p:to>
                                        <p:strVal val="true"/>
                                      </p:to>
                                    </p:set>
                                  </p:childTnLst>
                                </p:cTn>
                              </p:par>
                              <p:par>
                                <p:cTn id="229" presetID="7" presetClass="emph" presetSubtype="2" fill="hold" nodeType="withEffect">
                                  <p:stCondLst>
                                    <p:cond delay="100"/>
                                  </p:stCondLst>
                                  <p:childTnLst>
                                    <p:animClr clrSpc="rgb" dir="cw">
                                      <p:cBhvr>
                                        <p:cTn id="230" dur="750" fill="hold"/>
                                        <p:tgtEl>
                                          <p:spTgt spid="10"/>
                                        </p:tgtEl>
                                        <p:attrNameLst>
                                          <p:attrName>stroke.color</p:attrName>
                                        </p:attrNameLst>
                                      </p:cBhvr>
                                      <p:to>
                                        <a:srgbClr val="FFFFFF"/>
                                      </p:to>
                                    </p:animClr>
                                    <p:set>
                                      <p:cBhvr>
                                        <p:cTn id="231" dur="750" fill="hold"/>
                                        <p:tgtEl>
                                          <p:spTgt spid="10"/>
                                        </p:tgtEl>
                                        <p:attrNameLst>
                                          <p:attrName>stroke.on</p:attrName>
                                        </p:attrNameLst>
                                      </p:cBhvr>
                                      <p:to>
                                        <p:strVal val="true"/>
                                      </p:to>
                                    </p:set>
                                  </p:childTnLst>
                                </p:cTn>
                              </p:par>
                              <p:par>
                                <p:cTn id="232" presetID="7" presetClass="emph" presetSubtype="2" fill="hold" nodeType="withEffect">
                                  <p:stCondLst>
                                    <p:cond delay="100"/>
                                  </p:stCondLst>
                                  <p:childTnLst>
                                    <p:animClr clrSpc="rgb" dir="cw">
                                      <p:cBhvr>
                                        <p:cTn id="233" dur="750" fill="hold"/>
                                        <p:tgtEl>
                                          <p:spTgt spid="12"/>
                                        </p:tgtEl>
                                        <p:attrNameLst>
                                          <p:attrName>stroke.color</p:attrName>
                                        </p:attrNameLst>
                                      </p:cBhvr>
                                      <p:to>
                                        <a:srgbClr val="FFFFFF"/>
                                      </p:to>
                                    </p:animClr>
                                    <p:set>
                                      <p:cBhvr>
                                        <p:cTn id="234" dur="750" fill="hold"/>
                                        <p:tgtEl>
                                          <p:spTgt spid="12"/>
                                        </p:tgtEl>
                                        <p:attrNameLst>
                                          <p:attrName>stroke.on</p:attrName>
                                        </p:attrNameLst>
                                      </p:cBhvr>
                                      <p:to>
                                        <p:strVal val="true"/>
                                      </p:to>
                                    </p:set>
                                  </p:childTnLst>
                                </p:cTn>
                              </p:par>
                              <p:par>
                                <p:cTn id="235" presetID="7" presetClass="emph" presetSubtype="2" fill="hold" nodeType="withEffect">
                                  <p:stCondLst>
                                    <p:cond delay="100"/>
                                  </p:stCondLst>
                                  <p:childTnLst>
                                    <p:animClr clrSpc="rgb" dir="cw">
                                      <p:cBhvr>
                                        <p:cTn id="236" dur="750" fill="hold"/>
                                        <p:tgtEl>
                                          <p:spTgt spid="13"/>
                                        </p:tgtEl>
                                        <p:attrNameLst>
                                          <p:attrName>stroke.color</p:attrName>
                                        </p:attrNameLst>
                                      </p:cBhvr>
                                      <p:to>
                                        <a:srgbClr val="FFFFFF"/>
                                      </p:to>
                                    </p:animClr>
                                    <p:set>
                                      <p:cBhvr>
                                        <p:cTn id="237" dur="750" fill="hold"/>
                                        <p:tgtEl>
                                          <p:spTgt spid="13"/>
                                        </p:tgtEl>
                                        <p:attrNameLst>
                                          <p:attrName>stroke.on</p:attrName>
                                        </p:attrNameLst>
                                      </p:cBhvr>
                                      <p:to>
                                        <p:strVal val="true"/>
                                      </p:to>
                                    </p:set>
                                  </p:childTnLst>
                                </p:cTn>
                              </p:par>
                              <p:par>
                                <p:cTn id="238" presetID="7" presetClass="emph" presetSubtype="2" fill="hold" nodeType="withEffect">
                                  <p:stCondLst>
                                    <p:cond delay="100"/>
                                  </p:stCondLst>
                                  <p:childTnLst>
                                    <p:animClr clrSpc="rgb" dir="cw">
                                      <p:cBhvr>
                                        <p:cTn id="239" dur="750" fill="hold"/>
                                        <p:tgtEl>
                                          <p:spTgt spid="8"/>
                                        </p:tgtEl>
                                        <p:attrNameLst>
                                          <p:attrName>stroke.color</p:attrName>
                                        </p:attrNameLst>
                                      </p:cBhvr>
                                      <p:to>
                                        <a:srgbClr val="FFFFFF"/>
                                      </p:to>
                                    </p:animClr>
                                    <p:set>
                                      <p:cBhvr>
                                        <p:cTn id="240" dur="750" fill="hold"/>
                                        <p:tgtEl>
                                          <p:spTgt spid="8"/>
                                        </p:tgtEl>
                                        <p:attrNameLst>
                                          <p:attrName>stroke.on</p:attrName>
                                        </p:attrNameLst>
                                      </p:cBhvr>
                                      <p:to>
                                        <p:strVal val="true"/>
                                      </p:to>
                                    </p:set>
                                  </p:childTnLst>
                                </p:cTn>
                              </p:par>
                              <p:par>
                                <p:cTn id="241" presetID="7" presetClass="emph" presetSubtype="2" fill="hold" nodeType="withEffect">
                                  <p:stCondLst>
                                    <p:cond delay="100"/>
                                  </p:stCondLst>
                                  <p:childTnLst>
                                    <p:animClr clrSpc="rgb" dir="cw">
                                      <p:cBhvr>
                                        <p:cTn id="242" dur="750" fill="hold"/>
                                        <p:tgtEl>
                                          <p:spTgt spid="41"/>
                                        </p:tgtEl>
                                        <p:attrNameLst>
                                          <p:attrName>stroke.color</p:attrName>
                                        </p:attrNameLst>
                                      </p:cBhvr>
                                      <p:to>
                                        <a:srgbClr val="FFFFFF"/>
                                      </p:to>
                                    </p:animClr>
                                    <p:set>
                                      <p:cBhvr>
                                        <p:cTn id="243" dur="750" fill="hold"/>
                                        <p:tgtEl>
                                          <p:spTgt spid="41"/>
                                        </p:tgtEl>
                                        <p:attrNameLst>
                                          <p:attrName>stroke.on</p:attrName>
                                        </p:attrNameLst>
                                      </p:cBhvr>
                                      <p:to>
                                        <p:strVal val="true"/>
                                      </p:to>
                                    </p:set>
                                  </p:childTnLst>
                                </p:cTn>
                              </p:par>
                              <p:par>
                                <p:cTn id="244" presetID="7" presetClass="emph" presetSubtype="2" fill="hold" nodeType="withEffect">
                                  <p:stCondLst>
                                    <p:cond delay="100"/>
                                  </p:stCondLst>
                                  <p:childTnLst>
                                    <p:animClr clrSpc="rgb" dir="cw">
                                      <p:cBhvr>
                                        <p:cTn id="245" dur="750" fill="hold"/>
                                        <p:tgtEl>
                                          <p:spTgt spid="48"/>
                                        </p:tgtEl>
                                        <p:attrNameLst>
                                          <p:attrName>stroke.color</p:attrName>
                                        </p:attrNameLst>
                                      </p:cBhvr>
                                      <p:to>
                                        <a:srgbClr val="FFFFFF"/>
                                      </p:to>
                                    </p:animClr>
                                    <p:set>
                                      <p:cBhvr>
                                        <p:cTn id="246" dur="750" fill="hold"/>
                                        <p:tgtEl>
                                          <p:spTgt spid="48"/>
                                        </p:tgtEl>
                                        <p:attrNameLst>
                                          <p:attrName>stroke.on</p:attrName>
                                        </p:attrNameLst>
                                      </p:cBhvr>
                                      <p:to>
                                        <p:strVal val="true"/>
                                      </p:to>
                                    </p:set>
                                  </p:childTnLst>
                                </p:cTn>
                              </p:par>
                              <p:par>
                                <p:cTn id="247" presetID="6" presetClass="emph" presetSubtype="0" fill="hold" grpId="2" nodeType="withEffect">
                                  <p:stCondLst>
                                    <p:cond delay="750"/>
                                  </p:stCondLst>
                                  <p:childTnLst>
                                    <p:animScale>
                                      <p:cBhvr>
                                        <p:cTn id="248" dur="1000" fill="hold"/>
                                        <p:tgtEl>
                                          <p:spTgt spid="15"/>
                                        </p:tgtEl>
                                      </p:cBhvr>
                                      <p:by x="50000" y="50000"/>
                                    </p:animScale>
                                  </p:childTnLst>
                                </p:cTn>
                              </p:par>
                              <p:par>
                                <p:cTn id="249" presetID="6" presetClass="emph" presetSubtype="0" fill="hold" grpId="2" nodeType="withEffect">
                                  <p:stCondLst>
                                    <p:cond delay="750"/>
                                  </p:stCondLst>
                                  <p:childTnLst>
                                    <p:animScale>
                                      <p:cBhvr>
                                        <p:cTn id="250" dur="1000" fill="hold"/>
                                        <p:tgtEl>
                                          <p:spTgt spid="5"/>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21" grpId="0" animBg="1"/>
      <p:bldP spid="5" grpId="0" animBg="1"/>
      <p:bldP spid="5" grpId="1" animBg="1"/>
      <p:bldP spid="5" grpId="2"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39" grpId="0" animBg="1"/>
      <p:bldP spid="39" grpId="1" animBg="1"/>
      <p:bldP spid="40" grpId="0" animBg="1"/>
      <p:bldP spid="40" grpId="1" animBg="1"/>
      <p:bldP spid="41" grpId="0" animBg="1"/>
      <p:bldP spid="41" grpId="1" animBg="1"/>
      <p:bldP spid="15" grpId="0" animBg="1"/>
      <p:bldP spid="15" grpId="1" animBg="1"/>
      <p:bldP spid="15" grpId="2"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2" grpId="0" animBg="1"/>
      <p:bldP spid="22" grpId="1" animBg="1"/>
      <p:bldP spid="23" grpId="0" animBg="1"/>
      <p:bldP spid="23" grpId="1" animBg="1"/>
      <p:bldP spid="25" grpId="0" animBg="1"/>
      <p:bldP spid="25" grpId="1" animBg="1"/>
      <p:bldP spid="26" grpId="0" animBg="1"/>
      <p:bldP spid="26" grpId="1" animBg="1"/>
      <p:bldP spid="28" grpId="0" animBg="1"/>
      <p:bldP spid="28" grpId="1" animBg="1"/>
      <p:bldP spid="29" grpId="0" animBg="1"/>
      <p:bldP spid="29" grpId="1" animBg="1"/>
      <p:bldP spid="30" grpId="0" animBg="1"/>
      <p:bldP spid="30" grpId="1" animBg="1"/>
      <p:bldP spid="46" grpId="0" animBg="1"/>
      <p:bldP spid="46" grpId="1" animBg="1"/>
      <p:bldP spid="6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dr">
            <a:extLst>
              <a:ext uri="{FF2B5EF4-FFF2-40B4-BE49-F238E27FC236}">
                <a16:creationId xmlns:a16="http://schemas.microsoft.com/office/drawing/2014/main" id="{64C75BED-ECDF-C9D6-643A-6057746C9D4C}"/>
              </a:ext>
            </a:extLst>
          </p:cNvPr>
          <p:cNvSpPr txBox="1"/>
          <p:nvPr/>
        </p:nvSpPr>
        <p:spPr>
          <a:xfrm>
            <a:off x="5196468" y="460909"/>
            <a:ext cx="7588692" cy="5447645"/>
          </a:xfrm>
          <a:prstGeom prst="rect">
            <a:avLst/>
          </a:prstGeom>
          <a:noFill/>
        </p:spPr>
        <p:txBody>
          <a:bodyPr wrap="square">
            <a:spAutoFit/>
          </a:bodyPr>
          <a:lstStyle/>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t>
            </a:r>
            <a:r>
              <a:rPr lang="en-US" sz="1200" b="0" dirty="0" err="1">
                <a:solidFill>
                  <a:srgbClr val="0451A5"/>
                </a:solidFill>
                <a:effectLst/>
                <a:latin typeface="Consolas" panose="020B0609020204030204" pitchFamily="49" charset="0"/>
              </a:rPr>
              <a:t>service</a:t>
            </a:r>
            <a:r>
              <a:rPr lang="en-US" sz="1200" dirty="0" err="1">
                <a:solidFill>
                  <a:srgbClr val="0451A5"/>
                </a:solidFill>
                <a:latin typeface="Consolas" panose="020B0609020204030204" pitchFamily="49" charset="0"/>
              </a:rPr>
              <a:t>_n</a:t>
            </a:r>
            <a:r>
              <a:rPr lang="en-US" sz="1200" b="0" dirty="0" err="1">
                <a:solidFill>
                  <a:srgbClr val="0451A5"/>
                </a:solidFill>
                <a:effectLst/>
                <a:latin typeface="Consolas" panose="020B0609020204030204" pitchFamily="49" charset="0"/>
              </a:rPr>
              <a:t>ame</a:t>
            </a:r>
            <a:r>
              <a:rPr lang="en-US" sz="1200" b="0" dirty="0">
                <a:solidFill>
                  <a:srgbClr val="0451A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MyService</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"entities"</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"User"</a:t>
            </a:r>
            <a:r>
              <a:rPr lang="en-US" sz="1200" b="0" dirty="0">
                <a:solidFill>
                  <a:srgbClr val="000000"/>
                </a:solidFill>
                <a:effectLst/>
                <a:latin typeface="Consolas" panose="020B0609020204030204" pitchFamily="49" charset="0"/>
              </a:rPr>
              <a:t> :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"id"</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Uuid</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"String"</a:t>
            </a:r>
            <a:r>
              <a:rPr lang="en-US" sz="1200" dirty="0">
                <a:solidFill>
                  <a:srgbClr val="000000"/>
                </a:solidFill>
                <a:latin typeface="Consolas" panose="020B0609020204030204" pitchFamily="49" charset="0"/>
              </a:rPr>
              <a: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"surname"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"String"</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"age"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"i32"</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"email"</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"String"</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t>
            </a:r>
            <a:r>
              <a:rPr lang="en-US" sz="1200" b="0" dirty="0" err="1">
                <a:solidFill>
                  <a:srgbClr val="0451A5"/>
                </a:solidFill>
                <a:effectLst/>
                <a:latin typeface="Consolas" panose="020B0609020204030204" pitchFamily="49" charset="0"/>
              </a:rPr>
              <a:t>primary_key</a:t>
            </a:r>
            <a:r>
              <a:rPr lang="en-US" sz="1200" b="0" dirty="0">
                <a:solidFill>
                  <a:srgbClr val="0451A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"id"</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t>
            </a:r>
            <a:r>
              <a:rPr lang="en-US" sz="1200" b="0" dirty="0" err="1">
                <a:solidFill>
                  <a:srgbClr val="0451A5"/>
                </a:solidFill>
                <a:effectLst/>
                <a:latin typeface="Consolas" panose="020B0609020204030204" pitchFamily="49" charset="0"/>
              </a:rPr>
              <a:t>filter_by</a:t>
            </a:r>
            <a:r>
              <a:rPr lang="en-US" sz="1200" b="0" dirty="0">
                <a:solidFill>
                  <a:srgbClr val="0451A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"age"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"surname"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"email"</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t>
            </a:r>
            <a:r>
              <a:rPr lang="en-US" sz="1200" b="0" dirty="0" err="1">
                <a:solidFill>
                  <a:srgbClr val="0451A5"/>
                </a:solidFill>
                <a:effectLst/>
                <a:latin typeface="Consolas" panose="020B0609020204030204" pitchFamily="49" charset="0"/>
              </a:rPr>
              <a:t>unique_keys</a:t>
            </a:r>
            <a:r>
              <a:rPr lang="en-US" sz="1200" b="0" dirty="0">
                <a:solidFill>
                  <a:srgbClr val="0451A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"email"</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"Car"</a:t>
            </a:r>
            <a:r>
              <a:rPr lang="en-US" sz="1200" b="0" dirty="0">
                <a:solidFill>
                  <a:srgbClr val="000000"/>
                </a:solidFill>
                <a:effectLst/>
                <a:latin typeface="Consolas" panose="020B0609020204030204" pitchFamily="49" charset="0"/>
              </a:rPr>
              <a:t> :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"id"</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Uuid</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"brand"</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"String"</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"price"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“i32"</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t>
            </a:r>
            <a:r>
              <a:rPr lang="en-US" sz="1200" b="0" dirty="0" err="1">
                <a:solidFill>
                  <a:srgbClr val="0451A5"/>
                </a:solidFill>
                <a:effectLst/>
                <a:latin typeface="Consolas" panose="020B0609020204030204" pitchFamily="49" charset="0"/>
              </a:rPr>
              <a:t>owned_by</a:t>
            </a:r>
            <a:r>
              <a:rPr lang="en-US" sz="1200" b="0" dirty="0">
                <a:solidFill>
                  <a:srgbClr val="0451A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"User.id"</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t>
            </a:r>
            <a:r>
              <a:rPr lang="en-US" sz="1200" b="0" dirty="0" err="1">
                <a:solidFill>
                  <a:srgbClr val="0451A5"/>
                </a:solidFill>
                <a:effectLst/>
                <a:latin typeface="Consolas" panose="020B0609020204030204" pitchFamily="49" charset="0"/>
              </a:rPr>
              <a:t>primary_key</a:t>
            </a:r>
            <a:r>
              <a:rPr lang="en-US" sz="1200" b="0" dirty="0">
                <a:solidFill>
                  <a:srgbClr val="0451A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"id"</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t>
            </a:r>
            <a:r>
              <a:rPr lang="en-US" sz="1200" b="0" dirty="0" err="1">
                <a:solidFill>
                  <a:srgbClr val="0451A5"/>
                </a:solidFill>
                <a:effectLst/>
                <a:latin typeface="Consolas" panose="020B0609020204030204" pitchFamily="49" charset="0"/>
              </a:rPr>
              <a:t>filter_by</a:t>
            </a:r>
            <a:r>
              <a:rPr lang="en-US" sz="1200" b="0" dirty="0">
                <a:solidFill>
                  <a:srgbClr val="0451A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"brand"</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p:txBody>
      </p:sp>
      <p:sp>
        <p:nvSpPr>
          <p:cNvPr id="21" name="TextBox 20">
            <a:extLst>
              <a:ext uri="{FF2B5EF4-FFF2-40B4-BE49-F238E27FC236}">
                <a16:creationId xmlns:a16="http://schemas.microsoft.com/office/drawing/2014/main" id="{7C45C571-AC20-2AC2-A818-94E6314D84E4}"/>
              </a:ext>
            </a:extLst>
          </p:cNvPr>
          <p:cNvSpPr txBox="1"/>
          <p:nvPr/>
        </p:nvSpPr>
        <p:spPr>
          <a:xfrm>
            <a:off x="174171" y="2938510"/>
            <a:ext cx="5022297" cy="861774"/>
          </a:xfrm>
          <a:prstGeom prst="rect">
            <a:avLst/>
          </a:prstGeom>
          <a:solidFill>
            <a:schemeClr val="bg1"/>
          </a:solidFill>
          <a:ln>
            <a:solidFill>
              <a:schemeClr val="tx1"/>
            </a:solidFill>
          </a:ln>
        </p:spPr>
        <p:txBody>
          <a:bodyPr wrap="square">
            <a:spAutoFit/>
          </a:bodyPr>
          <a:lstStyle/>
          <a:p>
            <a:r>
              <a:rPr lang="en-GB" sz="1000" b="0" dirty="0">
                <a:solidFill>
                  <a:srgbClr val="0000FF"/>
                </a:solidFill>
                <a:effectLst/>
                <a:latin typeface="Menlo" panose="020B0609030804020204" pitchFamily="49" charset="0"/>
              </a:rPr>
              <a:t>pub</a:t>
            </a:r>
            <a:r>
              <a:rPr lang="en-GB" sz="1000" b="0" dirty="0">
                <a:solidFill>
                  <a:srgbClr val="000000"/>
                </a:solidFill>
                <a:effectLst/>
                <a:latin typeface="Menlo" panose="020B0609030804020204" pitchFamily="49" charset="0"/>
              </a:rPr>
              <a:t> </a:t>
            </a:r>
            <a:r>
              <a:rPr lang="en-GB" sz="1000" b="0" dirty="0">
                <a:solidFill>
                  <a:srgbClr val="0000FF"/>
                </a:solidFill>
                <a:effectLst/>
                <a:latin typeface="Menlo" panose="020B0609030804020204" pitchFamily="49" charset="0"/>
              </a:rPr>
              <a:t>struct</a:t>
            </a:r>
            <a:r>
              <a:rPr lang="en-GB" sz="1000" b="0" dirty="0">
                <a:solidFill>
                  <a:srgbClr val="000000"/>
                </a:solidFill>
                <a:effectLst/>
                <a:latin typeface="Menlo" panose="020B0609030804020204" pitchFamily="49" charset="0"/>
              </a:rPr>
              <a:t> </a:t>
            </a:r>
            <a:r>
              <a:rPr lang="en-GB" sz="1000" b="0" dirty="0">
                <a:solidFill>
                  <a:schemeClr val="accent6">
                    <a:lumMod val="75000"/>
                  </a:schemeClr>
                </a:solidFill>
                <a:effectLst/>
                <a:latin typeface="Menlo" panose="020B0609030804020204" pitchFamily="49" charset="0"/>
              </a:rPr>
              <a:t>{</a:t>
            </a:r>
            <a:r>
              <a:rPr lang="en-GB" sz="1000" b="0" dirty="0" err="1">
                <a:solidFill>
                  <a:schemeClr val="accent6">
                    <a:lumMod val="75000"/>
                  </a:schemeClr>
                </a:solidFill>
                <a:effectLst/>
                <a:latin typeface="Menlo" panose="020B0609030804020204" pitchFamily="49" charset="0"/>
              </a:rPr>
              <a:t>entity_name</a:t>
            </a:r>
            <a:r>
              <a:rPr lang="en-GB" sz="1000" b="0" dirty="0">
                <a:solidFill>
                  <a:schemeClr val="accent6">
                    <a:lumMod val="75000"/>
                  </a:schemeClr>
                </a:solidFill>
                <a:effectLst/>
                <a:latin typeface="Menlo" panose="020B0609030804020204" pitchFamily="49" charset="0"/>
              </a:rPr>
              <a:t>} </a:t>
            </a:r>
            <a:r>
              <a:rPr lang="en-GB" sz="1000" b="0" dirty="0">
                <a:solidFill>
                  <a:srgbClr val="000000"/>
                </a:solidFill>
                <a:effectLst/>
                <a:latin typeface="Menlo" panose="020B0609030804020204" pitchFamily="49" charset="0"/>
              </a:rPr>
              <a:t>{</a:t>
            </a:r>
          </a:p>
          <a:p>
            <a:r>
              <a:rPr lang="en-GB" sz="1000" dirty="0">
                <a:solidFill>
                  <a:schemeClr val="accent6">
                    <a:lumMod val="75000"/>
                  </a:schemeClr>
                </a:solidFill>
                <a:latin typeface="Menlo" panose="020B0609030804020204" pitchFamily="49" charset="0"/>
              </a:rPr>
              <a:t>   {</a:t>
            </a:r>
            <a:r>
              <a:rPr lang="en-GB" sz="1000" dirty="0" err="1">
                <a:solidFill>
                  <a:schemeClr val="accent6">
                    <a:lumMod val="75000"/>
                  </a:schemeClr>
                </a:solidFill>
                <a:latin typeface="Menlo" panose="020B0609030804020204" pitchFamily="49" charset="0"/>
              </a:rPr>
              <a:t>entity_attributes</a:t>
            </a:r>
            <a:r>
              <a:rPr lang="en-GB" sz="1000" dirty="0">
                <a:solidFill>
                  <a:schemeClr val="accent6">
                    <a:lumMod val="75000"/>
                  </a:schemeClr>
                </a:solidFill>
                <a:latin typeface="Menlo" panose="020B0609030804020204" pitchFamily="49" charset="0"/>
              </a:rPr>
              <a:t>}</a:t>
            </a:r>
          </a:p>
          <a:p>
            <a:r>
              <a:rPr lang="en-GB" sz="1000" b="0" dirty="0">
                <a:solidFill>
                  <a:srgbClr val="000000"/>
                </a:solidFill>
                <a:effectLst/>
                <a:latin typeface="Menlo" panose="020B0609030804020204" pitchFamily="49" charset="0"/>
              </a:rPr>
              <a:t>}</a:t>
            </a:r>
          </a:p>
          <a:p>
            <a:endParaRPr lang="en-GB" sz="1000" b="0" dirty="0">
              <a:solidFill>
                <a:srgbClr val="0000FF"/>
              </a:solidFill>
              <a:effectLst/>
              <a:latin typeface="Menlo" panose="020B0609030804020204" pitchFamily="49" charset="0"/>
            </a:endParaRPr>
          </a:p>
          <a:p>
            <a:r>
              <a:rPr lang="en-GB" sz="1000" dirty="0" err="1">
                <a:solidFill>
                  <a:schemeClr val="accent6">
                    <a:lumMod val="75000"/>
                  </a:schemeClr>
                </a:solidFill>
                <a:latin typeface="Menlo" panose="020B0609030804020204" pitchFamily="49" charset="0"/>
              </a:rPr>
              <a:t>entity_attribute</a:t>
            </a:r>
            <a:r>
              <a:rPr lang="en-GB" sz="1000" dirty="0">
                <a:solidFill>
                  <a:schemeClr val="accent6">
                    <a:lumMod val="75000"/>
                  </a:schemeClr>
                </a:solidFill>
                <a:latin typeface="Menlo" panose="020B0609030804020204" pitchFamily="49" charset="0"/>
              </a:rPr>
              <a:t> </a:t>
            </a:r>
            <a:r>
              <a:rPr lang="en-GB" sz="1000" dirty="0">
                <a:solidFill>
                  <a:srgbClr val="000000"/>
                </a:solidFill>
                <a:latin typeface="Menlo" panose="020B0609030804020204" pitchFamily="49" charset="0"/>
              </a:rPr>
              <a:t>:= `</a:t>
            </a:r>
            <a:r>
              <a:rPr lang="en-GB" sz="1000" b="0" dirty="0">
                <a:solidFill>
                  <a:srgbClr val="0000FF"/>
                </a:solidFill>
                <a:effectLst/>
                <a:latin typeface="Menlo" panose="020B0609030804020204" pitchFamily="49" charset="0"/>
              </a:rPr>
              <a:t>pub</a:t>
            </a:r>
            <a:r>
              <a:rPr lang="en-GB" sz="1000" dirty="0">
                <a:solidFill>
                  <a:srgbClr val="000000"/>
                </a:solidFill>
                <a:latin typeface="Menlo" panose="020B0609030804020204" pitchFamily="49" charset="0"/>
              </a:rPr>
              <a:t> </a:t>
            </a:r>
            <a:r>
              <a:rPr lang="en-GB" sz="1000" dirty="0">
                <a:solidFill>
                  <a:schemeClr val="accent6">
                    <a:lumMod val="75000"/>
                  </a:schemeClr>
                </a:solidFill>
                <a:latin typeface="Menlo" panose="020B0609030804020204" pitchFamily="49" charset="0"/>
              </a:rPr>
              <a:t>{</a:t>
            </a:r>
            <a:r>
              <a:rPr lang="en-GB" sz="1000" dirty="0" err="1">
                <a:solidFill>
                  <a:schemeClr val="accent6">
                    <a:lumMod val="75000"/>
                  </a:schemeClr>
                </a:solidFill>
                <a:latin typeface="Menlo" panose="020B0609030804020204" pitchFamily="49" charset="0"/>
              </a:rPr>
              <a:t>attribute_name</a:t>
            </a:r>
            <a:r>
              <a:rPr lang="en-GB" sz="1000" dirty="0">
                <a:solidFill>
                  <a:schemeClr val="accent6">
                    <a:lumMod val="75000"/>
                  </a:schemeClr>
                </a:solidFill>
                <a:latin typeface="Menlo" panose="020B0609030804020204" pitchFamily="49" charset="0"/>
              </a:rPr>
              <a:t>}</a:t>
            </a:r>
            <a:r>
              <a:rPr lang="en-GB" sz="1000" dirty="0">
                <a:latin typeface="Menlo" panose="020B0609030804020204" pitchFamily="49" charset="0"/>
              </a:rPr>
              <a:t>:</a:t>
            </a:r>
            <a:r>
              <a:rPr lang="en-GB" sz="1000" dirty="0">
                <a:solidFill>
                  <a:schemeClr val="accent6">
                    <a:lumMod val="75000"/>
                  </a:schemeClr>
                </a:solidFill>
                <a:latin typeface="Menlo" panose="020B0609030804020204" pitchFamily="49" charset="0"/>
              </a:rPr>
              <a:t> {</a:t>
            </a:r>
            <a:r>
              <a:rPr lang="en-GB" sz="1000" dirty="0" err="1">
                <a:solidFill>
                  <a:schemeClr val="accent6">
                    <a:lumMod val="75000"/>
                  </a:schemeClr>
                </a:solidFill>
                <a:latin typeface="Menlo" panose="020B0609030804020204" pitchFamily="49" charset="0"/>
              </a:rPr>
              <a:t>attribute_type</a:t>
            </a:r>
            <a:r>
              <a:rPr lang="en-GB" sz="1000" dirty="0">
                <a:solidFill>
                  <a:schemeClr val="accent6">
                    <a:lumMod val="75000"/>
                  </a:schemeClr>
                </a:solidFill>
                <a:latin typeface="Menlo" panose="020B0609030804020204" pitchFamily="49" charset="0"/>
              </a:rPr>
              <a:t>}</a:t>
            </a:r>
            <a:r>
              <a:rPr lang="en-GB" sz="1000" dirty="0">
                <a:latin typeface="Menlo" panose="020B0609030804020204" pitchFamily="49" charset="0"/>
              </a:rPr>
              <a:t>`</a:t>
            </a:r>
            <a:endParaRPr lang="en-GB" sz="1000" b="0" dirty="0">
              <a:effectLst/>
              <a:latin typeface="Menlo" panose="020B0609030804020204" pitchFamily="49" charset="0"/>
            </a:endParaRPr>
          </a:p>
        </p:txBody>
      </p:sp>
    </p:spTree>
    <p:extLst>
      <p:ext uri="{BB962C8B-B14F-4D97-AF65-F5344CB8AC3E}">
        <p14:creationId xmlns:p14="http://schemas.microsoft.com/office/powerpoint/2010/main" val="2345523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72E39-4783-A2AD-6C37-A2A611EBC18B}"/>
              </a:ext>
            </a:extLst>
          </p:cNvPr>
          <p:cNvSpPr txBox="1"/>
          <p:nvPr/>
        </p:nvSpPr>
        <p:spPr>
          <a:xfrm>
            <a:off x="3584851" y="2382559"/>
            <a:ext cx="5022297" cy="2246769"/>
          </a:xfrm>
          <a:prstGeom prst="rect">
            <a:avLst/>
          </a:prstGeom>
          <a:solidFill>
            <a:schemeClr val="bg1"/>
          </a:solidFill>
          <a:ln>
            <a:solidFill>
              <a:schemeClr val="tx1"/>
            </a:solidFill>
          </a:ln>
        </p:spPr>
        <p:txBody>
          <a:bodyPr wrap="square">
            <a:spAutoFit/>
          </a:bodyPr>
          <a:lstStyle/>
          <a:p>
            <a:r>
              <a:rPr lang="en-GB" sz="1000" b="0" dirty="0">
                <a:solidFill>
                  <a:srgbClr val="0000FF"/>
                </a:solidFill>
                <a:effectLst/>
                <a:latin typeface="Menlo" panose="020B0609030804020204" pitchFamily="49" charset="0"/>
              </a:rPr>
              <a:t>pub</a:t>
            </a:r>
            <a:r>
              <a:rPr lang="en-GB" sz="1000" b="0" dirty="0">
                <a:solidFill>
                  <a:srgbClr val="000000"/>
                </a:solidFill>
                <a:effectLst/>
                <a:latin typeface="Menlo" panose="020B0609030804020204" pitchFamily="49" charset="0"/>
              </a:rPr>
              <a:t> </a:t>
            </a:r>
            <a:r>
              <a:rPr lang="en-GB" sz="1000" b="0" dirty="0">
                <a:solidFill>
                  <a:srgbClr val="0000FF"/>
                </a:solidFill>
                <a:effectLst/>
                <a:latin typeface="Menlo" panose="020B0609030804020204" pitchFamily="49" charset="0"/>
              </a:rPr>
              <a:t>struct</a:t>
            </a:r>
            <a:r>
              <a:rPr lang="en-GB" sz="1000" b="0" dirty="0">
                <a:solidFill>
                  <a:srgbClr val="000000"/>
                </a:solidFill>
                <a:effectLst/>
                <a:latin typeface="Menlo" panose="020B0609030804020204" pitchFamily="49" charset="0"/>
              </a:rPr>
              <a:t> User {</a:t>
            </a:r>
          </a:p>
          <a:p>
            <a:r>
              <a:rPr lang="en-GB" sz="1000" dirty="0">
                <a:solidFill>
                  <a:srgbClr val="0000FF"/>
                </a:solidFill>
                <a:latin typeface="Menlo" panose="020B0609030804020204" pitchFamily="49" charset="0"/>
              </a:rPr>
              <a:t>    pub</a:t>
            </a:r>
            <a:r>
              <a:rPr lang="en-GB" sz="1000" dirty="0">
                <a:solidFill>
                  <a:srgbClr val="000000"/>
                </a:solidFill>
                <a:latin typeface="Menlo" panose="020B0609030804020204" pitchFamily="49" charset="0"/>
              </a:rPr>
              <a:t> id: </a:t>
            </a:r>
            <a:r>
              <a:rPr lang="en-GB" sz="1000" dirty="0" err="1">
                <a:solidFill>
                  <a:srgbClr val="000000"/>
                </a:solidFill>
                <a:latin typeface="Menlo" panose="020B0609030804020204" pitchFamily="49" charset="0"/>
              </a:rPr>
              <a:t>Uuid</a:t>
            </a:r>
            <a:r>
              <a:rPr lang="en-GB" sz="1000" dirty="0">
                <a:solidFill>
                  <a:srgbClr val="000000"/>
                </a:solidFill>
                <a:latin typeface="Menlo" panose="020B0609030804020204" pitchFamily="49" charset="0"/>
              </a:rPr>
              <a:t>,</a:t>
            </a:r>
          </a:p>
          <a:p>
            <a:r>
              <a:rPr lang="en-GB" sz="1000" dirty="0">
                <a:solidFill>
                  <a:srgbClr val="0000FF"/>
                </a:solidFill>
                <a:latin typeface="Menlo" panose="020B0609030804020204" pitchFamily="49" charset="0"/>
              </a:rPr>
              <a:t>    pub</a:t>
            </a:r>
            <a:r>
              <a:rPr lang="en-GB" sz="1000" dirty="0">
                <a:solidFill>
                  <a:srgbClr val="000000"/>
                </a:solidFill>
                <a:latin typeface="Menlo" panose="020B0609030804020204" pitchFamily="49" charset="0"/>
              </a:rPr>
              <a:t> name: String,</a:t>
            </a:r>
          </a:p>
          <a:p>
            <a:r>
              <a:rPr lang="en-GB" sz="1000" dirty="0">
                <a:solidFill>
                  <a:srgbClr val="0000FF"/>
                </a:solidFill>
                <a:latin typeface="Menlo" panose="020B0609030804020204" pitchFamily="49" charset="0"/>
              </a:rPr>
              <a:t>    pub</a:t>
            </a:r>
            <a:r>
              <a:rPr lang="en-GB" sz="1000" dirty="0">
                <a:solidFill>
                  <a:srgbClr val="000000"/>
                </a:solidFill>
                <a:latin typeface="Menlo" panose="020B0609030804020204" pitchFamily="49" charset="0"/>
              </a:rPr>
              <a:t> surname: String,</a:t>
            </a:r>
            <a:endParaRPr lang="en-GB" sz="1000" b="0" dirty="0">
              <a:solidFill>
                <a:srgbClr val="000000"/>
              </a:solidFill>
              <a:effectLst/>
              <a:latin typeface="Menlo" panose="020B0609030804020204" pitchFamily="49" charset="0"/>
            </a:endParaRPr>
          </a:p>
          <a:p>
            <a:r>
              <a:rPr lang="en-GB" sz="1000" b="0" dirty="0">
                <a:solidFill>
                  <a:srgbClr val="0000FF"/>
                </a:solidFill>
                <a:effectLst/>
                <a:latin typeface="Menlo" panose="020B0609030804020204" pitchFamily="49" charset="0"/>
              </a:rPr>
              <a:t>    pub</a:t>
            </a:r>
            <a:r>
              <a:rPr lang="en-GB" sz="1000" b="0" dirty="0">
                <a:solidFill>
                  <a:srgbClr val="000000"/>
                </a:solidFill>
                <a:effectLst/>
                <a:latin typeface="Menlo" panose="020B0609030804020204" pitchFamily="49" charset="0"/>
              </a:rPr>
              <a:t> age: i32,</a:t>
            </a:r>
          </a:p>
          <a:p>
            <a:r>
              <a:rPr lang="en-GB" sz="1000" b="0" dirty="0">
                <a:solidFill>
                  <a:srgbClr val="0000FF"/>
                </a:solidFill>
                <a:effectLst/>
                <a:latin typeface="Menlo" panose="020B0609030804020204" pitchFamily="49" charset="0"/>
              </a:rPr>
              <a:t>    pub</a:t>
            </a:r>
            <a:r>
              <a:rPr lang="en-GB" sz="1000" b="0" dirty="0">
                <a:solidFill>
                  <a:srgbClr val="000000"/>
                </a:solidFill>
                <a:effectLst/>
                <a:latin typeface="Menlo" panose="020B0609030804020204" pitchFamily="49" charset="0"/>
              </a:rPr>
              <a:t> email: String,</a:t>
            </a:r>
          </a:p>
          <a:p>
            <a:r>
              <a:rPr lang="en-GB" sz="1000" b="0" dirty="0">
                <a:solidFill>
                  <a:srgbClr val="000000"/>
                </a:solidFill>
                <a:effectLst/>
                <a:latin typeface="Menlo" panose="020B0609030804020204" pitchFamily="49" charset="0"/>
              </a:rPr>
              <a:t>}</a:t>
            </a:r>
          </a:p>
          <a:p>
            <a:endParaRPr lang="en-GB" sz="1000" b="0" dirty="0">
              <a:solidFill>
                <a:srgbClr val="0000FF"/>
              </a:solidFill>
              <a:effectLst/>
              <a:latin typeface="Menlo" panose="020B0609030804020204" pitchFamily="49" charset="0"/>
            </a:endParaRPr>
          </a:p>
          <a:p>
            <a:r>
              <a:rPr lang="en-GB" sz="1000" b="0" dirty="0">
                <a:solidFill>
                  <a:srgbClr val="0000FF"/>
                </a:solidFill>
                <a:effectLst/>
                <a:latin typeface="Menlo" panose="020B0609030804020204" pitchFamily="49" charset="0"/>
              </a:rPr>
              <a:t>pub</a:t>
            </a:r>
            <a:r>
              <a:rPr lang="en-GB" sz="1000" b="0" dirty="0">
                <a:solidFill>
                  <a:srgbClr val="000000"/>
                </a:solidFill>
                <a:effectLst/>
                <a:latin typeface="Menlo" panose="020B0609030804020204" pitchFamily="49" charset="0"/>
              </a:rPr>
              <a:t> </a:t>
            </a:r>
            <a:r>
              <a:rPr lang="en-GB" sz="1000" b="0" dirty="0">
                <a:solidFill>
                  <a:srgbClr val="0000FF"/>
                </a:solidFill>
                <a:effectLst/>
                <a:latin typeface="Menlo" panose="020B0609030804020204" pitchFamily="49" charset="0"/>
              </a:rPr>
              <a:t>struct</a:t>
            </a:r>
            <a:r>
              <a:rPr lang="en-GB" sz="1000" b="0" dirty="0">
                <a:solidFill>
                  <a:srgbClr val="000000"/>
                </a:solidFill>
                <a:effectLst/>
                <a:latin typeface="Menlo" panose="020B0609030804020204" pitchFamily="49" charset="0"/>
              </a:rPr>
              <a:t> Car {</a:t>
            </a:r>
          </a:p>
          <a:p>
            <a:r>
              <a:rPr lang="en-GB" sz="1000" dirty="0">
                <a:solidFill>
                  <a:srgbClr val="0000FF"/>
                </a:solidFill>
                <a:latin typeface="Menlo" panose="020B0609030804020204" pitchFamily="49" charset="0"/>
              </a:rPr>
              <a:t>    pub</a:t>
            </a:r>
            <a:r>
              <a:rPr lang="en-GB" sz="1000" dirty="0">
                <a:solidFill>
                  <a:srgbClr val="000000"/>
                </a:solidFill>
                <a:latin typeface="Menlo" panose="020B0609030804020204" pitchFamily="49" charset="0"/>
              </a:rPr>
              <a:t> id: </a:t>
            </a:r>
            <a:r>
              <a:rPr lang="en-GB" sz="1000" dirty="0" err="1">
                <a:solidFill>
                  <a:srgbClr val="000000"/>
                </a:solidFill>
                <a:latin typeface="Menlo" panose="020B0609030804020204" pitchFamily="49" charset="0"/>
              </a:rPr>
              <a:t>Uuid</a:t>
            </a:r>
            <a:r>
              <a:rPr lang="en-GB" sz="1000" dirty="0">
                <a:solidFill>
                  <a:srgbClr val="000000"/>
                </a:solidFill>
                <a:latin typeface="Menlo" panose="020B0609030804020204" pitchFamily="49" charset="0"/>
              </a:rPr>
              <a:t>,</a:t>
            </a:r>
            <a:endParaRPr lang="en-GB" sz="1000" b="0" dirty="0">
              <a:solidFill>
                <a:srgbClr val="000000"/>
              </a:solidFill>
              <a:effectLst/>
              <a:latin typeface="Menlo" panose="020B0609030804020204" pitchFamily="49" charset="0"/>
            </a:endParaRPr>
          </a:p>
          <a:p>
            <a:r>
              <a:rPr lang="en-GB" sz="1000" b="0" dirty="0">
                <a:solidFill>
                  <a:srgbClr val="0000FF"/>
                </a:solidFill>
                <a:effectLst/>
                <a:latin typeface="Menlo" panose="020B0609030804020204" pitchFamily="49" charset="0"/>
              </a:rPr>
              <a:t>    pub</a:t>
            </a:r>
            <a:r>
              <a:rPr lang="en-GB" sz="1000" b="0" dirty="0">
                <a:solidFill>
                  <a:srgbClr val="000000"/>
                </a:solidFill>
                <a:effectLst/>
                <a:latin typeface="Menlo" panose="020B0609030804020204" pitchFamily="49" charset="0"/>
              </a:rPr>
              <a:t> brand: String,</a:t>
            </a:r>
          </a:p>
          <a:p>
            <a:r>
              <a:rPr lang="en-GB" sz="1000" dirty="0">
                <a:solidFill>
                  <a:srgbClr val="000000"/>
                </a:solidFill>
                <a:latin typeface="Menlo" panose="020B0609030804020204" pitchFamily="49" charset="0"/>
              </a:rPr>
              <a:t>    </a:t>
            </a:r>
            <a:r>
              <a:rPr lang="en-GB" sz="1000" dirty="0">
                <a:solidFill>
                  <a:srgbClr val="0000FF"/>
                </a:solidFill>
                <a:latin typeface="Menlo" panose="020B0609030804020204" pitchFamily="49" charset="0"/>
              </a:rPr>
              <a:t>pub </a:t>
            </a:r>
            <a:r>
              <a:rPr lang="en-GB" sz="1000" dirty="0">
                <a:solidFill>
                  <a:srgbClr val="000000"/>
                </a:solidFill>
                <a:latin typeface="Menlo" panose="020B0609030804020204" pitchFamily="49" charset="0"/>
              </a:rPr>
              <a:t>price: i32,</a:t>
            </a:r>
            <a:endParaRPr lang="en-GB" sz="1000" b="0" dirty="0">
              <a:solidFill>
                <a:srgbClr val="000000"/>
              </a:solidFill>
              <a:effectLst/>
              <a:latin typeface="Menlo" panose="020B0609030804020204" pitchFamily="49" charset="0"/>
            </a:endParaRPr>
          </a:p>
          <a:p>
            <a:r>
              <a:rPr lang="en-GB" sz="1000" b="0" dirty="0">
                <a:solidFill>
                  <a:srgbClr val="0000FF"/>
                </a:solidFill>
                <a:effectLst/>
                <a:latin typeface="Menlo" panose="020B0609030804020204" pitchFamily="49" charset="0"/>
              </a:rPr>
              <a:t>    pub</a:t>
            </a:r>
            <a:r>
              <a:rPr lang="en-GB" sz="1000" b="0" dirty="0">
                <a:solidFill>
                  <a:srgbClr val="000000"/>
                </a:solidFill>
                <a:effectLst/>
                <a:latin typeface="Menlo" panose="020B0609030804020204" pitchFamily="49" charset="0"/>
              </a:rPr>
              <a:t> </a:t>
            </a:r>
            <a:r>
              <a:rPr lang="en-GB" sz="1000" b="0" dirty="0" err="1">
                <a:solidFill>
                  <a:srgbClr val="000000"/>
                </a:solidFill>
                <a:effectLst/>
                <a:latin typeface="Menlo" panose="020B0609030804020204" pitchFamily="49" charset="0"/>
              </a:rPr>
              <a:t>owned_by</a:t>
            </a:r>
            <a:r>
              <a:rPr lang="en-GB" sz="1000" b="0" dirty="0">
                <a:solidFill>
                  <a:srgbClr val="000000"/>
                </a:solidFill>
                <a:effectLst/>
                <a:latin typeface="Menlo" panose="020B0609030804020204" pitchFamily="49" charset="0"/>
              </a:rPr>
              <a:t>: </a:t>
            </a:r>
            <a:r>
              <a:rPr lang="en-GB" sz="1000" b="0" dirty="0" err="1">
                <a:solidFill>
                  <a:srgbClr val="000000"/>
                </a:solidFill>
                <a:effectLst/>
                <a:latin typeface="Menlo" panose="020B0609030804020204" pitchFamily="49" charset="0"/>
              </a:rPr>
              <a:t>Uuid</a:t>
            </a:r>
            <a:r>
              <a:rPr lang="en-GB" sz="1000" b="0" dirty="0">
                <a:solidFill>
                  <a:srgbClr val="000000"/>
                </a:solidFill>
                <a:effectLst/>
                <a:latin typeface="Menlo" panose="020B0609030804020204" pitchFamily="49" charset="0"/>
              </a:rPr>
              <a:t>,</a:t>
            </a:r>
          </a:p>
          <a:p>
            <a:r>
              <a:rPr lang="en-GB" sz="1000"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599532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40E1C98-7EBD-FEBA-E824-F03B0BC52D3B}"/>
              </a:ext>
            </a:extLst>
          </p:cNvPr>
          <p:cNvSpPr txBox="1"/>
          <p:nvPr/>
        </p:nvSpPr>
        <p:spPr>
          <a:xfrm>
            <a:off x="148045" y="1687015"/>
            <a:ext cx="5738948" cy="1938992"/>
          </a:xfrm>
          <a:prstGeom prst="rect">
            <a:avLst/>
          </a:prstGeom>
          <a:noFill/>
          <a:ln>
            <a:solidFill>
              <a:schemeClr val="tx1"/>
            </a:solidFill>
          </a:ln>
        </p:spPr>
        <p:txBody>
          <a:bodyPr wrap="square">
            <a:spAutoFit/>
          </a:bodyPr>
          <a:lstStyle/>
          <a:p>
            <a:r>
              <a:rPr lang="en-GB" sz="1000" b="0" dirty="0">
                <a:solidFill>
                  <a:schemeClr val="accent6">
                    <a:lumMod val="75000"/>
                  </a:schemeClr>
                </a:solidFill>
                <a:effectLst/>
                <a:latin typeface="Menlo" panose="020B0609030804020204" pitchFamily="49" charset="0"/>
              </a:rPr>
              <a:t>{</a:t>
            </a:r>
            <a:r>
              <a:rPr lang="en-GB" sz="1000" b="0" dirty="0" err="1">
                <a:solidFill>
                  <a:schemeClr val="accent6">
                    <a:lumMod val="75000"/>
                  </a:schemeClr>
                </a:solidFill>
                <a:effectLst/>
                <a:latin typeface="Menlo" panose="020B0609030804020204" pitchFamily="49" charset="0"/>
              </a:rPr>
              <a:t>service_name</a:t>
            </a:r>
            <a:r>
              <a:rPr lang="en-GB" sz="1000" b="0" dirty="0">
                <a:solidFill>
                  <a:schemeClr val="accent6">
                    <a:lumMod val="75000"/>
                  </a:schemeClr>
                </a:solidFill>
                <a:effectLst/>
                <a:latin typeface="Menlo" panose="020B0609030804020204" pitchFamily="49" charset="0"/>
              </a:rPr>
              <a:t>}</a:t>
            </a:r>
            <a:r>
              <a:rPr lang="en-GB" sz="1000" b="0" dirty="0">
                <a:solidFill>
                  <a:srgbClr val="C00000"/>
                </a:solidFill>
                <a:effectLst/>
                <a:latin typeface="Menlo" panose="020B0609030804020204" pitchFamily="49" charset="0"/>
              </a:rPr>
              <a:t>-</a:t>
            </a:r>
            <a:r>
              <a:rPr lang="en-GB" sz="1000" b="0" dirty="0" err="1">
                <a:solidFill>
                  <a:srgbClr val="A31515"/>
                </a:solidFill>
                <a:effectLst/>
                <a:latin typeface="Menlo" panose="020B0609030804020204" pitchFamily="49" charset="0"/>
              </a:rPr>
              <a:t>db</a:t>
            </a:r>
            <a:r>
              <a:rPr lang="en-GB" sz="1000" b="0" dirty="0">
                <a:solidFill>
                  <a:srgbClr val="A31515"/>
                </a:solidFill>
                <a:effectLst/>
                <a:latin typeface="Menlo" panose="020B0609030804020204" pitchFamily="49" charset="0"/>
              </a:rPr>
              <a:t>:</a:t>
            </a:r>
            <a:endParaRPr lang="en-GB" sz="1000" b="0" dirty="0">
              <a:solidFill>
                <a:srgbClr val="000000"/>
              </a:solidFill>
              <a:effectLst/>
              <a:latin typeface="Menlo" panose="020B0609030804020204" pitchFamily="49" charset="0"/>
            </a:endParaRPr>
          </a:p>
          <a:p>
            <a:r>
              <a:rPr lang="en-GB" sz="1000" b="0" dirty="0">
                <a:solidFill>
                  <a:srgbClr val="A31515"/>
                </a:solidFill>
                <a:effectLst/>
                <a:latin typeface="Menlo" panose="020B0609030804020204" pitchFamily="49" charset="0"/>
              </a:rPr>
              <a:t>   image: postgres:13-alpine</a:t>
            </a:r>
            <a:endParaRPr lang="en-GB" sz="1000" b="0" dirty="0">
              <a:solidFill>
                <a:srgbClr val="000000"/>
              </a:solidFill>
              <a:effectLst/>
              <a:latin typeface="Menlo" panose="020B0609030804020204" pitchFamily="49" charset="0"/>
            </a:endParaRPr>
          </a:p>
          <a:p>
            <a:r>
              <a:rPr lang="en-GB" sz="1000" b="0" dirty="0">
                <a:solidFill>
                  <a:srgbClr val="A31515"/>
                </a:solidFill>
                <a:effectLst/>
                <a:latin typeface="Menlo" panose="020B0609030804020204" pitchFamily="49" charset="0"/>
              </a:rPr>
              <a:t>   </a:t>
            </a:r>
            <a:r>
              <a:rPr lang="en-GB" sz="1000" b="0" dirty="0" err="1">
                <a:solidFill>
                  <a:srgbClr val="A31515"/>
                </a:solidFill>
                <a:effectLst/>
                <a:latin typeface="Menlo" panose="020B0609030804020204" pitchFamily="49" charset="0"/>
              </a:rPr>
              <a:t>container_name</a:t>
            </a:r>
            <a:r>
              <a:rPr lang="en-GB" sz="1000" b="0" dirty="0">
                <a:solidFill>
                  <a:srgbClr val="A31515"/>
                </a:solidFill>
                <a:effectLst/>
                <a:latin typeface="Menlo" panose="020B0609030804020204" pitchFamily="49" charset="0"/>
              </a:rPr>
              <a:t>: </a:t>
            </a:r>
            <a:r>
              <a:rPr lang="en-GB" sz="1000" b="0" dirty="0">
                <a:solidFill>
                  <a:schemeClr val="accent6">
                    <a:lumMod val="75000"/>
                  </a:schemeClr>
                </a:solidFill>
                <a:effectLst/>
                <a:latin typeface="Menlo" panose="020B0609030804020204" pitchFamily="49" charset="0"/>
              </a:rPr>
              <a:t>{</a:t>
            </a:r>
            <a:r>
              <a:rPr lang="en-GB" sz="1000" b="0" dirty="0" err="1">
                <a:solidFill>
                  <a:schemeClr val="accent6">
                    <a:lumMod val="75000"/>
                  </a:schemeClr>
                </a:solidFill>
                <a:effectLst/>
                <a:latin typeface="Menlo" panose="020B0609030804020204" pitchFamily="49" charset="0"/>
              </a:rPr>
              <a:t>service_name</a:t>
            </a:r>
            <a:r>
              <a:rPr lang="en-GB" sz="1000" b="0" dirty="0">
                <a:solidFill>
                  <a:schemeClr val="accent6">
                    <a:lumMod val="75000"/>
                  </a:schemeClr>
                </a:solidFill>
                <a:effectLst/>
                <a:latin typeface="Menlo" panose="020B0609030804020204" pitchFamily="49" charset="0"/>
              </a:rPr>
              <a:t>}</a:t>
            </a:r>
            <a:r>
              <a:rPr lang="en-GB" sz="1000" b="0" dirty="0">
                <a:solidFill>
                  <a:srgbClr val="C00000"/>
                </a:solidFill>
                <a:effectLst/>
                <a:latin typeface="Menlo" panose="020B0609030804020204" pitchFamily="49" charset="0"/>
              </a:rPr>
              <a:t>-</a:t>
            </a:r>
            <a:r>
              <a:rPr lang="en-GB" sz="1000" b="0" dirty="0" err="1">
                <a:solidFill>
                  <a:srgbClr val="A31515"/>
                </a:solidFill>
                <a:effectLst/>
                <a:latin typeface="Menlo" panose="020B0609030804020204" pitchFamily="49" charset="0"/>
              </a:rPr>
              <a:t>db</a:t>
            </a:r>
            <a:endParaRPr lang="en-GB" sz="1000" b="0" dirty="0">
              <a:solidFill>
                <a:srgbClr val="000000"/>
              </a:solidFill>
              <a:effectLst/>
              <a:latin typeface="Menlo" panose="020B0609030804020204" pitchFamily="49" charset="0"/>
            </a:endParaRPr>
          </a:p>
          <a:p>
            <a:r>
              <a:rPr lang="en-GB" sz="1000" b="0" dirty="0">
                <a:solidFill>
                  <a:srgbClr val="A31515"/>
                </a:solidFill>
                <a:effectLst/>
                <a:latin typeface="Menlo" panose="020B0609030804020204" pitchFamily="49" charset="0"/>
              </a:rPr>
              <a:t>   restart: always</a:t>
            </a:r>
            <a:endParaRPr lang="en-GB" sz="1000" b="0" dirty="0">
              <a:solidFill>
                <a:srgbClr val="000000"/>
              </a:solidFill>
              <a:effectLst/>
              <a:latin typeface="Menlo" panose="020B0609030804020204" pitchFamily="49" charset="0"/>
            </a:endParaRPr>
          </a:p>
          <a:p>
            <a:r>
              <a:rPr lang="en-GB" sz="1000" b="0" dirty="0">
                <a:solidFill>
                  <a:srgbClr val="A31515"/>
                </a:solidFill>
                <a:effectLst/>
                <a:latin typeface="Menlo" panose="020B0609030804020204" pitchFamily="49" charset="0"/>
              </a:rPr>
              <a:t>   environment:</a:t>
            </a:r>
            <a:endParaRPr lang="en-GB" sz="1000" b="0" dirty="0">
              <a:solidFill>
                <a:srgbClr val="000000"/>
              </a:solidFill>
              <a:effectLst/>
              <a:latin typeface="Menlo" panose="020B0609030804020204" pitchFamily="49" charset="0"/>
            </a:endParaRPr>
          </a:p>
          <a:p>
            <a:r>
              <a:rPr lang="en-GB" sz="1000" b="0" dirty="0">
                <a:solidFill>
                  <a:srgbClr val="A31515"/>
                </a:solidFill>
                <a:effectLst/>
                <a:latin typeface="Menlo" panose="020B0609030804020204" pitchFamily="49" charset="0"/>
              </a:rPr>
              <a:t>      POSTGRES_USER: </a:t>
            </a:r>
            <a:r>
              <a:rPr lang="en-GB" sz="1000" dirty="0">
                <a:solidFill>
                  <a:srgbClr val="A31515"/>
                </a:solidFill>
                <a:latin typeface="Menlo" panose="020B0609030804020204" pitchFamily="49" charset="0"/>
              </a:rPr>
              <a:t>"</a:t>
            </a:r>
            <a:r>
              <a:rPr lang="en-GB" sz="1000" dirty="0" err="1">
                <a:solidFill>
                  <a:srgbClr val="A31515"/>
                </a:solidFill>
                <a:latin typeface="Menlo" panose="020B0609030804020204" pitchFamily="49" charset="0"/>
              </a:rPr>
              <a:t>postgres</a:t>
            </a:r>
            <a:r>
              <a:rPr lang="en-GB" sz="1000" dirty="0">
                <a:solidFill>
                  <a:srgbClr val="A31515"/>
                </a:solidFill>
                <a:latin typeface="Menlo" panose="020B0609030804020204" pitchFamily="49" charset="0"/>
              </a:rPr>
              <a:t>"</a:t>
            </a:r>
            <a:endParaRPr lang="en-GB" sz="1000" b="0" dirty="0">
              <a:solidFill>
                <a:srgbClr val="000000"/>
              </a:solidFill>
              <a:effectLst/>
              <a:latin typeface="Menlo" panose="020B0609030804020204" pitchFamily="49" charset="0"/>
            </a:endParaRPr>
          </a:p>
          <a:p>
            <a:r>
              <a:rPr lang="en-GB" sz="1000" b="0" dirty="0">
                <a:solidFill>
                  <a:srgbClr val="A31515"/>
                </a:solidFill>
                <a:effectLst/>
                <a:latin typeface="Menlo" panose="020B0609030804020204" pitchFamily="49" charset="0"/>
              </a:rPr>
              <a:t>      POSTGRES_PASSWORD: </a:t>
            </a:r>
            <a:r>
              <a:rPr lang="en-GB" sz="1000" dirty="0">
                <a:solidFill>
                  <a:srgbClr val="A31515"/>
                </a:solidFill>
                <a:latin typeface="Menlo" panose="020B0609030804020204" pitchFamily="49" charset="0"/>
              </a:rPr>
              <a:t>"</a:t>
            </a:r>
            <a:r>
              <a:rPr lang="en-GB" sz="1000" dirty="0" err="1">
                <a:solidFill>
                  <a:srgbClr val="A31515"/>
                </a:solidFill>
                <a:latin typeface="Menlo" panose="020B0609030804020204" pitchFamily="49" charset="0"/>
              </a:rPr>
              <a:t>postgres</a:t>
            </a:r>
            <a:r>
              <a:rPr lang="en-GB" sz="1000" dirty="0">
                <a:solidFill>
                  <a:srgbClr val="A31515"/>
                </a:solidFill>
                <a:latin typeface="Menlo" panose="020B0609030804020204" pitchFamily="49" charset="0"/>
              </a:rPr>
              <a:t>"</a:t>
            </a:r>
            <a:endParaRPr lang="en-GB" sz="1000" b="0" dirty="0">
              <a:solidFill>
                <a:srgbClr val="000000"/>
              </a:solidFill>
              <a:effectLst/>
              <a:latin typeface="Menlo" panose="020B0609030804020204" pitchFamily="49" charset="0"/>
            </a:endParaRPr>
          </a:p>
          <a:p>
            <a:r>
              <a:rPr lang="en-GB" sz="1000" b="0" dirty="0">
                <a:solidFill>
                  <a:srgbClr val="A31515"/>
                </a:solidFill>
                <a:effectLst/>
                <a:latin typeface="Menlo" panose="020B0609030804020204" pitchFamily="49" charset="0"/>
              </a:rPr>
              <a:t>   ports:</a:t>
            </a:r>
            <a:endParaRPr lang="en-GB" sz="1000" b="0" dirty="0">
              <a:solidFill>
                <a:srgbClr val="000000"/>
              </a:solidFill>
              <a:effectLst/>
              <a:latin typeface="Menlo" panose="020B0609030804020204" pitchFamily="49" charset="0"/>
            </a:endParaRPr>
          </a:p>
          <a:p>
            <a:r>
              <a:rPr lang="en-GB" sz="1000" b="0" dirty="0">
                <a:solidFill>
                  <a:srgbClr val="A31515"/>
                </a:solidFill>
                <a:effectLst/>
                <a:latin typeface="Menlo" panose="020B0609030804020204" pitchFamily="49" charset="0"/>
              </a:rPr>
              <a:t>      - 5432:5432</a:t>
            </a:r>
            <a:endParaRPr lang="en-GB" sz="1000" b="0" dirty="0">
              <a:solidFill>
                <a:srgbClr val="000000"/>
              </a:solidFill>
              <a:effectLst/>
              <a:latin typeface="Menlo" panose="020B0609030804020204" pitchFamily="49" charset="0"/>
            </a:endParaRPr>
          </a:p>
          <a:p>
            <a:r>
              <a:rPr lang="en-GB" sz="1000" b="0" dirty="0">
                <a:solidFill>
                  <a:srgbClr val="A31515"/>
                </a:solidFill>
                <a:effectLst/>
                <a:latin typeface="Menlo" panose="020B0609030804020204" pitchFamily="49" charset="0"/>
              </a:rPr>
              <a:t>volumes:</a:t>
            </a:r>
            <a:endParaRPr lang="en-GB" sz="1000" b="0" dirty="0">
              <a:solidFill>
                <a:srgbClr val="000000"/>
              </a:solidFill>
              <a:effectLst/>
              <a:latin typeface="Menlo" panose="020B0609030804020204" pitchFamily="49" charset="0"/>
            </a:endParaRPr>
          </a:p>
          <a:p>
            <a:r>
              <a:rPr lang="en-GB" sz="1000" b="0" dirty="0">
                <a:solidFill>
                  <a:srgbClr val="A31515"/>
                </a:solidFill>
                <a:effectLst/>
                <a:latin typeface="Menlo" panose="020B0609030804020204" pitchFamily="49" charset="0"/>
              </a:rPr>
              <a:t>      - </a:t>
            </a:r>
            <a:r>
              <a:rPr lang="en-GB" sz="1000" dirty="0">
                <a:solidFill>
                  <a:srgbClr val="A31515"/>
                </a:solidFill>
                <a:latin typeface="Menlo" panose="020B0609030804020204" pitchFamily="49" charset="0"/>
              </a:rPr>
              <a:t>"</a:t>
            </a:r>
            <a:r>
              <a:rPr lang="en-GB" sz="1000" b="0" dirty="0">
                <a:solidFill>
                  <a:schemeClr val="accent6">
                    <a:lumMod val="75000"/>
                  </a:schemeClr>
                </a:solidFill>
                <a:effectLst/>
                <a:latin typeface="Menlo" panose="020B0609030804020204" pitchFamily="49" charset="0"/>
              </a:rPr>
              <a:t>{</a:t>
            </a:r>
            <a:r>
              <a:rPr lang="en-GB" sz="1000" b="0" dirty="0" err="1">
                <a:solidFill>
                  <a:schemeClr val="accent6">
                    <a:lumMod val="75000"/>
                  </a:schemeClr>
                </a:solidFill>
                <a:effectLst/>
                <a:latin typeface="Menlo" panose="020B0609030804020204" pitchFamily="49" charset="0"/>
              </a:rPr>
              <a:t>service_name</a:t>
            </a:r>
            <a:r>
              <a:rPr lang="en-GB" sz="1000" b="0" dirty="0">
                <a:solidFill>
                  <a:schemeClr val="accent6">
                    <a:lumMod val="75000"/>
                  </a:schemeClr>
                </a:solidFill>
                <a:effectLst/>
                <a:latin typeface="Menlo" panose="020B0609030804020204" pitchFamily="49" charset="0"/>
              </a:rPr>
              <a:t>}</a:t>
            </a:r>
            <a:r>
              <a:rPr lang="en-GB" sz="1000" b="0" dirty="0">
                <a:solidFill>
                  <a:srgbClr val="C00000"/>
                </a:solidFill>
                <a:effectLst/>
                <a:latin typeface="Menlo" panose="020B0609030804020204" pitchFamily="49" charset="0"/>
              </a:rPr>
              <a:t>-</a:t>
            </a:r>
            <a:r>
              <a:rPr lang="en-GB" sz="1000" b="0" dirty="0">
                <a:solidFill>
                  <a:srgbClr val="A31515"/>
                </a:solidFill>
                <a:effectLst/>
                <a:latin typeface="Menlo" panose="020B0609030804020204" pitchFamily="49" charset="0"/>
              </a:rPr>
              <a:t>data:/var/lib/</a:t>
            </a:r>
            <a:r>
              <a:rPr lang="en-GB" sz="1000" b="0" dirty="0" err="1">
                <a:solidFill>
                  <a:srgbClr val="A31515"/>
                </a:solidFill>
                <a:effectLst/>
                <a:latin typeface="Menlo" panose="020B0609030804020204" pitchFamily="49" charset="0"/>
              </a:rPr>
              <a:t>postgresql</a:t>
            </a:r>
            <a:r>
              <a:rPr lang="en-GB" sz="1000" b="0" dirty="0">
                <a:solidFill>
                  <a:srgbClr val="A31515"/>
                </a:solidFill>
                <a:effectLst/>
                <a:latin typeface="Menlo" panose="020B0609030804020204" pitchFamily="49" charset="0"/>
              </a:rPr>
              <a:t>/</a:t>
            </a:r>
            <a:r>
              <a:rPr lang="en-GB" sz="1000" dirty="0">
                <a:solidFill>
                  <a:srgbClr val="A31515"/>
                </a:solidFill>
                <a:latin typeface="Menlo" panose="020B0609030804020204" pitchFamily="49" charset="0"/>
              </a:rPr>
              <a:t>data"</a:t>
            </a:r>
            <a:endParaRPr lang="en-GB" sz="1000" b="0" dirty="0">
              <a:solidFill>
                <a:srgbClr val="000000"/>
              </a:solidFill>
              <a:effectLst/>
              <a:latin typeface="Menlo" panose="020B0609030804020204" pitchFamily="49" charset="0"/>
            </a:endParaRPr>
          </a:p>
          <a:p>
            <a:r>
              <a:rPr lang="en-GB" sz="1000" b="0" dirty="0">
                <a:solidFill>
                  <a:srgbClr val="A31515"/>
                </a:solidFill>
                <a:effectLst/>
                <a:latin typeface="Menlo" panose="020B0609030804020204" pitchFamily="49" charset="0"/>
              </a:rPr>
              <a:t>      - "./docker/</a:t>
            </a:r>
            <a:r>
              <a:rPr lang="en-GB" sz="1000" b="0" dirty="0" err="1">
                <a:solidFill>
                  <a:srgbClr val="A31515"/>
                </a:solidFill>
                <a:effectLst/>
                <a:latin typeface="Menlo" panose="020B0609030804020204" pitchFamily="49" charset="0"/>
              </a:rPr>
              <a:t>postgres</a:t>
            </a:r>
            <a:r>
              <a:rPr lang="en-GB" sz="1000" b="0" dirty="0">
                <a:solidFill>
                  <a:srgbClr val="A31515"/>
                </a:solidFill>
                <a:effectLst/>
                <a:latin typeface="Menlo" panose="020B0609030804020204" pitchFamily="49" charset="0"/>
              </a:rPr>
              <a:t>/01.sql:/docker-</a:t>
            </a:r>
            <a:r>
              <a:rPr lang="en-GB" sz="1000" b="0" dirty="0" err="1">
                <a:solidFill>
                  <a:srgbClr val="A31515"/>
                </a:solidFill>
                <a:effectLst/>
                <a:latin typeface="Menlo" panose="020B0609030804020204" pitchFamily="49" charset="0"/>
              </a:rPr>
              <a:t>entrypoint</a:t>
            </a:r>
            <a:r>
              <a:rPr lang="en-GB" sz="1000" b="0" dirty="0">
                <a:solidFill>
                  <a:srgbClr val="A31515"/>
                </a:solidFill>
                <a:effectLst/>
                <a:latin typeface="Menlo" panose="020B0609030804020204" pitchFamily="49" charset="0"/>
              </a:rPr>
              <a:t>-</a:t>
            </a:r>
            <a:r>
              <a:rPr lang="en-GB" sz="1000" b="0" dirty="0" err="1">
                <a:solidFill>
                  <a:srgbClr val="A31515"/>
                </a:solidFill>
                <a:effectLst/>
                <a:latin typeface="Menlo" panose="020B0609030804020204" pitchFamily="49" charset="0"/>
              </a:rPr>
              <a:t>initdb.d</a:t>
            </a:r>
            <a:r>
              <a:rPr lang="en-GB" sz="1000" b="0" dirty="0">
                <a:solidFill>
                  <a:srgbClr val="A31515"/>
                </a:solidFill>
                <a:effectLst/>
                <a:latin typeface="Menlo" panose="020B0609030804020204" pitchFamily="49" charset="0"/>
              </a:rPr>
              <a:t>/01_db.sql"</a:t>
            </a:r>
            <a:endParaRPr lang="en-GB" sz="1000" b="0" dirty="0">
              <a:solidFill>
                <a:srgbClr val="000000"/>
              </a:solidFill>
              <a:effectLst/>
              <a:latin typeface="Menlo" panose="020B0609030804020204" pitchFamily="49" charset="0"/>
            </a:endParaRPr>
          </a:p>
        </p:txBody>
      </p:sp>
      <p:sp>
        <p:nvSpPr>
          <p:cNvPr id="18" name="TextBox 17">
            <a:extLst>
              <a:ext uri="{FF2B5EF4-FFF2-40B4-BE49-F238E27FC236}">
                <a16:creationId xmlns:a16="http://schemas.microsoft.com/office/drawing/2014/main" id="{DE5DEE48-1012-7328-A81D-223E3EED0983}"/>
              </a:ext>
            </a:extLst>
          </p:cNvPr>
          <p:cNvSpPr txBox="1"/>
          <p:nvPr/>
        </p:nvSpPr>
        <p:spPr>
          <a:xfrm>
            <a:off x="148045" y="3857787"/>
            <a:ext cx="5738948" cy="553998"/>
          </a:xfrm>
          <a:prstGeom prst="rect">
            <a:avLst/>
          </a:prstGeom>
          <a:noFill/>
          <a:ln>
            <a:solidFill>
              <a:schemeClr val="tx1"/>
            </a:solidFill>
          </a:ln>
        </p:spPr>
        <p:txBody>
          <a:bodyPr wrap="square">
            <a:spAutoFit/>
          </a:bodyPr>
          <a:lstStyle/>
          <a:p>
            <a:r>
              <a:rPr lang="en-GB" sz="1000" b="0" dirty="0">
                <a:solidFill>
                  <a:srgbClr val="0000FF"/>
                </a:solidFill>
                <a:effectLst/>
                <a:latin typeface="Menlo" panose="020B0609030804020204" pitchFamily="49" charset="0"/>
              </a:rPr>
              <a:t>DROP</a:t>
            </a:r>
            <a:r>
              <a:rPr lang="en-GB" sz="1000" b="0" dirty="0">
                <a:solidFill>
                  <a:srgbClr val="000000"/>
                </a:solidFill>
                <a:effectLst/>
                <a:latin typeface="Menlo" panose="020B0609030804020204" pitchFamily="49" charset="0"/>
              </a:rPr>
              <a:t> DATABASE IF </a:t>
            </a:r>
            <a:r>
              <a:rPr lang="en-GB" sz="1000" b="0" dirty="0">
                <a:solidFill>
                  <a:srgbClr val="0000FF"/>
                </a:solidFill>
                <a:effectLst/>
                <a:latin typeface="Menlo" panose="020B0609030804020204" pitchFamily="49" charset="0"/>
              </a:rPr>
              <a:t>EXISTS</a:t>
            </a:r>
            <a:r>
              <a:rPr lang="en-GB" sz="1000" b="0" dirty="0">
                <a:solidFill>
                  <a:srgbClr val="000000"/>
                </a:solidFill>
                <a:effectLst/>
                <a:latin typeface="Menlo" panose="020B0609030804020204" pitchFamily="49" charset="0"/>
              </a:rPr>
              <a:t> </a:t>
            </a:r>
            <a:r>
              <a:rPr lang="en-GB" sz="1000" dirty="0">
                <a:solidFill>
                  <a:srgbClr val="A31515"/>
                </a:solidFill>
                <a:latin typeface="Menlo" panose="020B0609030804020204" pitchFamily="49" charset="0"/>
              </a:rPr>
              <a:t>"{</a:t>
            </a:r>
            <a:r>
              <a:rPr lang="en-GB" sz="1000" b="0" dirty="0" err="1">
                <a:solidFill>
                  <a:srgbClr val="A31515"/>
                </a:solidFill>
                <a:effectLst/>
                <a:latin typeface="Menlo" panose="020B0609030804020204" pitchFamily="49" charset="0"/>
              </a:rPr>
              <a:t>service_name</a:t>
            </a:r>
            <a:r>
              <a:rPr lang="en-GB" sz="1000" b="0" dirty="0">
                <a:solidFill>
                  <a:srgbClr val="A31515"/>
                </a:solidFill>
                <a:effectLst/>
                <a:latin typeface="Menlo" panose="020B0609030804020204" pitchFamily="49" charset="0"/>
              </a:rPr>
              <a:t>}_</a:t>
            </a:r>
            <a:r>
              <a:rPr lang="en-GB" sz="1000" dirty="0" err="1">
                <a:solidFill>
                  <a:srgbClr val="A31515"/>
                </a:solidFill>
                <a:latin typeface="Menlo" panose="020B0609030804020204" pitchFamily="49" charset="0"/>
              </a:rPr>
              <a:t>db</a:t>
            </a:r>
            <a:r>
              <a:rPr lang="en-GB" sz="1000" dirty="0">
                <a:solidFill>
                  <a:srgbClr val="A31515"/>
                </a:solidFill>
                <a:latin typeface="Menlo" panose="020B0609030804020204" pitchFamily="49" charset="0"/>
              </a:rPr>
              <a:t>"</a:t>
            </a:r>
            <a:r>
              <a:rPr lang="en-GB" sz="1000" b="0" dirty="0">
                <a:solidFill>
                  <a:srgbClr val="000000"/>
                </a:solidFill>
                <a:effectLst/>
                <a:latin typeface="Menlo" panose="020B0609030804020204" pitchFamily="49" charset="0"/>
              </a:rPr>
              <a:t>;</a:t>
            </a:r>
          </a:p>
          <a:p>
            <a:br>
              <a:rPr lang="en-GB" sz="1000" b="0" dirty="0">
                <a:solidFill>
                  <a:srgbClr val="000000"/>
                </a:solidFill>
                <a:effectLst/>
                <a:latin typeface="Menlo" panose="020B0609030804020204" pitchFamily="49" charset="0"/>
              </a:rPr>
            </a:br>
            <a:r>
              <a:rPr lang="en-GB" sz="1000" b="0" dirty="0">
                <a:solidFill>
                  <a:srgbClr val="0000FF"/>
                </a:solidFill>
                <a:effectLst/>
                <a:latin typeface="Menlo" panose="020B0609030804020204" pitchFamily="49" charset="0"/>
              </a:rPr>
              <a:t>CREATE</a:t>
            </a:r>
            <a:r>
              <a:rPr lang="en-GB" sz="1000" b="0" dirty="0">
                <a:solidFill>
                  <a:srgbClr val="000000"/>
                </a:solidFill>
                <a:effectLst/>
                <a:latin typeface="Menlo" panose="020B0609030804020204" pitchFamily="49" charset="0"/>
              </a:rPr>
              <a:t> DATABASE </a:t>
            </a:r>
            <a:r>
              <a:rPr lang="en-GB" sz="1000" dirty="0">
                <a:solidFill>
                  <a:srgbClr val="A31515"/>
                </a:solidFill>
                <a:latin typeface="Menlo" panose="020B0609030804020204" pitchFamily="49" charset="0"/>
              </a:rPr>
              <a:t>"{</a:t>
            </a:r>
            <a:r>
              <a:rPr lang="en-GB" sz="1000" b="0" dirty="0" err="1">
                <a:solidFill>
                  <a:srgbClr val="A31515"/>
                </a:solidFill>
                <a:effectLst/>
                <a:latin typeface="Menlo" panose="020B0609030804020204" pitchFamily="49" charset="0"/>
              </a:rPr>
              <a:t>service_name</a:t>
            </a:r>
            <a:r>
              <a:rPr lang="en-GB" sz="1000" b="0" dirty="0">
                <a:solidFill>
                  <a:srgbClr val="A31515"/>
                </a:solidFill>
                <a:effectLst/>
                <a:latin typeface="Menlo" panose="020B0609030804020204" pitchFamily="49" charset="0"/>
              </a:rPr>
              <a:t>}_</a:t>
            </a:r>
            <a:r>
              <a:rPr lang="en-GB" sz="1000" b="0" dirty="0" err="1">
                <a:solidFill>
                  <a:srgbClr val="A31515"/>
                </a:solidFill>
                <a:effectLst/>
                <a:latin typeface="Menlo" panose="020B0609030804020204" pitchFamily="49" charset="0"/>
              </a:rPr>
              <a:t>db</a:t>
            </a:r>
            <a:r>
              <a:rPr lang="en-GB" sz="1000" b="0" dirty="0">
                <a:solidFill>
                  <a:srgbClr val="A31515"/>
                </a:solidFill>
                <a:effectLst/>
                <a:latin typeface="Menlo" panose="020B0609030804020204" pitchFamily="49" charset="0"/>
              </a:rPr>
              <a:t>"</a:t>
            </a:r>
            <a:r>
              <a:rPr lang="en-GB" sz="1000" b="0" dirty="0">
                <a:solidFill>
                  <a:srgbClr val="000000"/>
                </a:solidFill>
                <a:effectLst/>
                <a:latin typeface="Menlo" panose="020B0609030804020204" pitchFamily="49" charset="0"/>
              </a:rPr>
              <a:t>;</a:t>
            </a:r>
          </a:p>
        </p:txBody>
      </p:sp>
      <p:sp>
        <p:nvSpPr>
          <p:cNvPr id="2" name="ddr">
            <a:extLst>
              <a:ext uri="{FF2B5EF4-FFF2-40B4-BE49-F238E27FC236}">
                <a16:creationId xmlns:a16="http://schemas.microsoft.com/office/drawing/2014/main" id="{6BEAD6D6-E8E6-759D-0CB7-D02A49A41365}"/>
              </a:ext>
            </a:extLst>
          </p:cNvPr>
          <p:cNvSpPr txBox="1"/>
          <p:nvPr/>
        </p:nvSpPr>
        <p:spPr>
          <a:xfrm>
            <a:off x="5196468" y="460909"/>
            <a:ext cx="7588692" cy="5816977"/>
          </a:xfrm>
          <a:prstGeom prst="rect">
            <a:avLst/>
          </a:prstGeom>
          <a:noFill/>
        </p:spPr>
        <p:txBody>
          <a:bodyPr wrap="square">
            <a:spAutoFit/>
          </a:bodyPr>
          <a:lstStyle/>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t>
            </a:r>
            <a:r>
              <a:rPr lang="en-US" sz="1200" b="0" dirty="0" err="1">
                <a:solidFill>
                  <a:srgbClr val="0451A5"/>
                </a:solidFill>
                <a:effectLst/>
                <a:latin typeface="Consolas" panose="020B0609020204030204" pitchFamily="49" charset="0"/>
              </a:rPr>
              <a:t>service</a:t>
            </a:r>
            <a:r>
              <a:rPr lang="en-US" sz="1200" dirty="0" err="1">
                <a:solidFill>
                  <a:srgbClr val="0451A5"/>
                </a:solidFill>
                <a:latin typeface="Consolas" panose="020B0609020204030204" pitchFamily="49" charset="0"/>
              </a:rPr>
              <a:t>_n</a:t>
            </a:r>
            <a:r>
              <a:rPr lang="en-US" sz="1200" b="0" dirty="0" err="1">
                <a:solidFill>
                  <a:srgbClr val="0451A5"/>
                </a:solidFill>
                <a:effectLst/>
                <a:latin typeface="Consolas" panose="020B0609020204030204" pitchFamily="49" charset="0"/>
              </a:rPr>
              <a:t>ame</a:t>
            </a:r>
            <a:r>
              <a:rPr lang="en-US" sz="1200" b="0" dirty="0">
                <a:solidFill>
                  <a:srgbClr val="0451A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MyService</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"entities"</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"User"</a:t>
            </a:r>
            <a:r>
              <a:rPr lang="en-US" sz="1200" b="0" dirty="0">
                <a:solidFill>
                  <a:srgbClr val="000000"/>
                </a:solidFill>
                <a:effectLst/>
                <a:latin typeface="Consolas" panose="020B0609020204030204" pitchFamily="49" charset="0"/>
              </a:rPr>
              <a:t> :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"id"</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Uuid</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"String"</a:t>
            </a:r>
            <a:r>
              <a:rPr lang="en-US" sz="1200" dirty="0">
                <a:solidFill>
                  <a:srgbClr val="000000"/>
                </a:solidFill>
                <a:latin typeface="Consolas" panose="020B0609020204030204" pitchFamily="49" charset="0"/>
              </a:rPr>
              <a: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"surname"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"String"</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"age"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"i32"</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"email"</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"String"</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t>
            </a:r>
            <a:r>
              <a:rPr lang="en-US" sz="1200" b="0" dirty="0" err="1">
                <a:solidFill>
                  <a:srgbClr val="0451A5"/>
                </a:solidFill>
                <a:effectLst/>
                <a:latin typeface="Consolas" panose="020B0609020204030204" pitchFamily="49" charset="0"/>
              </a:rPr>
              <a:t>primary_key</a:t>
            </a:r>
            <a:r>
              <a:rPr lang="en-US" sz="1200" b="0" dirty="0">
                <a:solidFill>
                  <a:srgbClr val="0451A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"id"</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t>
            </a:r>
            <a:r>
              <a:rPr lang="en-US" sz="1200" b="0" dirty="0" err="1">
                <a:solidFill>
                  <a:srgbClr val="0451A5"/>
                </a:solidFill>
                <a:effectLst/>
                <a:latin typeface="Consolas" panose="020B0609020204030204" pitchFamily="49" charset="0"/>
              </a:rPr>
              <a:t>filter_by</a:t>
            </a:r>
            <a:r>
              <a:rPr lang="en-US" sz="1200" b="0" dirty="0">
                <a:solidFill>
                  <a:srgbClr val="0451A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"age"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"surname"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"email"</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t>
            </a:r>
            <a:r>
              <a:rPr lang="en-US" sz="1200" b="0" dirty="0" err="1">
                <a:solidFill>
                  <a:srgbClr val="0451A5"/>
                </a:solidFill>
                <a:effectLst/>
                <a:latin typeface="Consolas" panose="020B0609020204030204" pitchFamily="49" charset="0"/>
              </a:rPr>
              <a:t>unique_keys</a:t>
            </a:r>
            <a:r>
              <a:rPr lang="en-US" sz="1200" b="0" dirty="0">
                <a:solidFill>
                  <a:srgbClr val="0451A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"email"</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"Car"</a:t>
            </a:r>
            <a:r>
              <a:rPr lang="en-US" sz="1200" b="0" dirty="0">
                <a:solidFill>
                  <a:srgbClr val="000000"/>
                </a:solidFill>
                <a:effectLst/>
                <a:latin typeface="Consolas" panose="020B0609020204030204" pitchFamily="49" charset="0"/>
              </a:rPr>
              <a:t> :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"id"</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Uuid</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"String"</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"brand"</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"String"</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"price"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“i32"</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t>
            </a:r>
            <a:r>
              <a:rPr lang="en-US" sz="1200" b="0" dirty="0" err="1">
                <a:solidFill>
                  <a:srgbClr val="0451A5"/>
                </a:solidFill>
                <a:effectLst/>
                <a:latin typeface="Consolas" panose="020B0609020204030204" pitchFamily="49" charset="0"/>
              </a:rPr>
              <a:t>owned_by</a:t>
            </a:r>
            <a:r>
              <a:rPr lang="en-US" sz="1200" b="0" dirty="0">
                <a:solidFill>
                  <a:srgbClr val="0451A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"User.id"</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t>
            </a:r>
            <a:r>
              <a:rPr lang="en-US" sz="1200" b="0" dirty="0" err="1">
                <a:solidFill>
                  <a:srgbClr val="0451A5"/>
                </a:solidFill>
                <a:effectLst/>
                <a:latin typeface="Consolas" panose="020B0609020204030204" pitchFamily="49" charset="0"/>
              </a:rPr>
              <a:t>primary_key</a:t>
            </a:r>
            <a:r>
              <a:rPr lang="en-US" sz="1200" b="0" dirty="0">
                <a:solidFill>
                  <a:srgbClr val="0451A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"id"</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t>
            </a:r>
            <a:r>
              <a:rPr lang="en-US" sz="1200" b="0" dirty="0" err="1">
                <a:solidFill>
                  <a:srgbClr val="0451A5"/>
                </a:solidFill>
                <a:effectLst/>
                <a:latin typeface="Consolas" panose="020B0609020204030204" pitchFamily="49" charset="0"/>
              </a:rPr>
              <a:t>filter_by</a:t>
            </a:r>
            <a:r>
              <a:rPr lang="en-US" sz="1200" b="0" dirty="0">
                <a:solidFill>
                  <a:srgbClr val="0451A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"brand"</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p:txBody>
      </p:sp>
      <p:sp>
        <p:nvSpPr>
          <p:cNvPr id="5" name="service">
            <a:extLst>
              <a:ext uri="{FF2B5EF4-FFF2-40B4-BE49-F238E27FC236}">
                <a16:creationId xmlns:a16="http://schemas.microsoft.com/office/drawing/2014/main" id="{F627D8EE-2320-B61F-5442-A6D363744617}"/>
              </a:ext>
            </a:extLst>
          </p:cNvPr>
          <p:cNvSpPr txBox="1"/>
          <p:nvPr/>
        </p:nvSpPr>
        <p:spPr>
          <a:xfrm>
            <a:off x="7302759" y="647349"/>
            <a:ext cx="6395544" cy="276999"/>
          </a:xfrm>
          <a:prstGeom prst="rect">
            <a:avLst/>
          </a:prstGeom>
          <a:noFill/>
        </p:spPr>
        <p:txBody>
          <a:bodyPr wrap="square">
            <a:spAutoFit/>
          </a:bodyPr>
          <a:lstStyle/>
          <a:p>
            <a:r>
              <a:rPr lang="en-US" sz="1200" b="0" dirty="0" err="1">
                <a:solidFill>
                  <a:srgbClr val="A31515"/>
                </a:solidFill>
                <a:effectLst/>
                <a:latin typeface="Consolas" panose="020B0609020204030204" pitchFamily="49" charset="0"/>
              </a:rPr>
              <a:t>MyService</a:t>
            </a:r>
            <a:endParaRPr lang="en-BE" sz="1200" dirty="0"/>
          </a:p>
        </p:txBody>
      </p:sp>
      <p:sp>
        <p:nvSpPr>
          <p:cNvPr id="6" name="service">
            <a:extLst>
              <a:ext uri="{FF2B5EF4-FFF2-40B4-BE49-F238E27FC236}">
                <a16:creationId xmlns:a16="http://schemas.microsoft.com/office/drawing/2014/main" id="{27A8B851-28A3-ED5D-6F33-71BA4DC09507}"/>
              </a:ext>
            </a:extLst>
          </p:cNvPr>
          <p:cNvSpPr txBox="1"/>
          <p:nvPr/>
        </p:nvSpPr>
        <p:spPr>
          <a:xfrm>
            <a:off x="7302759" y="647349"/>
            <a:ext cx="6395544" cy="276999"/>
          </a:xfrm>
          <a:prstGeom prst="rect">
            <a:avLst/>
          </a:prstGeom>
          <a:noFill/>
        </p:spPr>
        <p:txBody>
          <a:bodyPr wrap="square">
            <a:spAutoFit/>
          </a:bodyPr>
          <a:lstStyle/>
          <a:p>
            <a:r>
              <a:rPr lang="en-US" sz="1200" b="0" dirty="0" err="1">
                <a:solidFill>
                  <a:srgbClr val="A31515"/>
                </a:solidFill>
                <a:effectLst/>
                <a:latin typeface="Consolas" panose="020B0609020204030204" pitchFamily="49" charset="0"/>
              </a:rPr>
              <a:t>MyService</a:t>
            </a:r>
            <a:endParaRPr lang="en-BE" sz="1200" dirty="0"/>
          </a:p>
        </p:txBody>
      </p:sp>
      <p:sp>
        <p:nvSpPr>
          <p:cNvPr id="10" name="service">
            <a:extLst>
              <a:ext uri="{FF2B5EF4-FFF2-40B4-BE49-F238E27FC236}">
                <a16:creationId xmlns:a16="http://schemas.microsoft.com/office/drawing/2014/main" id="{CDD4EA8A-5D93-FA50-A197-7DD501B7B40C}"/>
              </a:ext>
            </a:extLst>
          </p:cNvPr>
          <p:cNvSpPr txBox="1"/>
          <p:nvPr/>
        </p:nvSpPr>
        <p:spPr>
          <a:xfrm>
            <a:off x="7302759" y="647348"/>
            <a:ext cx="6395544" cy="276999"/>
          </a:xfrm>
          <a:prstGeom prst="rect">
            <a:avLst/>
          </a:prstGeom>
          <a:noFill/>
        </p:spPr>
        <p:txBody>
          <a:bodyPr wrap="square">
            <a:spAutoFit/>
          </a:bodyPr>
          <a:lstStyle/>
          <a:p>
            <a:r>
              <a:rPr lang="en-US" sz="1200" b="0" dirty="0" err="1">
                <a:solidFill>
                  <a:srgbClr val="A31515"/>
                </a:solidFill>
                <a:effectLst/>
                <a:latin typeface="Consolas" panose="020B0609020204030204" pitchFamily="49" charset="0"/>
              </a:rPr>
              <a:t>MyService</a:t>
            </a:r>
            <a:endParaRPr lang="en-BE" sz="1200" dirty="0"/>
          </a:p>
        </p:txBody>
      </p:sp>
      <p:sp>
        <p:nvSpPr>
          <p:cNvPr id="11" name="service">
            <a:extLst>
              <a:ext uri="{FF2B5EF4-FFF2-40B4-BE49-F238E27FC236}">
                <a16:creationId xmlns:a16="http://schemas.microsoft.com/office/drawing/2014/main" id="{D96345A7-5F8C-D037-8ADA-689DE5C4E25A}"/>
              </a:ext>
            </a:extLst>
          </p:cNvPr>
          <p:cNvSpPr txBox="1"/>
          <p:nvPr/>
        </p:nvSpPr>
        <p:spPr>
          <a:xfrm>
            <a:off x="7302759" y="647348"/>
            <a:ext cx="6395544" cy="276999"/>
          </a:xfrm>
          <a:prstGeom prst="rect">
            <a:avLst/>
          </a:prstGeom>
          <a:noFill/>
        </p:spPr>
        <p:txBody>
          <a:bodyPr wrap="square">
            <a:spAutoFit/>
          </a:bodyPr>
          <a:lstStyle/>
          <a:p>
            <a:r>
              <a:rPr lang="en-US" sz="1200" b="0" dirty="0" err="1">
                <a:solidFill>
                  <a:srgbClr val="A31515"/>
                </a:solidFill>
                <a:effectLst/>
                <a:latin typeface="Consolas" panose="020B0609020204030204" pitchFamily="49" charset="0"/>
              </a:rPr>
              <a:t>MyService</a:t>
            </a:r>
            <a:endParaRPr lang="en-BE" sz="1200" dirty="0"/>
          </a:p>
        </p:txBody>
      </p:sp>
    </p:spTree>
    <p:extLst>
      <p:ext uri="{BB962C8B-B14F-4D97-AF65-F5344CB8AC3E}">
        <p14:creationId xmlns:p14="http://schemas.microsoft.com/office/powerpoint/2010/main" val="29062654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40E1C98-7EBD-FEBA-E824-F03B0BC52D3B}"/>
              </a:ext>
            </a:extLst>
          </p:cNvPr>
          <p:cNvSpPr txBox="1"/>
          <p:nvPr/>
        </p:nvSpPr>
        <p:spPr>
          <a:xfrm>
            <a:off x="3226526" y="1995774"/>
            <a:ext cx="5738948" cy="1938992"/>
          </a:xfrm>
          <a:prstGeom prst="rect">
            <a:avLst/>
          </a:prstGeom>
          <a:noFill/>
          <a:ln>
            <a:solidFill>
              <a:schemeClr val="tx1"/>
            </a:solidFill>
          </a:ln>
        </p:spPr>
        <p:txBody>
          <a:bodyPr wrap="square">
            <a:spAutoFit/>
          </a:bodyPr>
          <a:lstStyle/>
          <a:p>
            <a:r>
              <a:rPr lang="en-GB" sz="1000" dirty="0" err="1">
                <a:solidFill>
                  <a:srgbClr val="C00000"/>
                </a:solidFill>
                <a:latin typeface="Menlo" panose="020B0609030804020204" pitchFamily="49" charset="0"/>
              </a:rPr>
              <a:t>MyService</a:t>
            </a:r>
            <a:r>
              <a:rPr lang="en-GB" sz="1000" b="0" dirty="0" err="1">
                <a:solidFill>
                  <a:srgbClr val="C00000"/>
                </a:solidFill>
                <a:effectLst/>
                <a:latin typeface="Menlo" panose="020B0609030804020204" pitchFamily="49" charset="0"/>
              </a:rPr>
              <a:t>-db</a:t>
            </a:r>
            <a:r>
              <a:rPr lang="en-GB" sz="1000" b="0" dirty="0">
                <a:solidFill>
                  <a:srgbClr val="C00000"/>
                </a:solidFill>
                <a:effectLst/>
                <a:latin typeface="Menlo" panose="020B0609030804020204" pitchFamily="49" charset="0"/>
              </a:rPr>
              <a:t>:</a:t>
            </a:r>
          </a:p>
          <a:p>
            <a:r>
              <a:rPr lang="en-GB" sz="1000" b="0" dirty="0">
                <a:solidFill>
                  <a:srgbClr val="C00000"/>
                </a:solidFill>
                <a:effectLst/>
                <a:latin typeface="Menlo" panose="020B0609030804020204" pitchFamily="49" charset="0"/>
              </a:rPr>
              <a:t>   image: postgres:13-alpine</a:t>
            </a:r>
          </a:p>
          <a:p>
            <a:r>
              <a:rPr lang="en-GB" sz="1000" b="0" dirty="0">
                <a:solidFill>
                  <a:srgbClr val="C00000"/>
                </a:solidFill>
                <a:effectLst/>
                <a:latin typeface="Menlo" panose="020B0609030804020204" pitchFamily="49" charset="0"/>
              </a:rPr>
              <a:t>   </a:t>
            </a:r>
            <a:r>
              <a:rPr lang="en-GB" sz="1000" b="0" dirty="0" err="1">
                <a:solidFill>
                  <a:srgbClr val="C00000"/>
                </a:solidFill>
                <a:effectLst/>
                <a:latin typeface="Menlo" panose="020B0609030804020204" pitchFamily="49" charset="0"/>
              </a:rPr>
              <a:t>container_name</a:t>
            </a:r>
            <a:r>
              <a:rPr lang="en-GB" sz="1000" b="0" dirty="0">
                <a:solidFill>
                  <a:srgbClr val="C00000"/>
                </a:solidFill>
                <a:effectLst/>
                <a:latin typeface="Menlo" panose="020B0609030804020204" pitchFamily="49" charset="0"/>
              </a:rPr>
              <a:t>: </a:t>
            </a:r>
            <a:r>
              <a:rPr lang="en-GB" sz="1000" dirty="0" err="1">
                <a:solidFill>
                  <a:srgbClr val="C00000"/>
                </a:solidFill>
                <a:latin typeface="Menlo" panose="020B0609030804020204" pitchFamily="49" charset="0"/>
              </a:rPr>
              <a:t>MyService</a:t>
            </a:r>
            <a:r>
              <a:rPr lang="en-GB" sz="1000" b="0" dirty="0" err="1">
                <a:solidFill>
                  <a:srgbClr val="C00000"/>
                </a:solidFill>
                <a:effectLst/>
                <a:latin typeface="Menlo" panose="020B0609030804020204" pitchFamily="49" charset="0"/>
              </a:rPr>
              <a:t>-db</a:t>
            </a:r>
            <a:endParaRPr lang="en-GB" sz="1000" b="0" dirty="0">
              <a:solidFill>
                <a:srgbClr val="C00000"/>
              </a:solidFill>
              <a:effectLst/>
              <a:latin typeface="Menlo" panose="020B0609030804020204" pitchFamily="49" charset="0"/>
            </a:endParaRPr>
          </a:p>
          <a:p>
            <a:r>
              <a:rPr lang="en-GB" sz="1000" b="0" dirty="0">
                <a:solidFill>
                  <a:srgbClr val="C00000"/>
                </a:solidFill>
                <a:effectLst/>
                <a:latin typeface="Menlo" panose="020B0609030804020204" pitchFamily="49" charset="0"/>
              </a:rPr>
              <a:t>   restart: always</a:t>
            </a:r>
          </a:p>
          <a:p>
            <a:r>
              <a:rPr lang="en-GB" sz="1000" b="0" dirty="0">
                <a:solidFill>
                  <a:srgbClr val="C00000"/>
                </a:solidFill>
                <a:effectLst/>
                <a:latin typeface="Menlo" panose="020B0609030804020204" pitchFamily="49" charset="0"/>
              </a:rPr>
              <a:t>   environment:</a:t>
            </a:r>
          </a:p>
          <a:p>
            <a:r>
              <a:rPr lang="en-GB" sz="1000" b="0" dirty="0">
                <a:solidFill>
                  <a:srgbClr val="C00000"/>
                </a:solidFill>
                <a:effectLst/>
                <a:latin typeface="Menlo" panose="020B0609030804020204" pitchFamily="49" charset="0"/>
              </a:rPr>
              <a:t>      POSTGRES_USER: "</a:t>
            </a:r>
            <a:r>
              <a:rPr lang="en-GB" sz="1000" b="0" dirty="0" err="1">
                <a:solidFill>
                  <a:srgbClr val="C00000"/>
                </a:solidFill>
                <a:effectLst/>
                <a:latin typeface="Menlo" panose="020B0609030804020204" pitchFamily="49" charset="0"/>
              </a:rPr>
              <a:t>postgres</a:t>
            </a:r>
            <a:r>
              <a:rPr lang="en-GB" sz="1000" b="0" dirty="0">
                <a:solidFill>
                  <a:srgbClr val="C00000"/>
                </a:solidFill>
                <a:effectLst/>
                <a:latin typeface="Menlo" panose="020B0609030804020204" pitchFamily="49" charset="0"/>
              </a:rPr>
              <a:t>"</a:t>
            </a:r>
          </a:p>
          <a:p>
            <a:r>
              <a:rPr lang="en-GB" sz="1000" b="0" dirty="0">
                <a:solidFill>
                  <a:srgbClr val="C00000"/>
                </a:solidFill>
                <a:effectLst/>
                <a:latin typeface="Menlo" panose="020B0609030804020204" pitchFamily="49" charset="0"/>
              </a:rPr>
              <a:t>      POSTGRES_PASSWORD: "</a:t>
            </a:r>
            <a:r>
              <a:rPr lang="en-GB" sz="1000" b="0" dirty="0" err="1">
                <a:solidFill>
                  <a:srgbClr val="C00000"/>
                </a:solidFill>
                <a:effectLst/>
                <a:latin typeface="Menlo" panose="020B0609030804020204" pitchFamily="49" charset="0"/>
              </a:rPr>
              <a:t>postgres</a:t>
            </a:r>
            <a:r>
              <a:rPr lang="en-GB" sz="1000" b="0" dirty="0">
                <a:solidFill>
                  <a:srgbClr val="C00000"/>
                </a:solidFill>
                <a:effectLst/>
                <a:latin typeface="Menlo" panose="020B0609030804020204" pitchFamily="49" charset="0"/>
              </a:rPr>
              <a:t>"</a:t>
            </a:r>
          </a:p>
          <a:p>
            <a:r>
              <a:rPr lang="en-GB" sz="1000" b="0" dirty="0">
                <a:solidFill>
                  <a:srgbClr val="C00000"/>
                </a:solidFill>
                <a:effectLst/>
                <a:latin typeface="Menlo" panose="020B0609030804020204" pitchFamily="49" charset="0"/>
              </a:rPr>
              <a:t>   ports:</a:t>
            </a:r>
          </a:p>
          <a:p>
            <a:r>
              <a:rPr lang="en-GB" sz="1000" b="0" dirty="0">
                <a:solidFill>
                  <a:srgbClr val="C00000"/>
                </a:solidFill>
                <a:effectLst/>
                <a:latin typeface="Menlo" panose="020B0609030804020204" pitchFamily="49" charset="0"/>
              </a:rPr>
              <a:t>      - 5432:5432</a:t>
            </a:r>
          </a:p>
          <a:p>
            <a:r>
              <a:rPr lang="en-GB" sz="1000" b="0" dirty="0">
                <a:solidFill>
                  <a:srgbClr val="C00000"/>
                </a:solidFill>
                <a:effectLst/>
                <a:latin typeface="Menlo" panose="020B0609030804020204" pitchFamily="49" charset="0"/>
              </a:rPr>
              <a:t>volumes:</a:t>
            </a:r>
          </a:p>
          <a:p>
            <a:r>
              <a:rPr lang="en-GB" sz="1000" b="0" dirty="0">
                <a:solidFill>
                  <a:srgbClr val="C00000"/>
                </a:solidFill>
                <a:effectLst/>
                <a:latin typeface="Menlo" panose="020B0609030804020204" pitchFamily="49" charset="0"/>
              </a:rPr>
              <a:t>      - "</a:t>
            </a:r>
            <a:r>
              <a:rPr lang="en-GB" sz="1000" b="0" dirty="0" err="1">
                <a:solidFill>
                  <a:srgbClr val="C00000"/>
                </a:solidFill>
                <a:effectLst/>
                <a:latin typeface="Menlo" panose="020B0609030804020204" pitchFamily="49" charset="0"/>
              </a:rPr>
              <a:t>MyService</a:t>
            </a:r>
            <a:r>
              <a:rPr lang="en-GB" sz="1000" b="0" dirty="0">
                <a:solidFill>
                  <a:srgbClr val="C00000"/>
                </a:solidFill>
                <a:effectLst/>
                <a:latin typeface="Menlo" panose="020B0609030804020204" pitchFamily="49" charset="0"/>
              </a:rPr>
              <a:t>-data:/var/lib/</a:t>
            </a:r>
            <a:r>
              <a:rPr lang="en-GB" sz="1000" b="0" dirty="0" err="1">
                <a:solidFill>
                  <a:srgbClr val="C00000"/>
                </a:solidFill>
                <a:effectLst/>
                <a:latin typeface="Menlo" panose="020B0609030804020204" pitchFamily="49" charset="0"/>
              </a:rPr>
              <a:t>postgresql</a:t>
            </a:r>
            <a:r>
              <a:rPr lang="en-GB" sz="1000" b="0" dirty="0">
                <a:solidFill>
                  <a:srgbClr val="C00000"/>
                </a:solidFill>
                <a:effectLst/>
                <a:latin typeface="Menlo" panose="020B0609030804020204" pitchFamily="49" charset="0"/>
              </a:rPr>
              <a:t>/data"</a:t>
            </a:r>
          </a:p>
          <a:p>
            <a:r>
              <a:rPr lang="en-GB" sz="1000" b="0" dirty="0">
                <a:solidFill>
                  <a:srgbClr val="C00000"/>
                </a:solidFill>
                <a:effectLst/>
                <a:latin typeface="Menlo" panose="020B0609030804020204" pitchFamily="49" charset="0"/>
              </a:rPr>
              <a:t>      - "./docker/</a:t>
            </a:r>
            <a:r>
              <a:rPr lang="en-GB" sz="1000" b="0" dirty="0" err="1">
                <a:solidFill>
                  <a:srgbClr val="C00000"/>
                </a:solidFill>
                <a:effectLst/>
                <a:latin typeface="Menlo" panose="020B0609030804020204" pitchFamily="49" charset="0"/>
              </a:rPr>
              <a:t>postgres</a:t>
            </a:r>
            <a:r>
              <a:rPr lang="en-GB" sz="1000" b="0" dirty="0">
                <a:solidFill>
                  <a:srgbClr val="C00000"/>
                </a:solidFill>
                <a:effectLst/>
                <a:latin typeface="Menlo" panose="020B0609030804020204" pitchFamily="49" charset="0"/>
              </a:rPr>
              <a:t>/01.sql:/docker-</a:t>
            </a:r>
            <a:r>
              <a:rPr lang="en-GB" sz="1000" b="0" dirty="0" err="1">
                <a:solidFill>
                  <a:srgbClr val="C00000"/>
                </a:solidFill>
                <a:effectLst/>
                <a:latin typeface="Menlo" panose="020B0609030804020204" pitchFamily="49" charset="0"/>
              </a:rPr>
              <a:t>entrypoint</a:t>
            </a:r>
            <a:r>
              <a:rPr lang="en-GB" sz="1000" b="0" dirty="0">
                <a:solidFill>
                  <a:srgbClr val="C00000"/>
                </a:solidFill>
                <a:effectLst/>
                <a:latin typeface="Menlo" panose="020B0609030804020204" pitchFamily="49" charset="0"/>
              </a:rPr>
              <a:t>-</a:t>
            </a:r>
            <a:r>
              <a:rPr lang="en-GB" sz="1000" b="0" dirty="0" err="1">
                <a:solidFill>
                  <a:srgbClr val="C00000"/>
                </a:solidFill>
                <a:effectLst/>
                <a:latin typeface="Menlo" panose="020B0609030804020204" pitchFamily="49" charset="0"/>
              </a:rPr>
              <a:t>initdb.d</a:t>
            </a:r>
            <a:r>
              <a:rPr lang="en-GB" sz="1000" b="0" dirty="0">
                <a:solidFill>
                  <a:srgbClr val="C00000"/>
                </a:solidFill>
                <a:effectLst/>
                <a:latin typeface="Menlo" panose="020B0609030804020204" pitchFamily="49" charset="0"/>
              </a:rPr>
              <a:t>/01_db.sql"</a:t>
            </a:r>
          </a:p>
        </p:txBody>
      </p:sp>
      <p:sp>
        <p:nvSpPr>
          <p:cNvPr id="18" name="TextBox 17">
            <a:extLst>
              <a:ext uri="{FF2B5EF4-FFF2-40B4-BE49-F238E27FC236}">
                <a16:creationId xmlns:a16="http://schemas.microsoft.com/office/drawing/2014/main" id="{DE5DEE48-1012-7328-A81D-223E3EED0983}"/>
              </a:ext>
            </a:extLst>
          </p:cNvPr>
          <p:cNvSpPr txBox="1"/>
          <p:nvPr/>
        </p:nvSpPr>
        <p:spPr>
          <a:xfrm>
            <a:off x="3226526" y="4225922"/>
            <a:ext cx="5738948" cy="553998"/>
          </a:xfrm>
          <a:prstGeom prst="rect">
            <a:avLst/>
          </a:prstGeom>
          <a:noFill/>
          <a:ln>
            <a:solidFill>
              <a:schemeClr val="tx1"/>
            </a:solidFill>
          </a:ln>
        </p:spPr>
        <p:txBody>
          <a:bodyPr wrap="square">
            <a:spAutoFit/>
          </a:bodyPr>
          <a:lstStyle/>
          <a:p>
            <a:r>
              <a:rPr lang="en-GB" sz="1000" b="0" dirty="0">
                <a:solidFill>
                  <a:srgbClr val="0000FF"/>
                </a:solidFill>
                <a:effectLst/>
                <a:latin typeface="Menlo" panose="020B0609030804020204" pitchFamily="49" charset="0"/>
              </a:rPr>
              <a:t>DROP</a:t>
            </a:r>
            <a:r>
              <a:rPr lang="en-GB" sz="1000" b="0" dirty="0">
                <a:solidFill>
                  <a:srgbClr val="000000"/>
                </a:solidFill>
                <a:effectLst/>
                <a:latin typeface="Menlo" panose="020B0609030804020204" pitchFamily="49" charset="0"/>
              </a:rPr>
              <a:t> DATABASE IF </a:t>
            </a:r>
            <a:r>
              <a:rPr lang="en-GB" sz="1000" b="0" dirty="0">
                <a:solidFill>
                  <a:srgbClr val="0000FF"/>
                </a:solidFill>
                <a:effectLst/>
                <a:latin typeface="Menlo" panose="020B0609030804020204" pitchFamily="49" charset="0"/>
              </a:rPr>
              <a:t>EXISTS</a:t>
            </a:r>
            <a:r>
              <a:rPr lang="en-GB" sz="1000" b="0" dirty="0">
                <a:solidFill>
                  <a:srgbClr val="000000"/>
                </a:solidFill>
                <a:effectLst/>
                <a:latin typeface="Menlo" panose="020B0609030804020204" pitchFamily="49" charset="0"/>
              </a:rPr>
              <a:t> </a:t>
            </a:r>
            <a:r>
              <a:rPr lang="en-GB" sz="1000" b="0" dirty="0">
                <a:solidFill>
                  <a:srgbClr val="C00000"/>
                </a:solidFill>
                <a:effectLst/>
                <a:latin typeface="Menlo" panose="020B0609030804020204" pitchFamily="49" charset="0"/>
              </a:rPr>
              <a:t>"</a:t>
            </a:r>
            <a:r>
              <a:rPr lang="en-GB" sz="1000" b="0" dirty="0" err="1">
                <a:solidFill>
                  <a:srgbClr val="C00000"/>
                </a:solidFill>
                <a:effectLst/>
                <a:latin typeface="Menlo" panose="020B0609030804020204" pitchFamily="49" charset="0"/>
              </a:rPr>
              <a:t>MyService_db</a:t>
            </a:r>
            <a:r>
              <a:rPr lang="en-GB" sz="1000" b="0" dirty="0">
                <a:solidFill>
                  <a:srgbClr val="A31515"/>
                </a:solidFill>
                <a:effectLst/>
                <a:latin typeface="Menlo" panose="020B0609030804020204" pitchFamily="49" charset="0"/>
              </a:rPr>
              <a:t>"</a:t>
            </a:r>
            <a:r>
              <a:rPr lang="en-GB" sz="1000" b="0" dirty="0">
                <a:solidFill>
                  <a:srgbClr val="000000"/>
                </a:solidFill>
                <a:effectLst/>
                <a:latin typeface="Menlo" panose="020B0609030804020204" pitchFamily="49" charset="0"/>
              </a:rPr>
              <a:t>;</a:t>
            </a:r>
          </a:p>
          <a:p>
            <a:br>
              <a:rPr lang="en-GB" sz="1000" b="0" dirty="0">
                <a:solidFill>
                  <a:srgbClr val="000000"/>
                </a:solidFill>
                <a:effectLst/>
                <a:latin typeface="Menlo" panose="020B0609030804020204" pitchFamily="49" charset="0"/>
              </a:rPr>
            </a:br>
            <a:r>
              <a:rPr lang="en-GB" sz="1000" b="0" dirty="0">
                <a:solidFill>
                  <a:srgbClr val="0000FF"/>
                </a:solidFill>
                <a:effectLst/>
                <a:latin typeface="Menlo" panose="020B0609030804020204" pitchFamily="49" charset="0"/>
              </a:rPr>
              <a:t>CREATE</a:t>
            </a:r>
            <a:r>
              <a:rPr lang="en-GB" sz="1000" b="0" dirty="0">
                <a:solidFill>
                  <a:srgbClr val="000000"/>
                </a:solidFill>
                <a:effectLst/>
                <a:latin typeface="Menlo" panose="020B0609030804020204" pitchFamily="49" charset="0"/>
              </a:rPr>
              <a:t> DATABASE </a:t>
            </a:r>
            <a:r>
              <a:rPr lang="en-GB" sz="1000" b="0" dirty="0">
                <a:solidFill>
                  <a:srgbClr val="C00000"/>
                </a:solidFill>
                <a:effectLst/>
                <a:latin typeface="Menlo" panose="020B0609030804020204" pitchFamily="49" charset="0"/>
              </a:rPr>
              <a:t>"</a:t>
            </a:r>
            <a:r>
              <a:rPr lang="en-GB" sz="1000" b="0" dirty="0" err="1">
                <a:solidFill>
                  <a:srgbClr val="C00000"/>
                </a:solidFill>
                <a:effectLst/>
                <a:latin typeface="Menlo" panose="020B0609030804020204" pitchFamily="49" charset="0"/>
              </a:rPr>
              <a:t>MyService_db</a:t>
            </a:r>
            <a:r>
              <a:rPr lang="en-GB" sz="1000" b="0" dirty="0">
                <a:solidFill>
                  <a:srgbClr val="A31515"/>
                </a:solidFill>
                <a:effectLst/>
                <a:latin typeface="Menlo" panose="020B0609030804020204" pitchFamily="49" charset="0"/>
              </a:rPr>
              <a:t>"</a:t>
            </a:r>
            <a:r>
              <a:rPr lang="en-GB" sz="1000"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2839193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7B42C4AB-F5A0-509E-8222-F271F40DD0AC}"/>
              </a:ext>
            </a:extLst>
          </p:cNvPr>
          <p:cNvSpPr txBox="1"/>
          <p:nvPr/>
        </p:nvSpPr>
        <p:spPr>
          <a:xfrm>
            <a:off x="173261" y="3849599"/>
            <a:ext cx="5022295" cy="400110"/>
          </a:xfrm>
          <a:prstGeom prst="rect">
            <a:avLst/>
          </a:prstGeom>
          <a:noFill/>
          <a:ln>
            <a:solidFill>
              <a:schemeClr val="tx1"/>
            </a:solidFill>
          </a:ln>
        </p:spPr>
        <p:txBody>
          <a:bodyPr wrap="square">
            <a:spAutoFit/>
          </a:bodyPr>
          <a:lstStyle/>
          <a:p>
            <a:r>
              <a:rPr lang="en-GB" sz="1000" b="0" dirty="0">
                <a:solidFill>
                  <a:srgbClr val="A31515"/>
                </a:solidFill>
                <a:effectLst/>
                <a:latin typeface="Menlo" panose="020B0609030804020204" pitchFamily="49" charset="0"/>
              </a:rPr>
              <a:t>SELECT * FROM cars</a:t>
            </a:r>
            <a:endParaRPr lang="en-GB" sz="1000" b="0" dirty="0">
              <a:solidFill>
                <a:srgbClr val="000000"/>
              </a:solidFill>
              <a:effectLst/>
              <a:latin typeface="Menlo" panose="020B0609030804020204" pitchFamily="49" charset="0"/>
            </a:endParaRPr>
          </a:p>
          <a:p>
            <a:r>
              <a:rPr lang="en-GB" sz="1000" b="0" dirty="0">
                <a:solidFill>
                  <a:srgbClr val="A31515"/>
                </a:solidFill>
                <a:effectLst/>
                <a:latin typeface="Menlo" panose="020B0609030804020204" pitchFamily="49" charset="0"/>
              </a:rPr>
              <a:t>WHERE id = $1;</a:t>
            </a:r>
            <a:endParaRPr lang="en-GB" sz="1000" b="0" dirty="0">
              <a:solidFill>
                <a:srgbClr val="000000"/>
              </a:solidFill>
              <a:effectLst/>
              <a:latin typeface="Menlo" panose="020B0609030804020204" pitchFamily="49" charset="0"/>
            </a:endParaRPr>
          </a:p>
        </p:txBody>
      </p:sp>
      <p:sp>
        <p:nvSpPr>
          <p:cNvPr id="32" name="TextBox 31">
            <a:extLst>
              <a:ext uri="{FF2B5EF4-FFF2-40B4-BE49-F238E27FC236}">
                <a16:creationId xmlns:a16="http://schemas.microsoft.com/office/drawing/2014/main" id="{8E8564F9-F3C4-2E8E-3FE0-31D2A2F2F64F}"/>
              </a:ext>
            </a:extLst>
          </p:cNvPr>
          <p:cNvSpPr txBox="1"/>
          <p:nvPr/>
        </p:nvSpPr>
        <p:spPr>
          <a:xfrm>
            <a:off x="173262" y="2721114"/>
            <a:ext cx="5022295" cy="861774"/>
          </a:xfrm>
          <a:prstGeom prst="rect">
            <a:avLst/>
          </a:prstGeom>
          <a:solidFill>
            <a:schemeClr val="bg1"/>
          </a:solidFill>
          <a:ln>
            <a:solidFill>
              <a:schemeClr val="tx1"/>
            </a:solidFill>
          </a:ln>
        </p:spPr>
        <p:txBody>
          <a:bodyPr wrap="square">
            <a:spAutoFit/>
          </a:bodyPr>
          <a:lstStyle/>
          <a:p>
            <a:r>
              <a:rPr lang="en-GB" sz="1000" b="0" dirty="0">
                <a:solidFill>
                  <a:srgbClr val="A31515"/>
                </a:solidFill>
                <a:effectLst/>
                <a:latin typeface="Menlo" panose="020B0609030804020204" pitchFamily="49" charset="0"/>
              </a:rPr>
              <a:t>INSERT INTO cars</a:t>
            </a:r>
            <a:endParaRPr lang="en-GB" sz="1000" dirty="0">
              <a:solidFill>
                <a:srgbClr val="000000"/>
              </a:solidFill>
              <a:latin typeface="Menlo" panose="020B0609030804020204" pitchFamily="49" charset="0"/>
            </a:endParaRPr>
          </a:p>
          <a:p>
            <a:r>
              <a:rPr lang="en-GB" sz="1000" b="0" dirty="0">
                <a:solidFill>
                  <a:srgbClr val="000000"/>
                </a:solidFill>
                <a:effectLst/>
                <a:latin typeface="Menlo" panose="020B0609030804020204" pitchFamily="49" charset="0"/>
              </a:rPr>
              <a:t>    </a:t>
            </a:r>
            <a:r>
              <a:rPr lang="en-GB" sz="1000" b="0" dirty="0">
                <a:solidFill>
                  <a:srgbClr val="A31515"/>
                </a:solidFill>
                <a:effectLst/>
                <a:latin typeface="Menlo" panose="020B0609030804020204" pitchFamily="49" charset="0"/>
              </a:rPr>
              <a:t>(brand, id, name, price, </a:t>
            </a:r>
            <a:r>
              <a:rPr lang="en-GB" sz="1000" b="0" dirty="0" err="1">
                <a:solidFill>
                  <a:srgbClr val="A31515"/>
                </a:solidFill>
                <a:effectLst/>
                <a:latin typeface="Menlo" panose="020B0609030804020204" pitchFamily="49" charset="0"/>
              </a:rPr>
              <a:t>owned_by</a:t>
            </a:r>
            <a:r>
              <a:rPr lang="en-GB" sz="1000" b="0" dirty="0">
                <a:solidFill>
                  <a:srgbClr val="A31515"/>
                </a:solidFill>
                <a:effectLst/>
                <a:latin typeface="Menlo" panose="020B0609030804020204" pitchFamily="49" charset="0"/>
              </a:rPr>
              <a:t>)</a:t>
            </a:r>
            <a:endParaRPr lang="en-GB" sz="1000" b="0" dirty="0">
              <a:solidFill>
                <a:srgbClr val="000000"/>
              </a:solidFill>
              <a:effectLst/>
              <a:latin typeface="Menlo" panose="020B0609030804020204" pitchFamily="49" charset="0"/>
            </a:endParaRPr>
          </a:p>
          <a:p>
            <a:r>
              <a:rPr lang="en-GB" sz="1000" b="0" dirty="0">
                <a:solidFill>
                  <a:srgbClr val="A31515"/>
                </a:solidFill>
                <a:effectLst/>
                <a:latin typeface="Menlo" panose="020B0609030804020204" pitchFamily="49" charset="0"/>
              </a:rPr>
              <a:t>VALUES</a:t>
            </a:r>
            <a:endParaRPr lang="en-GB" sz="1000" dirty="0">
              <a:solidFill>
                <a:srgbClr val="000000"/>
              </a:solidFill>
              <a:latin typeface="Menlo" panose="020B0609030804020204" pitchFamily="49" charset="0"/>
            </a:endParaRPr>
          </a:p>
          <a:p>
            <a:r>
              <a:rPr lang="en-GB" sz="1000" b="0" dirty="0">
                <a:solidFill>
                  <a:srgbClr val="000000"/>
                </a:solidFill>
                <a:effectLst/>
                <a:latin typeface="Menlo" panose="020B0609030804020204" pitchFamily="49" charset="0"/>
              </a:rPr>
              <a:t>   </a:t>
            </a:r>
            <a:r>
              <a:rPr lang="en-GB" sz="1000" b="0" dirty="0">
                <a:solidFill>
                  <a:srgbClr val="A31515"/>
                </a:solidFill>
                <a:effectLst/>
                <a:latin typeface="Menlo" panose="020B0609030804020204" pitchFamily="49" charset="0"/>
              </a:rPr>
              <a:t>($1, $2, $3, $4, $5)</a:t>
            </a:r>
            <a:endParaRPr lang="en-GB" sz="1000" b="0" dirty="0">
              <a:solidFill>
                <a:srgbClr val="000000"/>
              </a:solidFill>
              <a:effectLst/>
              <a:latin typeface="Menlo" panose="020B0609030804020204" pitchFamily="49" charset="0"/>
            </a:endParaRPr>
          </a:p>
          <a:p>
            <a:r>
              <a:rPr lang="en-GB" sz="1000" b="0" dirty="0">
                <a:solidFill>
                  <a:srgbClr val="A31515"/>
                </a:solidFill>
                <a:effectLst/>
                <a:latin typeface="Menlo" panose="020B0609030804020204" pitchFamily="49" charset="0"/>
              </a:rPr>
              <a:t>RETURNING *;</a:t>
            </a:r>
            <a:endParaRPr lang="en-GB" sz="1000" b="0" dirty="0">
              <a:solidFill>
                <a:srgbClr val="000000"/>
              </a:solidFill>
              <a:effectLst/>
              <a:latin typeface="Menlo" panose="020B0609030804020204" pitchFamily="49" charset="0"/>
            </a:endParaRPr>
          </a:p>
        </p:txBody>
      </p:sp>
      <p:sp>
        <p:nvSpPr>
          <p:cNvPr id="4" name="TextBox 3">
            <a:extLst>
              <a:ext uri="{FF2B5EF4-FFF2-40B4-BE49-F238E27FC236}">
                <a16:creationId xmlns:a16="http://schemas.microsoft.com/office/drawing/2014/main" id="{D0F17A13-5FC3-5FC3-73B5-CC8A1A945902}"/>
              </a:ext>
            </a:extLst>
          </p:cNvPr>
          <p:cNvSpPr txBox="1"/>
          <p:nvPr/>
        </p:nvSpPr>
        <p:spPr>
          <a:xfrm>
            <a:off x="174173" y="2721114"/>
            <a:ext cx="5022295" cy="861774"/>
          </a:xfrm>
          <a:prstGeom prst="rect">
            <a:avLst/>
          </a:prstGeom>
          <a:solidFill>
            <a:schemeClr val="bg1"/>
          </a:solidFill>
          <a:ln>
            <a:solidFill>
              <a:schemeClr val="tx1"/>
            </a:solidFill>
          </a:ln>
        </p:spPr>
        <p:txBody>
          <a:bodyPr wrap="square">
            <a:spAutoFit/>
          </a:bodyPr>
          <a:lstStyle/>
          <a:p>
            <a:r>
              <a:rPr lang="en-GB" sz="1000" b="0" dirty="0">
                <a:solidFill>
                  <a:srgbClr val="A31515"/>
                </a:solidFill>
                <a:effectLst/>
                <a:latin typeface="Menlo" panose="020B0609030804020204" pitchFamily="49" charset="0"/>
              </a:rPr>
              <a:t>INSERT INTO cars</a:t>
            </a:r>
            <a:endParaRPr lang="en-GB" sz="1000" dirty="0">
              <a:solidFill>
                <a:srgbClr val="000000"/>
              </a:solidFill>
              <a:latin typeface="Menlo" panose="020B0609030804020204" pitchFamily="49" charset="0"/>
            </a:endParaRPr>
          </a:p>
          <a:p>
            <a:r>
              <a:rPr lang="en-GB" sz="1000" b="0" dirty="0">
                <a:solidFill>
                  <a:srgbClr val="000000"/>
                </a:solidFill>
                <a:effectLst/>
                <a:latin typeface="Menlo" panose="020B0609030804020204" pitchFamily="49" charset="0"/>
              </a:rPr>
              <a:t>    </a:t>
            </a:r>
            <a:r>
              <a:rPr lang="en-GB" sz="1000" b="0" dirty="0">
                <a:solidFill>
                  <a:srgbClr val="A31515"/>
                </a:solidFill>
                <a:effectLst/>
                <a:latin typeface="Menlo" panose="020B0609030804020204" pitchFamily="49" charset="0"/>
              </a:rPr>
              <a:t>(brand, id, name, price, </a:t>
            </a:r>
            <a:r>
              <a:rPr lang="en-GB" sz="1000" b="0" dirty="0" err="1">
                <a:solidFill>
                  <a:srgbClr val="A31515"/>
                </a:solidFill>
                <a:effectLst/>
                <a:latin typeface="Menlo" panose="020B0609030804020204" pitchFamily="49" charset="0"/>
              </a:rPr>
              <a:t>owned_by</a:t>
            </a:r>
            <a:r>
              <a:rPr lang="en-GB" sz="1000" b="0" dirty="0">
                <a:solidFill>
                  <a:srgbClr val="A31515"/>
                </a:solidFill>
                <a:effectLst/>
                <a:latin typeface="Menlo" panose="020B0609030804020204" pitchFamily="49" charset="0"/>
              </a:rPr>
              <a:t>)</a:t>
            </a:r>
            <a:endParaRPr lang="en-GB" sz="1000" b="0" dirty="0">
              <a:solidFill>
                <a:srgbClr val="000000"/>
              </a:solidFill>
              <a:effectLst/>
              <a:latin typeface="Menlo" panose="020B0609030804020204" pitchFamily="49" charset="0"/>
            </a:endParaRPr>
          </a:p>
          <a:p>
            <a:r>
              <a:rPr lang="en-GB" sz="1000" b="0" dirty="0">
                <a:solidFill>
                  <a:srgbClr val="A31515"/>
                </a:solidFill>
                <a:effectLst/>
                <a:latin typeface="Menlo" panose="020B0609030804020204" pitchFamily="49" charset="0"/>
              </a:rPr>
              <a:t>VALUES</a:t>
            </a:r>
            <a:endParaRPr lang="en-GB" sz="1000" dirty="0">
              <a:solidFill>
                <a:srgbClr val="000000"/>
              </a:solidFill>
              <a:latin typeface="Menlo" panose="020B0609030804020204" pitchFamily="49" charset="0"/>
            </a:endParaRPr>
          </a:p>
          <a:p>
            <a:r>
              <a:rPr lang="en-GB" sz="1000" b="0" dirty="0">
                <a:solidFill>
                  <a:srgbClr val="000000"/>
                </a:solidFill>
                <a:effectLst/>
                <a:latin typeface="Menlo" panose="020B0609030804020204" pitchFamily="49" charset="0"/>
              </a:rPr>
              <a:t>   </a:t>
            </a:r>
            <a:r>
              <a:rPr lang="en-GB" sz="1000" b="0" dirty="0">
                <a:solidFill>
                  <a:srgbClr val="A31515"/>
                </a:solidFill>
                <a:effectLst/>
                <a:latin typeface="Menlo" panose="020B0609030804020204" pitchFamily="49" charset="0"/>
              </a:rPr>
              <a:t>($1, $2, $3, $4, $5)</a:t>
            </a:r>
            <a:endParaRPr lang="en-GB" sz="1000" b="0" dirty="0">
              <a:solidFill>
                <a:srgbClr val="000000"/>
              </a:solidFill>
              <a:effectLst/>
              <a:latin typeface="Menlo" panose="020B0609030804020204" pitchFamily="49" charset="0"/>
            </a:endParaRPr>
          </a:p>
          <a:p>
            <a:r>
              <a:rPr lang="en-GB" sz="1000" b="0" dirty="0">
                <a:solidFill>
                  <a:srgbClr val="A31515"/>
                </a:solidFill>
                <a:effectLst/>
                <a:latin typeface="Menlo" panose="020B0609030804020204" pitchFamily="49" charset="0"/>
              </a:rPr>
              <a:t>RETURNING *;</a:t>
            </a:r>
            <a:endParaRPr lang="en-GB" sz="1000" b="0" dirty="0">
              <a:solidFill>
                <a:srgbClr val="000000"/>
              </a:solidFill>
              <a:effectLst/>
              <a:latin typeface="Menlo" panose="020B0609030804020204" pitchFamily="49" charset="0"/>
            </a:endParaRPr>
          </a:p>
        </p:txBody>
      </p:sp>
      <p:sp>
        <p:nvSpPr>
          <p:cNvPr id="5" name="TextBox 4">
            <a:extLst>
              <a:ext uri="{FF2B5EF4-FFF2-40B4-BE49-F238E27FC236}">
                <a16:creationId xmlns:a16="http://schemas.microsoft.com/office/drawing/2014/main" id="{884DBCCF-82DC-4A92-6415-13084A6D0B90}"/>
              </a:ext>
            </a:extLst>
          </p:cNvPr>
          <p:cNvSpPr txBox="1"/>
          <p:nvPr/>
        </p:nvSpPr>
        <p:spPr>
          <a:xfrm>
            <a:off x="174172" y="3849599"/>
            <a:ext cx="5022295" cy="400110"/>
          </a:xfrm>
          <a:prstGeom prst="rect">
            <a:avLst/>
          </a:prstGeom>
          <a:noFill/>
          <a:ln>
            <a:solidFill>
              <a:schemeClr val="tx1"/>
            </a:solidFill>
          </a:ln>
        </p:spPr>
        <p:txBody>
          <a:bodyPr wrap="square">
            <a:spAutoFit/>
          </a:bodyPr>
          <a:lstStyle/>
          <a:p>
            <a:r>
              <a:rPr lang="en-GB" sz="1000" b="0" dirty="0">
                <a:solidFill>
                  <a:srgbClr val="A31515"/>
                </a:solidFill>
                <a:effectLst/>
                <a:latin typeface="Menlo" panose="020B0609030804020204" pitchFamily="49" charset="0"/>
              </a:rPr>
              <a:t>SELECT * FROM cars</a:t>
            </a:r>
            <a:endParaRPr lang="en-GB" sz="1000" b="0" dirty="0">
              <a:solidFill>
                <a:srgbClr val="000000"/>
              </a:solidFill>
              <a:effectLst/>
              <a:latin typeface="Menlo" panose="020B0609030804020204" pitchFamily="49" charset="0"/>
            </a:endParaRPr>
          </a:p>
          <a:p>
            <a:r>
              <a:rPr lang="en-GB" sz="1000" b="0" dirty="0">
                <a:solidFill>
                  <a:srgbClr val="A31515"/>
                </a:solidFill>
                <a:effectLst/>
                <a:latin typeface="Menlo" panose="020B0609030804020204" pitchFamily="49" charset="0"/>
              </a:rPr>
              <a:t>WHERE id = $1;</a:t>
            </a:r>
            <a:endParaRPr lang="en-GB" sz="1000" b="0" dirty="0">
              <a:solidFill>
                <a:srgbClr val="000000"/>
              </a:solidFill>
              <a:effectLst/>
              <a:latin typeface="Menlo" panose="020B0609030804020204" pitchFamily="49" charset="0"/>
            </a:endParaRPr>
          </a:p>
        </p:txBody>
      </p:sp>
      <p:sp>
        <p:nvSpPr>
          <p:cNvPr id="2" name="ddr">
            <a:extLst>
              <a:ext uri="{FF2B5EF4-FFF2-40B4-BE49-F238E27FC236}">
                <a16:creationId xmlns:a16="http://schemas.microsoft.com/office/drawing/2014/main" id="{1BFABEFD-8A8E-1E52-2D4F-F5B10B68FE3C}"/>
              </a:ext>
            </a:extLst>
          </p:cNvPr>
          <p:cNvSpPr txBox="1"/>
          <p:nvPr/>
        </p:nvSpPr>
        <p:spPr>
          <a:xfrm>
            <a:off x="5196468" y="460909"/>
            <a:ext cx="7588692" cy="5816977"/>
          </a:xfrm>
          <a:prstGeom prst="rect">
            <a:avLst/>
          </a:prstGeom>
          <a:noFill/>
        </p:spPr>
        <p:txBody>
          <a:bodyPr wrap="square">
            <a:spAutoFit/>
          </a:bodyPr>
          <a:lstStyle/>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t>
            </a:r>
            <a:r>
              <a:rPr lang="en-US" sz="1200" b="0" dirty="0" err="1">
                <a:solidFill>
                  <a:srgbClr val="0451A5"/>
                </a:solidFill>
                <a:effectLst/>
                <a:latin typeface="Consolas" panose="020B0609020204030204" pitchFamily="49" charset="0"/>
              </a:rPr>
              <a:t>service</a:t>
            </a:r>
            <a:r>
              <a:rPr lang="en-US" sz="1200" dirty="0" err="1">
                <a:solidFill>
                  <a:srgbClr val="0451A5"/>
                </a:solidFill>
                <a:latin typeface="Consolas" panose="020B0609020204030204" pitchFamily="49" charset="0"/>
              </a:rPr>
              <a:t>_n</a:t>
            </a:r>
            <a:r>
              <a:rPr lang="en-US" sz="1200" b="0" dirty="0" err="1">
                <a:solidFill>
                  <a:srgbClr val="0451A5"/>
                </a:solidFill>
                <a:effectLst/>
                <a:latin typeface="Consolas" panose="020B0609020204030204" pitchFamily="49" charset="0"/>
              </a:rPr>
              <a:t>ame</a:t>
            </a:r>
            <a:r>
              <a:rPr lang="en-US" sz="1200" b="0" dirty="0">
                <a:solidFill>
                  <a:srgbClr val="0451A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MyService</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"entities"</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"User"</a:t>
            </a:r>
            <a:r>
              <a:rPr lang="en-US" sz="1200" b="0" dirty="0">
                <a:solidFill>
                  <a:srgbClr val="000000"/>
                </a:solidFill>
                <a:effectLst/>
                <a:latin typeface="Consolas" panose="020B0609020204030204" pitchFamily="49" charset="0"/>
              </a:rPr>
              <a:t> :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"id"</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Uuid</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"String"</a:t>
            </a:r>
            <a:r>
              <a:rPr lang="en-US" sz="1200" dirty="0">
                <a:solidFill>
                  <a:srgbClr val="000000"/>
                </a:solidFill>
                <a:latin typeface="Consolas" panose="020B0609020204030204" pitchFamily="49" charset="0"/>
              </a:rPr>
              <a: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"surname"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"String"</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"age"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"i32"</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"email"</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"String"</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t>
            </a:r>
            <a:r>
              <a:rPr lang="en-US" sz="1200" b="0" dirty="0" err="1">
                <a:solidFill>
                  <a:srgbClr val="0451A5"/>
                </a:solidFill>
                <a:effectLst/>
                <a:latin typeface="Consolas" panose="020B0609020204030204" pitchFamily="49" charset="0"/>
              </a:rPr>
              <a:t>primary_key</a:t>
            </a:r>
            <a:r>
              <a:rPr lang="en-US" sz="1200" b="0" dirty="0">
                <a:solidFill>
                  <a:srgbClr val="0451A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"id"</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t>
            </a:r>
            <a:r>
              <a:rPr lang="en-US" sz="1200" b="0" dirty="0" err="1">
                <a:solidFill>
                  <a:srgbClr val="0451A5"/>
                </a:solidFill>
                <a:effectLst/>
                <a:latin typeface="Consolas" panose="020B0609020204030204" pitchFamily="49" charset="0"/>
              </a:rPr>
              <a:t>filter_by</a:t>
            </a:r>
            <a:r>
              <a:rPr lang="en-US" sz="1200" b="0" dirty="0">
                <a:solidFill>
                  <a:srgbClr val="0451A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"age"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"surname"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"email"</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t>
            </a:r>
            <a:r>
              <a:rPr lang="en-US" sz="1200" b="0" dirty="0" err="1">
                <a:solidFill>
                  <a:srgbClr val="0451A5"/>
                </a:solidFill>
                <a:effectLst/>
                <a:latin typeface="Consolas" panose="020B0609020204030204" pitchFamily="49" charset="0"/>
              </a:rPr>
              <a:t>unique_keys</a:t>
            </a:r>
            <a:r>
              <a:rPr lang="en-US" sz="1200" b="0" dirty="0">
                <a:solidFill>
                  <a:srgbClr val="0451A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"email"</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"Car"</a:t>
            </a:r>
            <a:r>
              <a:rPr lang="en-US" sz="1200" b="0" dirty="0">
                <a:solidFill>
                  <a:srgbClr val="000000"/>
                </a:solidFill>
                <a:effectLst/>
                <a:latin typeface="Consolas" panose="020B0609020204030204" pitchFamily="49" charset="0"/>
              </a:rPr>
              <a:t> :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"id"</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Uuid</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"String"</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"brand"</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"String"</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"price"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“i32"</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t>
            </a:r>
            <a:r>
              <a:rPr lang="en-US" sz="1200" b="0" dirty="0" err="1">
                <a:solidFill>
                  <a:srgbClr val="0451A5"/>
                </a:solidFill>
                <a:effectLst/>
                <a:latin typeface="Consolas" panose="020B0609020204030204" pitchFamily="49" charset="0"/>
              </a:rPr>
              <a:t>owned_by</a:t>
            </a:r>
            <a:r>
              <a:rPr lang="en-US" sz="1200" b="0" dirty="0">
                <a:solidFill>
                  <a:srgbClr val="0451A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"User.id"</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t>
            </a:r>
            <a:r>
              <a:rPr lang="en-US" sz="1200" b="0" dirty="0" err="1">
                <a:solidFill>
                  <a:srgbClr val="0451A5"/>
                </a:solidFill>
                <a:effectLst/>
                <a:latin typeface="Consolas" panose="020B0609020204030204" pitchFamily="49" charset="0"/>
              </a:rPr>
              <a:t>primary_key</a:t>
            </a:r>
            <a:r>
              <a:rPr lang="en-US" sz="1200" b="0" dirty="0">
                <a:solidFill>
                  <a:srgbClr val="0451A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"id"</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t>
            </a:r>
            <a:r>
              <a:rPr lang="en-US" sz="1200" b="0" dirty="0" err="1">
                <a:solidFill>
                  <a:srgbClr val="0451A5"/>
                </a:solidFill>
                <a:effectLst/>
                <a:latin typeface="Consolas" panose="020B0609020204030204" pitchFamily="49" charset="0"/>
              </a:rPr>
              <a:t>filter_by</a:t>
            </a:r>
            <a:r>
              <a:rPr lang="en-US" sz="1200" b="0" dirty="0">
                <a:solidFill>
                  <a:srgbClr val="0451A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"brand"</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p:txBody>
      </p:sp>
      <p:sp>
        <p:nvSpPr>
          <p:cNvPr id="6" name="TextBox 5">
            <a:extLst>
              <a:ext uri="{FF2B5EF4-FFF2-40B4-BE49-F238E27FC236}">
                <a16:creationId xmlns:a16="http://schemas.microsoft.com/office/drawing/2014/main" id="{2CF614B0-6F27-B7BF-0CC0-708E77CBC57C}"/>
              </a:ext>
            </a:extLst>
          </p:cNvPr>
          <p:cNvSpPr txBox="1"/>
          <p:nvPr/>
        </p:nvSpPr>
        <p:spPr>
          <a:xfrm>
            <a:off x="6964546" y="3934364"/>
            <a:ext cx="381134" cy="276999"/>
          </a:xfrm>
          <a:prstGeom prst="rect">
            <a:avLst/>
          </a:prstGeom>
          <a:noFill/>
        </p:spPr>
        <p:txBody>
          <a:bodyPr wrap="square">
            <a:spAutoFit/>
          </a:bodyPr>
          <a:lstStyle/>
          <a:p>
            <a:r>
              <a:rPr lang="en-US" sz="1200" b="0" dirty="0">
                <a:solidFill>
                  <a:srgbClr val="0451A5"/>
                </a:solidFill>
                <a:effectLst/>
                <a:latin typeface="Consolas" panose="020B0609020204030204" pitchFamily="49" charset="0"/>
              </a:rPr>
              <a:t>id</a:t>
            </a:r>
            <a:endParaRPr lang="en-BE" sz="1200" dirty="0"/>
          </a:p>
        </p:txBody>
      </p:sp>
      <p:sp>
        <p:nvSpPr>
          <p:cNvPr id="8" name="TextBox 7">
            <a:extLst>
              <a:ext uri="{FF2B5EF4-FFF2-40B4-BE49-F238E27FC236}">
                <a16:creationId xmlns:a16="http://schemas.microsoft.com/office/drawing/2014/main" id="{BD677EF2-0709-E39C-BD61-3F68B2D01A96}"/>
              </a:ext>
            </a:extLst>
          </p:cNvPr>
          <p:cNvSpPr txBox="1"/>
          <p:nvPr/>
        </p:nvSpPr>
        <p:spPr>
          <a:xfrm>
            <a:off x="6963513" y="4117933"/>
            <a:ext cx="566420" cy="276999"/>
          </a:xfrm>
          <a:prstGeom prst="rect">
            <a:avLst/>
          </a:prstGeom>
          <a:noFill/>
        </p:spPr>
        <p:txBody>
          <a:bodyPr wrap="square">
            <a:spAutoFit/>
          </a:bodyPr>
          <a:lstStyle/>
          <a:p>
            <a:r>
              <a:rPr lang="en-US" sz="1200" b="0" dirty="0">
                <a:solidFill>
                  <a:srgbClr val="0451A5"/>
                </a:solidFill>
                <a:effectLst/>
                <a:latin typeface="Consolas" panose="020B0609020204030204" pitchFamily="49" charset="0"/>
              </a:rPr>
              <a:t>name</a:t>
            </a:r>
            <a:endParaRPr lang="en-BE" sz="1200" dirty="0"/>
          </a:p>
        </p:txBody>
      </p:sp>
      <p:sp>
        <p:nvSpPr>
          <p:cNvPr id="10" name="TextBox 9">
            <a:extLst>
              <a:ext uri="{FF2B5EF4-FFF2-40B4-BE49-F238E27FC236}">
                <a16:creationId xmlns:a16="http://schemas.microsoft.com/office/drawing/2014/main" id="{8D683A27-4E84-3F16-F04C-76278CDC6995}"/>
              </a:ext>
            </a:extLst>
          </p:cNvPr>
          <p:cNvSpPr txBox="1"/>
          <p:nvPr/>
        </p:nvSpPr>
        <p:spPr>
          <a:xfrm>
            <a:off x="6963079" y="4301502"/>
            <a:ext cx="626326" cy="276999"/>
          </a:xfrm>
          <a:prstGeom prst="rect">
            <a:avLst/>
          </a:prstGeom>
          <a:noFill/>
        </p:spPr>
        <p:txBody>
          <a:bodyPr wrap="square">
            <a:spAutoFit/>
          </a:bodyPr>
          <a:lstStyle/>
          <a:p>
            <a:r>
              <a:rPr lang="en-US" sz="1200" b="0" dirty="0">
                <a:solidFill>
                  <a:srgbClr val="0451A5"/>
                </a:solidFill>
                <a:effectLst/>
                <a:latin typeface="Consolas" panose="020B0609020204030204" pitchFamily="49" charset="0"/>
              </a:rPr>
              <a:t>brand</a:t>
            </a:r>
            <a:endParaRPr lang="en-BE" sz="1200" dirty="0"/>
          </a:p>
        </p:txBody>
      </p:sp>
      <p:sp>
        <p:nvSpPr>
          <p:cNvPr id="12" name="TextBox 11">
            <a:extLst>
              <a:ext uri="{FF2B5EF4-FFF2-40B4-BE49-F238E27FC236}">
                <a16:creationId xmlns:a16="http://schemas.microsoft.com/office/drawing/2014/main" id="{85D4D956-2100-F7CD-B398-E26072F674E2}"/>
              </a:ext>
            </a:extLst>
          </p:cNvPr>
          <p:cNvSpPr txBox="1"/>
          <p:nvPr/>
        </p:nvSpPr>
        <p:spPr>
          <a:xfrm>
            <a:off x="6963079" y="4485071"/>
            <a:ext cx="618892" cy="276999"/>
          </a:xfrm>
          <a:prstGeom prst="rect">
            <a:avLst/>
          </a:prstGeom>
          <a:noFill/>
        </p:spPr>
        <p:txBody>
          <a:bodyPr wrap="square">
            <a:spAutoFit/>
          </a:bodyPr>
          <a:lstStyle/>
          <a:p>
            <a:r>
              <a:rPr lang="en-US" sz="1200" b="0" dirty="0">
                <a:solidFill>
                  <a:srgbClr val="0451A5"/>
                </a:solidFill>
                <a:effectLst/>
                <a:latin typeface="Consolas" panose="020B0609020204030204" pitchFamily="49" charset="0"/>
              </a:rPr>
              <a:t>price</a:t>
            </a:r>
            <a:endParaRPr lang="en-BE" sz="1200" dirty="0"/>
          </a:p>
        </p:txBody>
      </p:sp>
      <p:sp>
        <p:nvSpPr>
          <p:cNvPr id="14" name="TextBox 13">
            <a:extLst>
              <a:ext uri="{FF2B5EF4-FFF2-40B4-BE49-F238E27FC236}">
                <a16:creationId xmlns:a16="http://schemas.microsoft.com/office/drawing/2014/main" id="{523603CC-6424-B45D-C426-FA8DF532AE95}"/>
              </a:ext>
            </a:extLst>
          </p:cNvPr>
          <p:cNvSpPr txBox="1"/>
          <p:nvPr/>
        </p:nvSpPr>
        <p:spPr>
          <a:xfrm>
            <a:off x="6965608" y="4667859"/>
            <a:ext cx="864219" cy="276999"/>
          </a:xfrm>
          <a:prstGeom prst="rect">
            <a:avLst/>
          </a:prstGeom>
          <a:noFill/>
        </p:spPr>
        <p:txBody>
          <a:bodyPr wrap="square">
            <a:spAutoFit/>
          </a:bodyPr>
          <a:lstStyle/>
          <a:p>
            <a:r>
              <a:rPr lang="en-US" sz="1200" b="0" dirty="0" err="1">
                <a:solidFill>
                  <a:srgbClr val="0451A5"/>
                </a:solidFill>
                <a:effectLst/>
                <a:latin typeface="Consolas" panose="020B0609020204030204" pitchFamily="49" charset="0"/>
              </a:rPr>
              <a:t>owned_by</a:t>
            </a:r>
            <a:endParaRPr lang="en-BE" sz="1200" dirty="0"/>
          </a:p>
        </p:txBody>
      </p:sp>
      <p:sp>
        <p:nvSpPr>
          <p:cNvPr id="16" name="TextBox 15">
            <a:extLst>
              <a:ext uri="{FF2B5EF4-FFF2-40B4-BE49-F238E27FC236}">
                <a16:creationId xmlns:a16="http://schemas.microsoft.com/office/drawing/2014/main" id="{315AAD59-2A4F-4EFB-4FCE-7F63B72C66AF}"/>
              </a:ext>
            </a:extLst>
          </p:cNvPr>
          <p:cNvSpPr txBox="1"/>
          <p:nvPr/>
        </p:nvSpPr>
        <p:spPr>
          <a:xfrm>
            <a:off x="6624201" y="3567898"/>
            <a:ext cx="640829" cy="276999"/>
          </a:xfrm>
          <a:prstGeom prst="rect">
            <a:avLst/>
          </a:prstGeom>
          <a:noFill/>
        </p:spPr>
        <p:txBody>
          <a:bodyPr wrap="square">
            <a:spAutoFit/>
          </a:bodyPr>
          <a:lstStyle/>
          <a:p>
            <a:r>
              <a:rPr lang="en-US" sz="1200" b="0" dirty="0">
                <a:solidFill>
                  <a:srgbClr val="0451A5"/>
                </a:solidFill>
                <a:effectLst/>
                <a:latin typeface="Consolas" panose="020B0609020204030204" pitchFamily="49" charset="0"/>
              </a:rPr>
              <a:t>Car</a:t>
            </a:r>
            <a:endParaRPr lang="en-BE" sz="1200" dirty="0"/>
          </a:p>
        </p:txBody>
      </p:sp>
      <p:sp>
        <p:nvSpPr>
          <p:cNvPr id="17" name="TextBox 16">
            <a:extLst>
              <a:ext uri="{FF2B5EF4-FFF2-40B4-BE49-F238E27FC236}">
                <a16:creationId xmlns:a16="http://schemas.microsoft.com/office/drawing/2014/main" id="{72AD3573-362F-D264-E164-A0D7BAD5A272}"/>
              </a:ext>
            </a:extLst>
          </p:cNvPr>
          <p:cNvSpPr txBox="1"/>
          <p:nvPr/>
        </p:nvSpPr>
        <p:spPr>
          <a:xfrm>
            <a:off x="6624201" y="3565580"/>
            <a:ext cx="640829" cy="276999"/>
          </a:xfrm>
          <a:prstGeom prst="rect">
            <a:avLst/>
          </a:prstGeom>
          <a:noFill/>
        </p:spPr>
        <p:txBody>
          <a:bodyPr wrap="square">
            <a:spAutoFit/>
          </a:bodyPr>
          <a:lstStyle/>
          <a:p>
            <a:r>
              <a:rPr lang="en-US" sz="1200" b="0" dirty="0">
                <a:solidFill>
                  <a:srgbClr val="0451A5"/>
                </a:solidFill>
                <a:effectLst/>
                <a:latin typeface="Consolas" panose="020B0609020204030204" pitchFamily="49" charset="0"/>
              </a:rPr>
              <a:t>Car</a:t>
            </a:r>
            <a:endParaRPr lang="en-BE" sz="1200" dirty="0"/>
          </a:p>
        </p:txBody>
      </p:sp>
      <p:sp>
        <p:nvSpPr>
          <p:cNvPr id="19" name="TextBox 18">
            <a:extLst>
              <a:ext uri="{FF2B5EF4-FFF2-40B4-BE49-F238E27FC236}">
                <a16:creationId xmlns:a16="http://schemas.microsoft.com/office/drawing/2014/main" id="{6F296E64-D4C7-1A81-4F91-3CC94D525B62}"/>
              </a:ext>
            </a:extLst>
          </p:cNvPr>
          <p:cNvSpPr txBox="1"/>
          <p:nvPr/>
        </p:nvSpPr>
        <p:spPr>
          <a:xfrm>
            <a:off x="8225853" y="4855777"/>
            <a:ext cx="453452" cy="276999"/>
          </a:xfrm>
          <a:prstGeom prst="rect">
            <a:avLst/>
          </a:prstGeom>
          <a:noFill/>
        </p:spPr>
        <p:txBody>
          <a:bodyPr wrap="square">
            <a:spAutoFit/>
          </a:bodyPr>
          <a:lstStyle/>
          <a:p>
            <a:r>
              <a:rPr lang="en-US" sz="1200" b="0" dirty="0">
                <a:solidFill>
                  <a:srgbClr val="A31515"/>
                </a:solidFill>
                <a:effectLst/>
                <a:latin typeface="Consolas" panose="020B0609020204030204" pitchFamily="49" charset="0"/>
              </a:rPr>
              <a:t>id</a:t>
            </a:r>
            <a:endParaRPr lang="en-BE" sz="1200" dirty="0"/>
          </a:p>
        </p:txBody>
      </p:sp>
      <p:sp>
        <p:nvSpPr>
          <p:cNvPr id="24" name="TextBox 23">
            <a:extLst>
              <a:ext uri="{FF2B5EF4-FFF2-40B4-BE49-F238E27FC236}">
                <a16:creationId xmlns:a16="http://schemas.microsoft.com/office/drawing/2014/main" id="{6A57E617-E7DA-3D8F-3D12-F5235252A09F}"/>
              </a:ext>
            </a:extLst>
          </p:cNvPr>
          <p:cNvSpPr txBox="1"/>
          <p:nvPr/>
        </p:nvSpPr>
        <p:spPr>
          <a:xfrm>
            <a:off x="174172" y="2720797"/>
            <a:ext cx="6477918" cy="400110"/>
          </a:xfrm>
          <a:prstGeom prst="rect">
            <a:avLst/>
          </a:prstGeom>
          <a:noFill/>
        </p:spPr>
        <p:txBody>
          <a:bodyPr wrap="square">
            <a:spAutoFit/>
          </a:bodyPr>
          <a:lstStyle/>
          <a:p>
            <a:r>
              <a:rPr lang="en-GB" sz="1000" b="0" dirty="0">
                <a:solidFill>
                  <a:srgbClr val="A31515"/>
                </a:solidFill>
                <a:effectLst/>
                <a:latin typeface="Menlo" panose="020B0609030804020204" pitchFamily="49" charset="0"/>
              </a:rPr>
              <a:t>INSERT INTO </a:t>
            </a:r>
            <a:r>
              <a:rPr lang="en-GB" sz="1000" b="0" dirty="0">
                <a:solidFill>
                  <a:schemeClr val="accent6">
                    <a:lumMod val="75000"/>
                  </a:schemeClr>
                </a:solidFill>
                <a:effectLst/>
                <a:latin typeface="Menlo" panose="020B0609030804020204" pitchFamily="49" charset="0"/>
              </a:rPr>
              <a:t>{</a:t>
            </a:r>
            <a:r>
              <a:rPr lang="en-GB" sz="1000" b="0" dirty="0" err="1">
                <a:solidFill>
                  <a:schemeClr val="accent6">
                    <a:lumMod val="75000"/>
                  </a:schemeClr>
                </a:solidFill>
                <a:effectLst/>
                <a:latin typeface="Menlo" panose="020B0609030804020204" pitchFamily="49" charset="0"/>
              </a:rPr>
              <a:t>plural_entity_name</a:t>
            </a:r>
            <a:r>
              <a:rPr lang="en-GB" sz="1000" b="0" dirty="0">
                <a:solidFill>
                  <a:schemeClr val="accent6">
                    <a:lumMod val="75000"/>
                  </a:schemeClr>
                </a:solidFill>
                <a:effectLst/>
                <a:latin typeface="Menlo" panose="020B0609030804020204" pitchFamily="49" charset="0"/>
              </a:rPr>
              <a:t>}</a:t>
            </a:r>
          </a:p>
          <a:p>
            <a:r>
              <a:rPr lang="en-GB" sz="1000" dirty="0">
                <a:solidFill>
                  <a:schemeClr val="accent6">
                    <a:lumMod val="75000"/>
                  </a:schemeClr>
                </a:solidFill>
                <a:latin typeface="Menlo" panose="020B0609030804020204" pitchFamily="49" charset="0"/>
              </a:rPr>
              <a:t>    </a:t>
            </a:r>
            <a:r>
              <a:rPr lang="en-GB" sz="1000" b="0" dirty="0">
                <a:solidFill>
                  <a:srgbClr val="C00000"/>
                </a:solidFill>
                <a:effectLst/>
                <a:latin typeface="Menlo" panose="020B0609030804020204" pitchFamily="49" charset="0"/>
              </a:rPr>
              <a:t>(</a:t>
            </a:r>
            <a:r>
              <a:rPr lang="en-GB" sz="1000" b="0" dirty="0">
                <a:solidFill>
                  <a:schemeClr val="accent6">
                    <a:lumMod val="75000"/>
                  </a:schemeClr>
                </a:solidFill>
                <a:effectLst/>
                <a:latin typeface="Menlo" panose="020B0609030804020204" pitchFamily="49" charset="0"/>
              </a:rPr>
              <a:t>{</a:t>
            </a:r>
            <a:r>
              <a:rPr lang="en-GB" sz="1000" b="0" dirty="0" err="1">
                <a:solidFill>
                  <a:schemeClr val="accent6">
                    <a:lumMod val="75000"/>
                  </a:schemeClr>
                </a:solidFill>
                <a:effectLst/>
                <a:latin typeface="Menlo" panose="020B0609030804020204" pitchFamily="49" charset="0"/>
              </a:rPr>
              <a:t>attribute_names</a:t>
            </a:r>
            <a:r>
              <a:rPr lang="en-GB" sz="1000" b="0" dirty="0">
                <a:solidFill>
                  <a:schemeClr val="accent6">
                    <a:lumMod val="75000"/>
                  </a:schemeClr>
                </a:solidFill>
                <a:effectLst/>
                <a:latin typeface="Menlo" panose="020B0609030804020204" pitchFamily="49" charset="0"/>
              </a:rPr>
              <a:t>}</a:t>
            </a:r>
            <a:r>
              <a:rPr lang="en-GB" sz="1000" b="0" dirty="0">
                <a:solidFill>
                  <a:srgbClr val="C00000"/>
                </a:solidFill>
                <a:effectLst/>
                <a:latin typeface="Menlo" panose="020B0609030804020204" pitchFamily="49" charset="0"/>
              </a:rPr>
              <a:t>)</a:t>
            </a:r>
          </a:p>
        </p:txBody>
      </p:sp>
      <p:sp>
        <p:nvSpPr>
          <p:cNvPr id="26" name="TextBox 25">
            <a:extLst>
              <a:ext uri="{FF2B5EF4-FFF2-40B4-BE49-F238E27FC236}">
                <a16:creationId xmlns:a16="http://schemas.microsoft.com/office/drawing/2014/main" id="{50A132DD-4A68-0339-93D0-4C9DAAA5FD7B}"/>
              </a:ext>
            </a:extLst>
          </p:cNvPr>
          <p:cNvSpPr txBox="1"/>
          <p:nvPr/>
        </p:nvSpPr>
        <p:spPr>
          <a:xfrm>
            <a:off x="407504" y="3176954"/>
            <a:ext cx="1871869" cy="246221"/>
          </a:xfrm>
          <a:prstGeom prst="rect">
            <a:avLst/>
          </a:prstGeom>
          <a:noFill/>
        </p:spPr>
        <p:txBody>
          <a:bodyPr wrap="square">
            <a:spAutoFit/>
          </a:bodyPr>
          <a:lstStyle/>
          <a:p>
            <a:r>
              <a:rPr lang="en-GB" sz="1000" b="0" dirty="0">
                <a:solidFill>
                  <a:srgbClr val="C00000"/>
                </a:solidFill>
                <a:effectLst/>
                <a:latin typeface="Menlo" panose="020B0609030804020204" pitchFamily="49" charset="0"/>
              </a:rPr>
              <a:t>(</a:t>
            </a:r>
            <a:r>
              <a:rPr lang="en-GB" sz="1000" b="0" dirty="0">
                <a:solidFill>
                  <a:schemeClr val="accent6">
                    <a:lumMod val="75000"/>
                  </a:schemeClr>
                </a:solidFill>
                <a:effectLst/>
                <a:latin typeface="Menlo" panose="020B0609030804020204" pitchFamily="49" charset="0"/>
              </a:rPr>
              <a:t>{</a:t>
            </a:r>
            <a:r>
              <a:rPr lang="en-GB" sz="1000" b="0" dirty="0" err="1">
                <a:solidFill>
                  <a:schemeClr val="accent6">
                    <a:lumMod val="75000"/>
                  </a:schemeClr>
                </a:solidFill>
                <a:effectLst/>
                <a:latin typeface="Menlo" panose="020B0609030804020204" pitchFamily="49" charset="0"/>
              </a:rPr>
              <a:t>attribute_values</a:t>
            </a:r>
            <a:r>
              <a:rPr lang="en-GB" sz="1000" b="0" dirty="0">
                <a:solidFill>
                  <a:schemeClr val="accent6">
                    <a:lumMod val="75000"/>
                  </a:schemeClr>
                </a:solidFill>
                <a:effectLst/>
                <a:latin typeface="Menlo" panose="020B0609030804020204" pitchFamily="49" charset="0"/>
              </a:rPr>
              <a:t>}</a:t>
            </a:r>
            <a:r>
              <a:rPr lang="en-GB" sz="1000" b="0" dirty="0">
                <a:solidFill>
                  <a:srgbClr val="C00000"/>
                </a:solidFill>
                <a:effectLst/>
                <a:latin typeface="Menlo" panose="020B0609030804020204" pitchFamily="49" charset="0"/>
              </a:rPr>
              <a:t>)</a:t>
            </a:r>
            <a:endParaRPr lang="en-BE" sz="1000" dirty="0"/>
          </a:p>
        </p:txBody>
      </p:sp>
      <p:sp>
        <p:nvSpPr>
          <p:cNvPr id="28" name="TextBox 27">
            <a:extLst>
              <a:ext uri="{FF2B5EF4-FFF2-40B4-BE49-F238E27FC236}">
                <a16:creationId xmlns:a16="http://schemas.microsoft.com/office/drawing/2014/main" id="{D002ED18-D1F1-E975-0CF0-C63E17CAFA13}"/>
              </a:ext>
            </a:extLst>
          </p:cNvPr>
          <p:cNvSpPr txBox="1"/>
          <p:nvPr/>
        </p:nvSpPr>
        <p:spPr>
          <a:xfrm>
            <a:off x="174172" y="3849360"/>
            <a:ext cx="2257602" cy="246221"/>
          </a:xfrm>
          <a:prstGeom prst="rect">
            <a:avLst/>
          </a:prstGeom>
          <a:noFill/>
        </p:spPr>
        <p:txBody>
          <a:bodyPr wrap="square">
            <a:spAutoFit/>
          </a:bodyPr>
          <a:lstStyle/>
          <a:p>
            <a:r>
              <a:rPr lang="en-GB" sz="1000" b="0" dirty="0">
                <a:solidFill>
                  <a:srgbClr val="A31515"/>
                </a:solidFill>
                <a:effectLst/>
                <a:latin typeface="Menlo" panose="020B0609030804020204" pitchFamily="49" charset="0"/>
              </a:rPr>
              <a:t>SELECT * FROM </a:t>
            </a:r>
            <a:r>
              <a:rPr lang="en-GB" sz="1000" b="0" dirty="0">
                <a:solidFill>
                  <a:schemeClr val="accent6">
                    <a:lumMod val="75000"/>
                  </a:schemeClr>
                </a:solidFill>
                <a:effectLst/>
                <a:latin typeface="Menlo" panose="020B0609030804020204" pitchFamily="49" charset="0"/>
              </a:rPr>
              <a:t>{</a:t>
            </a:r>
            <a:r>
              <a:rPr lang="en-GB" sz="1000" b="0" dirty="0" err="1">
                <a:solidFill>
                  <a:schemeClr val="accent6">
                    <a:lumMod val="75000"/>
                  </a:schemeClr>
                </a:solidFill>
                <a:effectLst/>
                <a:latin typeface="Menlo" panose="020B0609030804020204" pitchFamily="49" charset="0"/>
              </a:rPr>
              <a:t>table_name</a:t>
            </a:r>
            <a:r>
              <a:rPr lang="en-GB" sz="1000" b="0" dirty="0">
                <a:solidFill>
                  <a:schemeClr val="accent6">
                    <a:lumMod val="75000"/>
                  </a:schemeClr>
                </a:solidFill>
                <a:effectLst/>
                <a:latin typeface="Menlo" panose="020B0609030804020204" pitchFamily="49" charset="0"/>
              </a:rPr>
              <a:t>}</a:t>
            </a:r>
          </a:p>
        </p:txBody>
      </p:sp>
      <p:sp>
        <p:nvSpPr>
          <p:cNvPr id="30" name="TextBox 29">
            <a:extLst>
              <a:ext uri="{FF2B5EF4-FFF2-40B4-BE49-F238E27FC236}">
                <a16:creationId xmlns:a16="http://schemas.microsoft.com/office/drawing/2014/main" id="{ECC64408-37B6-6302-23A2-6E6E01725D4A}"/>
              </a:ext>
            </a:extLst>
          </p:cNvPr>
          <p:cNvSpPr txBox="1"/>
          <p:nvPr/>
        </p:nvSpPr>
        <p:spPr>
          <a:xfrm>
            <a:off x="174172" y="4001448"/>
            <a:ext cx="3297898" cy="246221"/>
          </a:xfrm>
          <a:prstGeom prst="rect">
            <a:avLst/>
          </a:prstGeom>
          <a:noFill/>
        </p:spPr>
        <p:txBody>
          <a:bodyPr wrap="square">
            <a:spAutoFit/>
          </a:bodyPr>
          <a:lstStyle/>
          <a:p>
            <a:r>
              <a:rPr lang="en-GB" sz="1000" b="0" dirty="0">
                <a:solidFill>
                  <a:srgbClr val="A31515"/>
                </a:solidFill>
                <a:effectLst/>
                <a:latin typeface="Menlo" panose="020B0609030804020204" pitchFamily="49" charset="0"/>
              </a:rPr>
              <a:t>WHERE </a:t>
            </a:r>
            <a:r>
              <a:rPr lang="en-GB" sz="1000" b="0" dirty="0">
                <a:solidFill>
                  <a:schemeClr val="accent6">
                    <a:lumMod val="75000"/>
                  </a:schemeClr>
                </a:solidFill>
                <a:effectLst/>
                <a:latin typeface="Menlo" panose="020B0609030804020204" pitchFamily="49" charset="0"/>
              </a:rPr>
              <a:t>{</a:t>
            </a:r>
            <a:r>
              <a:rPr lang="en-GB" sz="1000" b="0" dirty="0" err="1">
                <a:solidFill>
                  <a:schemeClr val="accent6">
                    <a:lumMod val="75000"/>
                  </a:schemeClr>
                </a:solidFill>
                <a:effectLst/>
                <a:latin typeface="Menlo" panose="020B0609030804020204" pitchFamily="49" charset="0"/>
              </a:rPr>
              <a:t>primary_key</a:t>
            </a:r>
            <a:r>
              <a:rPr lang="en-GB" sz="1000" b="0" dirty="0">
                <a:solidFill>
                  <a:schemeClr val="accent6">
                    <a:lumMod val="75000"/>
                  </a:schemeClr>
                </a:solidFill>
                <a:effectLst/>
                <a:latin typeface="Menlo" panose="020B0609030804020204" pitchFamily="49" charset="0"/>
              </a:rPr>
              <a:t>} </a:t>
            </a:r>
            <a:r>
              <a:rPr lang="en-GB" sz="1000" b="0" dirty="0">
                <a:solidFill>
                  <a:srgbClr val="A31515"/>
                </a:solidFill>
                <a:effectLst/>
                <a:latin typeface="Menlo" panose="020B0609030804020204" pitchFamily="49" charset="0"/>
              </a:rPr>
              <a:t>= </a:t>
            </a:r>
            <a:r>
              <a:rPr lang="en-GB" sz="1000" b="0" dirty="0">
                <a:solidFill>
                  <a:schemeClr val="accent6">
                    <a:lumMod val="75000"/>
                  </a:schemeClr>
                </a:solidFill>
                <a:effectLst/>
                <a:latin typeface="Menlo" panose="020B0609030804020204" pitchFamily="49" charset="0"/>
              </a:rPr>
              <a:t>{</a:t>
            </a:r>
            <a:r>
              <a:rPr lang="en-GB" sz="1000" b="0" dirty="0" err="1">
                <a:solidFill>
                  <a:schemeClr val="accent6">
                    <a:lumMod val="75000"/>
                  </a:schemeClr>
                </a:solidFill>
                <a:effectLst/>
                <a:latin typeface="Menlo" panose="020B0609030804020204" pitchFamily="49" charset="0"/>
              </a:rPr>
              <a:t>primary_key_val</a:t>
            </a:r>
            <a:r>
              <a:rPr lang="en-GB" sz="1000" b="0" dirty="0">
                <a:solidFill>
                  <a:schemeClr val="accent6">
                    <a:lumMod val="75000"/>
                  </a:schemeClr>
                </a:solidFill>
                <a:effectLst/>
                <a:latin typeface="Menlo" panose="020B0609030804020204" pitchFamily="49" charset="0"/>
              </a:rPr>
              <a:t>}</a:t>
            </a:r>
            <a:r>
              <a:rPr lang="en-GB" sz="1000" b="0" dirty="0">
                <a:solidFill>
                  <a:srgbClr val="A31515"/>
                </a:solidFill>
                <a:effectLst/>
                <a:latin typeface="Menlo" panose="020B0609030804020204" pitchFamily="49" charset="0"/>
              </a:rPr>
              <a:t>;</a:t>
            </a:r>
            <a:endParaRPr lang="en-GB" sz="1000" b="0" dirty="0">
              <a:solidFill>
                <a:srgbClr val="000000"/>
              </a:solidFill>
              <a:effectLst/>
              <a:latin typeface="Menlo" panose="020B0609030804020204" pitchFamily="49" charset="0"/>
            </a:endParaRPr>
          </a:p>
        </p:txBody>
      </p:sp>
      <p:sp>
        <p:nvSpPr>
          <p:cNvPr id="31" name="TextBox 30">
            <a:extLst>
              <a:ext uri="{FF2B5EF4-FFF2-40B4-BE49-F238E27FC236}">
                <a16:creationId xmlns:a16="http://schemas.microsoft.com/office/drawing/2014/main" id="{E603D5FE-E199-7DD9-020C-7FF7DB54F0D0}"/>
              </a:ext>
            </a:extLst>
          </p:cNvPr>
          <p:cNvSpPr txBox="1"/>
          <p:nvPr/>
        </p:nvSpPr>
        <p:spPr>
          <a:xfrm>
            <a:off x="8362122" y="-225287"/>
            <a:ext cx="184731" cy="369332"/>
          </a:xfrm>
          <a:prstGeom prst="rect">
            <a:avLst/>
          </a:prstGeom>
          <a:noFill/>
        </p:spPr>
        <p:txBody>
          <a:bodyPr wrap="none" rtlCol="0">
            <a:spAutoFit/>
          </a:bodyPr>
          <a:lstStyle/>
          <a:p>
            <a:endParaRPr lang="en-BE" dirty="0"/>
          </a:p>
        </p:txBody>
      </p:sp>
    </p:spTree>
    <p:custDataLst>
      <p:tags r:id="rId1"/>
    </p:custDataLst>
    <p:extLst>
      <p:ext uri="{BB962C8B-B14F-4D97-AF65-F5344CB8AC3E}">
        <p14:creationId xmlns:p14="http://schemas.microsoft.com/office/powerpoint/2010/main" val="220991467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25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10" presetClass="exit" presetSubtype="0" fill="hold" grpId="0" nodeType="withEffect">
                                  <p:stCondLst>
                                    <p:cond delay="250"/>
                                  </p:stCondLst>
                                  <p:childTnLst>
                                    <p:animEffect transition="out" filter="fade">
                                      <p:cBhvr>
                                        <p:cTn id="9" dur="500"/>
                                        <p:tgtEl>
                                          <p:spTgt spid="28"/>
                                        </p:tgtEl>
                                      </p:cBhvr>
                                    </p:animEffect>
                                    <p:set>
                                      <p:cBhvr>
                                        <p:cTn id="10" dur="1" fill="hold">
                                          <p:stCondLst>
                                            <p:cond delay="499"/>
                                          </p:stCondLst>
                                        </p:cTn>
                                        <p:tgtEl>
                                          <p:spTgt spid="28"/>
                                        </p:tgtEl>
                                        <p:attrNameLst>
                                          <p:attrName>style.visibility</p:attrName>
                                        </p:attrNameLst>
                                      </p:cBhvr>
                                      <p:to>
                                        <p:strVal val="hidden"/>
                                      </p:to>
                                    </p:set>
                                  </p:childTnLst>
                                </p:cTn>
                              </p:par>
                              <p:par>
                                <p:cTn id="11" presetID="10" presetClass="exit" presetSubtype="0" fill="hold" grpId="0" nodeType="withEffect">
                                  <p:stCondLst>
                                    <p:cond delay="250"/>
                                  </p:stCondLst>
                                  <p:childTnLst>
                                    <p:animEffect transition="out" filter="fad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par>
                                <p:cTn id="14" presetID="10" presetClass="exit" presetSubtype="0" fill="hold" grpId="0" nodeType="withEffect">
                                  <p:stCondLst>
                                    <p:cond delay="250"/>
                                  </p:stCondLst>
                                  <p:childTnLst>
                                    <p:animEffect transition="out" filter="fade">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par>
                                <p:cTn id="17" presetID="10" presetClass="entr" presetSubtype="0" fill="hold" nodeType="withEffect">
                                  <p:stCondLst>
                                    <p:cond delay="50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par>
                                <p:cTn id="20" presetID="10" presetClass="entr" presetSubtype="0" fill="hold" nodeType="withEffect">
                                  <p:stCondLst>
                                    <p:cond delay="50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par>
                                <p:cTn id="23" presetID="10" presetClass="entr" presetSubtype="0" fill="hold" nodeType="withEffect">
                                  <p:stCondLst>
                                    <p:cond delay="500"/>
                                  </p:stCondLst>
                                  <p:childTnLst>
                                    <p:set>
                                      <p:cBhvr>
                                        <p:cTn id="24" dur="1" fill="hold">
                                          <p:stCondLst>
                                            <p:cond delay="0"/>
                                          </p:stCondLst>
                                        </p:cTn>
                                        <p:tgtEl>
                                          <p:spTgt spid="4">
                                            <p:txEl>
                                              <p:pRg st="0" end="0"/>
                                            </p:txEl>
                                          </p:spTgt>
                                        </p:tgtEl>
                                        <p:attrNameLst>
                                          <p:attrName>style.visibility</p:attrName>
                                        </p:attrNameLst>
                                      </p:cBhvr>
                                      <p:to>
                                        <p:strVal val="visible"/>
                                      </p:to>
                                    </p:set>
                                    <p:animEffect transition="in" filter="fade">
                                      <p:cBhvr>
                                        <p:cTn id="25" dur="500"/>
                                        <p:tgtEl>
                                          <p:spTgt spid="4">
                                            <p:txEl>
                                              <p:pRg st="0" end="0"/>
                                            </p:txEl>
                                          </p:spTgt>
                                        </p:tgtEl>
                                      </p:cBhvr>
                                    </p:animEffect>
                                  </p:childTnLst>
                                </p:cTn>
                              </p:par>
                              <p:par>
                                <p:cTn id="26" presetID="10" presetClass="entr" presetSubtype="0" fill="hold" nodeType="withEffect">
                                  <p:stCondLst>
                                    <p:cond delay="50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par>
                                <p:cTn id="29" presetID="10" presetClass="entr" presetSubtype="0" fill="hold" nodeType="withEffect">
                                  <p:stCondLst>
                                    <p:cond delay="50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fade">
                                      <p:cBhvr>
                                        <p:cTn id="31" dur="500"/>
                                        <p:tgtEl>
                                          <p:spTgt spid="5">
                                            <p:txEl>
                                              <p:pRg st="1" end="1"/>
                                            </p:txEl>
                                          </p:spTgt>
                                        </p:tgtEl>
                                      </p:cBhvr>
                                    </p:animEffect>
                                  </p:childTnLst>
                                </p:cTn>
                              </p:par>
                              <p:par>
                                <p:cTn id="32" presetID="42" presetClass="path" presetSubtype="0" accel="50000" decel="50000" fill="hold" grpId="0" nodeType="withEffect">
                                  <p:stCondLst>
                                    <p:cond delay="0"/>
                                  </p:stCondLst>
                                  <p:childTnLst>
                                    <p:animMotion origin="layout" path="M -1.25E-6 2.22222E-6 L -0.44909 -0.1257 " pathEditMode="relative" rAng="0" ptsTypes="AA">
                                      <p:cBhvr>
                                        <p:cTn id="33" dur="750" fill="hold"/>
                                        <p:tgtEl>
                                          <p:spTgt spid="16"/>
                                        </p:tgtEl>
                                        <p:attrNameLst>
                                          <p:attrName>ppt_x</p:attrName>
                                          <p:attrName>ppt_y</p:attrName>
                                        </p:attrNameLst>
                                      </p:cBhvr>
                                      <p:rCtr x="-22461" y="-6296"/>
                                    </p:animMotion>
                                  </p:childTnLst>
                                </p:cTn>
                              </p:par>
                              <p:par>
                                <p:cTn id="34" presetID="42" presetClass="path" presetSubtype="0" accel="50000" decel="50000" fill="hold" grpId="0" nodeType="withEffect">
                                  <p:stCondLst>
                                    <p:cond delay="0"/>
                                  </p:stCondLst>
                                  <p:childTnLst>
                                    <p:animMotion origin="layout" path="M 1.04167E-6 0 L -0.48268 -0.15509 " pathEditMode="relative" rAng="0" ptsTypes="AA">
                                      <p:cBhvr>
                                        <p:cTn id="35" dur="750" fill="hold"/>
                                        <p:tgtEl>
                                          <p:spTgt spid="6"/>
                                        </p:tgtEl>
                                        <p:attrNameLst>
                                          <p:attrName>ppt_x</p:attrName>
                                          <p:attrName>ppt_y</p:attrName>
                                        </p:attrNameLst>
                                      </p:cBhvr>
                                      <p:rCtr x="-24141" y="-7755"/>
                                    </p:animMotion>
                                  </p:childTnLst>
                                </p:cTn>
                              </p:par>
                              <p:par>
                                <p:cTn id="36" presetID="42" presetClass="path" presetSubtype="0" accel="50000" decel="50000" fill="hold" grpId="0" nodeType="withEffect">
                                  <p:stCondLst>
                                    <p:cond delay="0"/>
                                  </p:stCondLst>
                                  <p:childTnLst>
                                    <p:animMotion origin="layout" path="M -8.33333E-7 -0.00139 L -0.45911 -0.18333 " pathEditMode="relative" rAng="0" ptsTypes="AA">
                                      <p:cBhvr>
                                        <p:cTn id="37" dur="750" fill="hold"/>
                                        <p:tgtEl>
                                          <p:spTgt spid="8"/>
                                        </p:tgtEl>
                                        <p:attrNameLst>
                                          <p:attrName>ppt_x</p:attrName>
                                          <p:attrName>ppt_y</p:attrName>
                                        </p:attrNameLst>
                                      </p:cBhvr>
                                      <p:rCtr x="-22956" y="-9097"/>
                                    </p:animMotion>
                                  </p:childTnLst>
                                </p:cTn>
                              </p:par>
                              <p:par>
                                <p:cTn id="38" presetID="42" presetClass="path" presetSubtype="0" accel="50000" decel="50000" fill="hold" grpId="0" nodeType="withEffect">
                                  <p:stCondLst>
                                    <p:cond delay="0"/>
                                  </p:stCondLst>
                                  <p:childTnLst>
                                    <p:animMotion origin="layout" path="M 1.66667E-6 3.7037E-6 L -0.5211 -0.2088 " pathEditMode="relative" rAng="0" ptsTypes="AA">
                                      <p:cBhvr>
                                        <p:cTn id="39" dur="750" fill="hold"/>
                                        <p:tgtEl>
                                          <p:spTgt spid="10"/>
                                        </p:tgtEl>
                                        <p:attrNameLst>
                                          <p:attrName>ppt_x</p:attrName>
                                          <p:attrName>ppt_y</p:attrName>
                                        </p:attrNameLst>
                                      </p:cBhvr>
                                      <p:rCtr x="-26055" y="-10440"/>
                                    </p:animMotion>
                                  </p:childTnLst>
                                </p:cTn>
                              </p:par>
                              <p:par>
                                <p:cTn id="40" presetID="42" presetClass="path" presetSubtype="0" accel="50000" decel="50000" fill="hold" grpId="0" nodeType="withEffect">
                                  <p:stCondLst>
                                    <p:cond delay="0"/>
                                  </p:stCondLst>
                                  <p:childTnLst>
                                    <p:animMotion origin="layout" path="M -4.375E-6 0.00116 L -0.42031 -0.23888 " pathEditMode="relative" rAng="0" ptsTypes="AA">
                                      <p:cBhvr>
                                        <p:cTn id="41" dur="750" fill="hold"/>
                                        <p:tgtEl>
                                          <p:spTgt spid="12"/>
                                        </p:tgtEl>
                                        <p:attrNameLst>
                                          <p:attrName>ppt_x</p:attrName>
                                          <p:attrName>ppt_y</p:attrName>
                                        </p:attrNameLst>
                                      </p:cBhvr>
                                      <p:rCtr x="-21016" y="-12014"/>
                                    </p:animMotion>
                                  </p:childTnLst>
                                </p:cTn>
                              </p:par>
                              <p:par>
                                <p:cTn id="42" presetID="42" presetClass="path" presetSubtype="0" accel="50000" decel="50000" fill="hold" grpId="0" nodeType="withEffect">
                                  <p:stCondLst>
                                    <p:cond delay="0"/>
                                  </p:stCondLst>
                                  <p:childTnLst>
                                    <p:animMotion origin="layout" path="M -8.33333E-7 -4.44444E-6 L -0.37878 -0.26203 " pathEditMode="relative" rAng="0" ptsTypes="AA">
                                      <p:cBhvr>
                                        <p:cTn id="43" dur="750" fill="hold"/>
                                        <p:tgtEl>
                                          <p:spTgt spid="14"/>
                                        </p:tgtEl>
                                        <p:attrNameLst>
                                          <p:attrName>ppt_x</p:attrName>
                                          <p:attrName>ppt_y</p:attrName>
                                        </p:attrNameLst>
                                      </p:cBhvr>
                                      <p:rCtr x="-18945" y="-13102"/>
                                    </p:animMotion>
                                  </p:childTnLst>
                                </p:cTn>
                              </p:par>
                              <p:par>
                                <p:cTn id="44" presetID="3" presetClass="emph" presetSubtype="2" fill="hold" grpId="1" nodeType="withEffect">
                                  <p:stCondLst>
                                    <p:cond delay="0"/>
                                  </p:stCondLst>
                                  <p:childTnLst>
                                    <p:animClr clrSpc="rgb" dir="cw">
                                      <p:cBhvr override="childStyle">
                                        <p:cTn id="45" dur="500" fill="hold"/>
                                        <p:tgtEl>
                                          <p:spTgt spid="16"/>
                                        </p:tgtEl>
                                        <p:attrNameLst>
                                          <p:attrName>style.color</p:attrName>
                                        </p:attrNameLst>
                                      </p:cBhvr>
                                      <p:to>
                                        <a:srgbClr val="C00000"/>
                                      </p:to>
                                    </p:animClr>
                                  </p:childTnLst>
                                </p:cTn>
                              </p:par>
                              <p:par>
                                <p:cTn id="46" presetID="3" presetClass="emph" presetSubtype="2" fill="hold" grpId="1" nodeType="withEffect">
                                  <p:stCondLst>
                                    <p:cond delay="0"/>
                                  </p:stCondLst>
                                  <p:childTnLst>
                                    <p:animClr clrSpc="rgb" dir="cw">
                                      <p:cBhvr override="childStyle">
                                        <p:cTn id="47" dur="500" fill="hold"/>
                                        <p:tgtEl>
                                          <p:spTgt spid="6"/>
                                        </p:tgtEl>
                                        <p:attrNameLst>
                                          <p:attrName>style.color</p:attrName>
                                        </p:attrNameLst>
                                      </p:cBhvr>
                                      <p:to>
                                        <a:srgbClr val="C00000"/>
                                      </p:to>
                                    </p:animClr>
                                  </p:childTnLst>
                                </p:cTn>
                              </p:par>
                              <p:par>
                                <p:cTn id="48" presetID="3" presetClass="emph" presetSubtype="2" fill="hold" grpId="1" nodeType="withEffect">
                                  <p:stCondLst>
                                    <p:cond delay="0"/>
                                  </p:stCondLst>
                                  <p:childTnLst>
                                    <p:animClr clrSpc="rgb" dir="cw">
                                      <p:cBhvr override="childStyle">
                                        <p:cTn id="49" dur="500" fill="hold"/>
                                        <p:tgtEl>
                                          <p:spTgt spid="8"/>
                                        </p:tgtEl>
                                        <p:attrNameLst>
                                          <p:attrName>style.color</p:attrName>
                                        </p:attrNameLst>
                                      </p:cBhvr>
                                      <p:to>
                                        <a:srgbClr val="C00000"/>
                                      </p:to>
                                    </p:animClr>
                                  </p:childTnLst>
                                </p:cTn>
                              </p:par>
                              <p:par>
                                <p:cTn id="50" presetID="3" presetClass="emph" presetSubtype="2" fill="hold" grpId="1" nodeType="withEffect">
                                  <p:stCondLst>
                                    <p:cond delay="0"/>
                                  </p:stCondLst>
                                  <p:childTnLst>
                                    <p:animClr clrSpc="rgb" dir="cw">
                                      <p:cBhvr override="childStyle">
                                        <p:cTn id="51" dur="500" fill="hold"/>
                                        <p:tgtEl>
                                          <p:spTgt spid="10"/>
                                        </p:tgtEl>
                                        <p:attrNameLst>
                                          <p:attrName>style.color</p:attrName>
                                        </p:attrNameLst>
                                      </p:cBhvr>
                                      <p:to>
                                        <a:srgbClr val="C00000"/>
                                      </p:to>
                                    </p:animClr>
                                  </p:childTnLst>
                                </p:cTn>
                              </p:par>
                              <p:par>
                                <p:cTn id="52" presetID="3" presetClass="emph" presetSubtype="2" fill="hold" grpId="1" nodeType="withEffect">
                                  <p:stCondLst>
                                    <p:cond delay="0"/>
                                  </p:stCondLst>
                                  <p:childTnLst>
                                    <p:animClr clrSpc="rgb" dir="cw">
                                      <p:cBhvr override="childStyle">
                                        <p:cTn id="53" dur="500" fill="hold"/>
                                        <p:tgtEl>
                                          <p:spTgt spid="12"/>
                                        </p:tgtEl>
                                        <p:attrNameLst>
                                          <p:attrName>style.color</p:attrName>
                                        </p:attrNameLst>
                                      </p:cBhvr>
                                      <p:to>
                                        <a:srgbClr val="C00000"/>
                                      </p:to>
                                    </p:animClr>
                                  </p:childTnLst>
                                </p:cTn>
                              </p:par>
                              <p:par>
                                <p:cTn id="54" presetID="3" presetClass="emph" presetSubtype="2" fill="hold" grpId="1" nodeType="withEffect">
                                  <p:stCondLst>
                                    <p:cond delay="0"/>
                                  </p:stCondLst>
                                  <p:childTnLst>
                                    <p:animClr clrSpc="rgb" dir="cw">
                                      <p:cBhvr override="childStyle">
                                        <p:cTn id="55" dur="500" fill="hold"/>
                                        <p:tgtEl>
                                          <p:spTgt spid="14"/>
                                        </p:tgtEl>
                                        <p:attrNameLst>
                                          <p:attrName>style.color</p:attrName>
                                        </p:attrNameLst>
                                      </p:cBhvr>
                                      <p:to>
                                        <a:srgbClr val="A31515"/>
                                      </p:to>
                                    </p:animClr>
                                  </p:childTnLst>
                                </p:cTn>
                              </p:par>
                              <p:par>
                                <p:cTn id="56" presetID="10" presetClass="exit" presetSubtype="0" fill="hold" grpId="2" nodeType="withEffect">
                                  <p:stCondLst>
                                    <p:cond delay="0"/>
                                  </p:stCondLst>
                                  <p:childTnLst>
                                    <p:animEffect transition="out" filter="fade">
                                      <p:cBhvr>
                                        <p:cTn id="57" dur="750"/>
                                        <p:tgtEl>
                                          <p:spTgt spid="14"/>
                                        </p:tgtEl>
                                      </p:cBhvr>
                                    </p:animEffect>
                                    <p:set>
                                      <p:cBhvr>
                                        <p:cTn id="58" dur="1" fill="hold">
                                          <p:stCondLst>
                                            <p:cond delay="749"/>
                                          </p:stCondLst>
                                        </p:cTn>
                                        <p:tgtEl>
                                          <p:spTgt spid="14"/>
                                        </p:tgtEl>
                                        <p:attrNameLst>
                                          <p:attrName>style.visibility</p:attrName>
                                        </p:attrNameLst>
                                      </p:cBhvr>
                                      <p:to>
                                        <p:strVal val="hidden"/>
                                      </p:to>
                                    </p:set>
                                  </p:childTnLst>
                                </p:cTn>
                              </p:par>
                              <p:par>
                                <p:cTn id="59" presetID="10" presetClass="exit" presetSubtype="0" fill="hold" grpId="2" nodeType="withEffect">
                                  <p:stCondLst>
                                    <p:cond delay="0"/>
                                  </p:stCondLst>
                                  <p:childTnLst>
                                    <p:animEffect transition="out" filter="fade">
                                      <p:cBhvr>
                                        <p:cTn id="60" dur="750"/>
                                        <p:tgtEl>
                                          <p:spTgt spid="12"/>
                                        </p:tgtEl>
                                      </p:cBhvr>
                                    </p:animEffect>
                                    <p:set>
                                      <p:cBhvr>
                                        <p:cTn id="61" dur="1" fill="hold">
                                          <p:stCondLst>
                                            <p:cond delay="749"/>
                                          </p:stCondLst>
                                        </p:cTn>
                                        <p:tgtEl>
                                          <p:spTgt spid="12"/>
                                        </p:tgtEl>
                                        <p:attrNameLst>
                                          <p:attrName>style.visibility</p:attrName>
                                        </p:attrNameLst>
                                      </p:cBhvr>
                                      <p:to>
                                        <p:strVal val="hidden"/>
                                      </p:to>
                                    </p:set>
                                  </p:childTnLst>
                                </p:cTn>
                              </p:par>
                              <p:par>
                                <p:cTn id="62" presetID="10" presetClass="exit" presetSubtype="0" fill="hold" grpId="2" nodeType="withEffect">
                                  <p:stCondLst>
                                    <p:cond delay="0"/>
                                  </p:stCondLst>
                                  <p:childTnLst>
                                    <p:animEffect transition="out" filter="fade">
                                      <p:cBhvr>
                                        <p:cTn id="63" dur="750"/>
                                        <p:tgtEl>
                                          <p:spTgt spid="10"/>
                                        </p:tgtEl>
                                      </p:cBhvr>
                                    </p:animEffect>
                                    <p:set>
                                      <p:cBhvr>
                                        <p:cTn id="64" dur="1" fill="hold">
                                          <p:stCondLst>
                                            <p:cond delay="749"/>
                                          </p:stCondLst>
                                        </p:cTn>
                                        <p:tgtEl>
                                          <p:spTgt spid="10"/>
                                        </p:tgtEl>
                                        <p:attrNameLst>
                                          <p:attrName>style.visibility</p:attrName>
                                        </p:attrNameLst>
                                      </p:cBhvr>
                                      <p:to>
                                        <p:strVal val="hidden"/>
                                      </p:to>
                                    </p:set>
                                  </p:childTnLst>
                                </p:cTn>
                              </p:par>
                              <p:par>
                                <p:cTn id="65" presetID="10" presetClass="exit" presetSubtype="0" fill="hold" grpId="2" nodeType="withEffect">
                                  <p:stCondLst>
                                    <p:cond delay="0"/>
                                  </p:stCondLst>
                                  <p:childTnLst>
                                    <p:animEffect transition="out" filter="fade">
                                      <p:cBhvr>
                                        <p:cTn id="66" dur="750"/>
                                        <p:tgtEl>
                                          <p:spTgt spid="8"/>
                                        </p:tgtEl>
                                      </p:cBhvr>
                                    </p:animEffect>
                                    <p:set>
                                      <p:cBhvr>
                                        <p:cTn id="67" dur="1" fill="hold">
                                          <p:stCondLst>
                                            <p:cond delay="749"/>
                                          </p:stCondLst>
                                        </p:cTn>
                                        <p:tgtEl>
                                          <p:spTgt spid="8"/>
                                        </p:tgtEl>
                                        <p:attrNameLst>
                                          <p:attrName>style.visibility</p:attrName>
                                        </p:attrNameLst>
                                      </p:cBhvr>
                                      <p:to>
                                        <p:strVal val="hidden"/>
                                      </p:to>
                                    </p:set>
                                  </p:childTnLst>
                                </p:cTn>
                              </p:par>
                              <p:par>
                                <p:cTn id="68" presetID="10" presetClass="exit" presetSubtype="0" fill="hold" grpId="2" nodeType="withEffect">
                                  <p:stCondLst>
                                    <p:cond delay="0"/>
                                  </p:stCondLst>
                                  <p:childTnLst>
                                    <p:animEffect transition="out" filter="fade">
                                      <p:cBhvr>
                                        <p:cTn id="69" dur="750"/>
                                        <p:tgtEl>
                                          <p:spTgt spid="6"/>
                                        </p:tgtEl>
                                      </p:cBhvr>
                                    </p:animEffect>
                                    <p:set>
                                      <p:cBhvr>
                                        <p:cTn id="70" dur="1" fill="hold">
                                          <p:stCondLst>
                                            <p:cond delay="749"/>
                                          </p:stCondLst>
                                        </p:cTn>
                                        <p:tgtEl>
                                          <p:spTgt spid="6"/>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750"/>
                                        <p:tgtEl>
                                          <p:spTgt spid="16"/>
                                        </p:tgtEl>
                                      </p:cBhvr>
                                    </p:animEffect>
                                    <p:set>
                                      <p:cBhvr>
                                        <p:cTn id="73" dur="1" fill="hold">
                                          <p:stCondLst>
                                            <p:cond delay="749"/>
                                          </p:stCondLst>
                                        </p:cTn>
                                        <p:tgtEl>
                                          <p:spTgt spid="16"/>
                                        </p:tgtEl>
                                        <p:attrNameLst>
                                          <p:attrName>style.visibility</p:attrName>
                                        </p:attrNameLst>
                                      </p:cBhvr>
                                      <p:to>
                                        <p:strVal val="hidden"/>
                                      </p:to>
                                    </p:set>
                                  </p:childTnLst>
                                </p:cTn>
                              </p:par>
                              <p:par>
                                <p:cTn id="74" presetID="42" presetClass="path" presetSubtype="0" accel="50000" decel="50000" fill="hold" grpId="0" nodeType="withEffect">
                                  <p:stCondLst>
                                    <p:cond delay="0"/>
                                  </p:stCondLst>
                                  <p:childTnLst>
                                    <p:animMotion origin="layout" path="M -1.25E-6 3.7037E-6 L -0.4444 0.04027 " pathEditMode="relative" rAng="0" ptsTypes="AA">
                                      <p:cBhvr>
                                        <p:cTn id="75" dur="750" fill="hold"/>
                                        <p:tgtEl>
                                          <p:spTgt spid="17"/>
                                        </p:tgtEl>
                                        <p:attrNameLst>
                                          <p:attrName>ppt_x</p:attrName>
                                          <p:attrName>ppt_y</p:attrName>
                                        </p:attrNameLst>
                                      </p:cBhvr>
                                      <p:rCtr x="-22227" y="2014"/>
                                    </p:animMotion>
                                  </p:childTnLst>
                                </p:cTn>
                              </p:par>
                              <p:par>
                                <p:cTn id="76" presetID="3" presetClass="emph" presetSubtype="2" fill="hold" grpId="1" nodeType="withEffect">
                                  <p:stCondLst>
                                    <p:cond delay="0"/>
                                  </p:stCondLst>
                                  <p:childTnLst>
                                    <p:animClr clrSpc="rgb" dir="cw">
                                      <p:cBhvr override="childStyle">
                                        <p:cTn id="77" dur="500" fill="hold"/>
                                        <p:tgtEl>
                                          <p:spTgt spid="17"/>
                                        </p:tgtEl>
                                        <p:attrNameLst>
                                          <p:attrName>style.color</p:attrName>
                                        </p:attrNameLst>
                                      </p:cBhvr>
                                      <p:to>
                                        <a:srgbClr val="C00000"/>
                                      </p:to>
                                    </p:animClr>
                                  </p:childTnLst>
                                </p:cTn>
                              </p:par>
                              <p:par>
                                <p:cTn id="78" presetID="10" presetClass="exit" presetSubtype="0" fill="hold" grpId="2" nodeType="withEffect">
                                  <p:stCondLst>
                                    <p:cond delay="0"/>
                                  </p:stCondLst>
                                  <p:childTnLst>
                                    <p:animEffect transition="out" filter="fade">
                                      <p:cBhvr>
                                        <p:cTn id="79" dur="750"/>
                                        <p:tgtEl>
                                          <p:spTgt spid="17"/>
                                        </p:tgtEl>
                                      </p:cBhvr>
                                    </p:animEffect>
                                    <p:set>
                                      <p:cBhvr>
                                        <p:cTn id="80" dur="1" fill="hold">
                                          <p:stCondLst>
                                            <p:cond delay="749"/>
                                          </p:stCondLst>
                                        </p:cTn>
                                        <p:tgtEl>
                                          <p:spTgt spid="17"/>
                                        </p:tgtEl>
                                        <p:attrNameLst>
                                          <p:attrName>style.visibility</p:attrName>
                                        </p:attrNameLst>
                                      </p:cBhvr>
                                      <p:to>
                                        <p:strVal val="hidden"/>
                                      </p:to>
                                    </p:set>
                                  </p:childTnLst>
                                </p:cTn>
                              </p:par>
                              <p:par>
                                <p:cTn id="81" presetID="42" presetClass="path" presetSubtype="0" accel="50000" decel="50000" fill="hold" grpId="0" nodeType="withEffect">
                                  <p:stCondLst>
                                    <p:cond delay="0"/>
                                  </p:stCondLst>
                                  <p:childTnLst>
                                    <p:animMotion origin="layout" path="M 8.33333E-7 -7.40741E-7 L -0.6224 -0.12778 " pathEditMode="relative" rAng="0" ptsTypes="AA">
                                      <p:cBhvr>
                                        <p:cTn id="82" dur="750" fill="hold"/>
                                        <p:tgtEl>
                                          <p:spTgt spid="19"/>
                                        </p:tgtEl>
                                        <p:attrNameLst>
                                          <p:attrName>ppt_x</p:attrName>
                                          <p:attrName>ppt_y</p:attrName>
                                        </p:attrNameLst>
                                      </p:cBhvr>
                                      <p:rCtr x="-31120" y="-6389"/>
                                    </p:animMotion>
                                  </p:childTnLst>
                                </p:cTn>
                              </p:par>
                              <p:par>
                                <p:cTn id="83" presetID="10" presetClass="exit" presetSubtype="0" fill="hold" grpId="1" nodeType="withEffect">
                                  <p:stCondLst>
                                    <p:cond delay="0"/>
                                  </p:stCondLst>
                                  <p:childTnLst>
                                    <p:animEffect transition="out" filter="fade">
                                      <p:cBhvr>
                                        <p:cTn id="84" dur="750"/>
                                        <p:tgtEl>
                                          <p:spTgt spid="19"/>
                                        </p:tgtEl>
                                      </p:cBhvr>
                                    </p:animEffect>
                                    <p:set>
                                      <p:cBhvr>
                                        <p:cTn id="85" dur="1" fill="hold">
                                          <p:stCondLst>
                                            <p:cond delay="749"/>
                                          </p:stCondLst>
                                        </p:cTn>
                                        <p:tgtEl>
                                          <p:spTgt spid="19"/>
                                        </p:tgtEl>
                                        <p:attrNameLst>
                                          <p:attrName>style.visibility</p:attrName>
                                        </p:attrNameLst>
                                      </p:cBhvr>
                                      <p:to>
                                        <p:strVal val="hidden"/>
                                      </p:to>
                                    </p:set>
                                  </p:childTnLst>
                                </p:cTn>
                              </p:par>
                              <p:par>
                                <p:cTn id="86" presetID="10" presetClass="exit" presetSubtype="0" fill="hold" grpId="0" nodeType="withEffect">
                                  <p:stCondLst>
                                    <p:cond delay="0"/>
                                  </p:stCondLst>
                                  <p:childTnLst>
                                    <p:animEffect transition="out" filter="fade">
                                      <p:cBhvr>
                                        <p:cTn id="87" dur="500"/>
                                        <p:tgtEl>
                                          <p:spTgt spid="2"/>
                                        </p:tgtEl>
                                      </p:cBhvr>
                                    </p:animEffect>
                                    <p:set>
                                      <p:cBhvr>
                                        <p:cTn id="88" dur="1" fill="hold">
                                          <p:stCondLst>
                                            <p:cond delay="499"/>
                                          </p:stCondLst>
                                        </p:cTn>
                                        <p:tgtEl>
                                          <p:spTgt spid="2"/>
                                        </p:tgtEl>
                                        <p:attrNameLst>
                                          <p:attrName>style.visibility</p:attrName>
                                        </p:attrNameLst>
                                      </p:cBhvr>
                                      <p:to>
                                        <p:strVal val="hidden"/>
                                      </p:to>
                                    </p:set>
                                  </p:childTnLst>
                                </p:cTn>
                              </p:par>
                            </p:childTnLst>
                          </p:cTn>
                        </p:par>
                        <p:par>
                          <p:cTn id="89" fill="hold">
                            <p:stCondLst>
                              <p:cond delay="1000"/>
                            </p:stCondLst>
                            <p:childTnLst>
                              <p:par>
                                <p:cTn id="90" presetID="1" presetClass="entr" presetSubtype="0" fill="hold" grpId="0" nodeType="afterEffect">
                                  <p:stCondLst>
                                    <p:cond delay="0"/>
                                  </p:stCondLst>
                                  <p:childTnLst>
                                    <p:set>
                                      <p:cBhvr>
                                        <p:cTn id="91" dur="1" fill="hold">
                                          <p:stCondLst>
                                            <p:cond delay="0"/>
                                          </p:stCondLst>
                                        </p:cTn>
                                        <p:tgtEl>
                                          <p:spTgt spid="33"/>
                                        </p:tgtEl>
                                        <p:attrNameLst>
                                          <p:attrName>style.visibility</p:attrName>
                                        </p:attrNameLst>
                                      </p:cBhvr>
                                      <p:to>
                                        <p:strVal val="visible"/>
                                      </p:to>
                                    </p:set>
                                  </p:childTnLst>
                                </p:cTn>
                              </p:par>
                            </p:childTnLst>
                          </p:cTn>
                        </p:par>
                        <p:par>
                          <p:cTn id="92" fill="hold">
                            <p:stCondLst>
                              <p:cond delay="1000"/>
                            </p:stCondLst>
                            <p:childTnLst>
                              <p:par>
                                <p:cTn id="93" presetID="1" presetClass="entr" presetSubtype="0" fill="hold" grpId="0" nodeType="afterEffect">
                                  <p:stCondLst>
                                    <p:cond delay="0"/>
                                  </p:stCondLst>
                                  <p:childTnLst>
                                    <p:set>
                                      <p:cBhvr>
                                        <p:cTn id="94" dur="1" fill="hold">
                                          <p:stCondLst>
                                            <p:cond delay="0"/>
                                          </p:stCondLst>
                                        </p:cTn>
                                        <p:tgtEl>
                                          <p:spTgt spid="32"/>
                                        </p:tgtEl>
                                        <p:attrNameLst>
                                          <p:attrName>style.visibility</p:attrName>
                                        </p:attrNameLst>
                                      </p:cBhvr>
                                      <p:to>
                                        <p:strVal val="visible"/>
                                      </p:to>
                                    </p:set>
                                  </p:childTnLst>
                                </p:cTn>
                              </p:par>
                              <p:par>
                                <p:cTn id="95" presetID="1" presetClass="exit" presetSubtype="0" fill="hold" grpId="0" nodeType="withEffect">
                                  <p:stCondLst>
                                    <p:cond delay="0"/>
                                  </p:stCondLst>
                                  <p:childTnLst>
                                    <p:set>
                                      <p:cBhvr>
                                        <p:cTn id="96" dur="1" fill="hold">
                                          <p:stCondLst>
                                            <p:cond delay="0"/>
                                          </p:stCondLst>
                                        </p:cTn>
                                        <p:tgtEl>
                                          <p:spTgt spid="4">
                                            <p:txEl>
                                              <p:pRg st="0" end="0"/>
                                            </p:txEl>
                                          </p:spTgt>
                                        </p:tgtEl>
                                        <p:attrNameLst>
                                          <p:attrName>style.visibility</p:attrName>
                                        </p:attrNameLst>
                                      </p:cBhvr>
                                      <p:to>
                                        <p:strVal val="hidden"/>
                                      </p:to>
                                    </p:set>
                                  </p:childTnLst>
                                </p:cTn>
                              </p:par>
                              <p:par>
                                <p:cTn id="97" presetID="1" presetClass="exit" presetSubtype="0" fill="hold" grpId="0" nodeType="withEffect">
                                  <p:stCondLst>
                                    <p:cond delay="0"/>
                                  </p:stCondLst>
                                  <p:childTnLst>
                                    <p:set>
                                      <p:cBhvr>
                                        <p:cTn id="98" dur="1" fill="hold">
                                          <p:stCondLst>
                                            <p:cond delay="0"/>
                                          </p:stCondLst>
                                        </p:cTn>
                                        <p:tgtEl>
                                          <p:spTgt spid="4">
                                            <p:txEl>
                                              <p:pRg st="1" end="1"/>
                                            </p:txEl>
                                          </p:spTgt>
                                        </p:tgtEl>
                                        <p:attrNameLst>
                                          <p:attrName>style.visibility</p:attrName>
                                        </p:attrNameLst>
                                      </p:cBhvr>
                                      <p:to>
                                        <p:strVal val="hidden"/>
                                      </p:to>
                                    </p:set>
                                  </p:childTnLst>
                                </p:cTn>
                              </p:par>
                              <p:par>
                                <p:cTn id="99" presetID="1" presetClass="exit" presetSubtype="0" fill="hold" grpId="0" nodeType="withEffect">
                                  <p:stCondLst>
                                    <p:cond delay="0"/>
                                  </p:stCondLst>
                                  <p:childTnLst>
                                    <p:set>
                                      <p:cBhvr>
                                        <p:cTn id="100" dur="1" fill="hold">
                                          <p:stCondLst>
                                            <p:cond delay="0"/>
                                          </p:stCondLst>
                                        </p:cTn>
                                        <p:tgtEl>
                                          <p:spTgt spid="4">
                                            <p:txEl>
                                              <p:pRg st="2" end="2"/>
                                            </p:txEl>
                                          </p:spTgt>
                                        </p:tgtEl>
                                        <p:attrNameLst>
                                          <p:attrName>style.visibility</p:attrName>
                                        </p:attrNameLst>
                                      </p:cBhvr>
                                      <p:to>
                                        <p:strVal val="hidden"/>
                                      </p:to>
                                    </p:set>
                                  </p:childTnLst>
                                </p:cTn>
                              </p:par>
                              <p:par>
                                <p:cTn id="101" presetID="1" presetClass="exit" presetSubtype="0" fill="hold" grpId="0" nodeType="withEffect">
                                  <p:stCondLst>
                                    <p:cond delay="0"/>
                                  </p:stCondLst>
                                  <p:childTnLst>
                                    <p:set>
                                      <p:cBhvr>
                                        <p:cTn id="102" dur="1" fill="hold">
                                          <p:stCondLst>
                                            <p:cond delay="0"/>
                                          </p:stCondLst>
                                        </p:cTn>
                                        <p:tgtEl>
                                          <p:spTgt spid="4">
                                            <p:txEl>
                                              <p:pRg st="3" end="3"/>
                                            </p:txEl>
                                          </p:spTgt>
                                        </p:tgtEl>
                                        <p:attrNameLst>
                                          <p:attrName>style.visibility</p:attrName>
                                        </p:attrNameLst>
                                      </p:cBhvr>
                                      <p:to>
                                        <p:strVal val="hidden"/>
                                      </p:to>
                                    </p:set>
                                  </p:childTnLst>
                                </p:cTn>
                              </p:par>
                              <p:par>
                                <p:cTn id="103" presetID="1" presetClass="exit" presetSubtype="0" fill="hold" grpId="0" nodeType="withEffect">
                                  <p:stCondLst>
                                    <p:cond delay="0"/>
                                  </p:stCondLst>
                                  <p:childTnLst>
                                    <p:set>
                                      <p:cBhvr>
                                        <p:cTn id="104" dur="1" fill="hold">
                                          <p:stCondLst>
                                            <p:cond delay="0"/>
                                          </p:stCondLst>
                                        </p:cTn>
                                        <p:tgtEl>
                                          <p:spTgt spid="4">
                                            <p:txEl>
                                              <p:pRg st="4" end="4"/>
                                            </p:txEl>
                                          </p:spTgt>
                                        </p:tgtEl>
                                        <p:attrNameLst>
                                          <p:attrName>style.visibility</p:attrName>
                                        </p:attrNameLst>
                                      </p:cBhvr>
                                      <p:to>
                                        <p:strVal val="hidden"/>
                                      </p:to>
                                    </p:set>
                                  </p:childTnLst>
                                </p:cTn>
                              </p:par>
                              <p:par>
                                <p:cTn id="105" presetID="1" presetClass="exit" presetSubtype="0" fill="hold" grpId="0" nodeType="withEffect">
                                  <p:stCondLst>
                                    <p:cond delay="0"/>
                                  </p:stCondLst>
                                  <p:childTnLst>
                                    <p:set>
                                      <p:cBhvr>
                                        <p:cTn id="106" dur="1" fill="hold">
                                          <p:stCondLst>
                                            <p:cond delay="0"/>
                                          </p:stCondLst>
                                        </p:cTn>
                                        <p:tgtEl>
                                          <p:spTgt spid="4">
                                            <p:bg/>
                                          </p:spTgt>
                                        </p:tgtEl>
                                        <p:attrNameLst>
                                          <p:attrName>style.visibility</p:attrName>
                                        </p:attrNameLst>
                                      </p:cBhvr>
                                      <p:to>
                                        <p:strVal val="hidden"/>
                                      </p:to>
                                    </p:set>
                                  </p:childTnLst>
                                </p:cTn>
                              </p:par>
                              <p:par>
                                <p:cTn id="107" presetID="1" presetClass="exit" presetSubtype="0" fill="hold" grpId="0" nodeType="withEffect">
                                  <p:stCondLst>
                                    <p:cond delay="0"/>
                                  </p:stCondLst>
                                  <p:childTnLst>
                                    <p:set>
                                      <p:cBhvr>
                                        <p:cTn id="108" dur="1" fill="hold">
                                          <p:stCondLst>
                                            <p:cond delay="0"/>
                                          </p:stCondLst>
                                        </p:cTn>
                                        <p:tgtEl>
                                          <p:spTgt spid="5">
                                            <p:txEl>
                                              <p:pRg st="0" end="0"/>
                                            </p:txEl>
                                          </p:spTgt>
                                        </p:tgtEl>
                                        <p:attrNameLst>
                                          <p:attrName>style.visibility</p:attrName>
                                        </p:attrNameLst>
                                      </p:cBhvr>
                                      <p:to>
                                        <p:strVal val="hidden"/>
                                      </p:to>
                                    </p:set>
                                  </p:childTnLst>
                                </p:cTn>
                              </p:par>
                              <p:par>
                                <p:cTn id="109" presetID="1" presetClass="exit" presetSubtype="0" fill="hold" grpId="0" nodeType="withEffect">
                                  <p:stCondLst>
                                    <p:cond delay="0"/>
                                  </p:stCondLst>
                                  <p:childTnLst>
                                    <p:set>
                                      <p:cBhvr>
                                        <p:cTn id="110" dur="1" fill="hold">
                                          <p:stCondLst>
                                            <p:cond delay="0"/>
                                          </p:stCondLst>
                                        </p:cTn>
                                        <p:tgtEl>
                                          <p:spTgt spid="5">
                                            <p:txEl>
                                              <p:pRg st="1" end="1"/>
                                            </p:txEl>
                                          </p:spTgt>
                                        </p:tgtEl>
                                        <p:attrNameLst>
                                          <p:attrName>style.visibility</p:attrName>
                                        </p:attrNameLst>
                                      </p:cBhvr>
                                      <p:to>
                                        <p:strVal val="hidden"/>
                                      </p:to>
                                    </p:set>
                                  </p:childTnLst>
                                </p:cTn>
                              </p:par>
                              <p:par>
                                <p:cTn id="111" presetID="1" presetClass="exit" presetSubtype="0" fill="hold" grpId="0" nodeType="withEffect">
                                  <p:stCondLst>
                                    <p:cond delay="0"/>
                                  </p:stCondLst>
                                  <p:childTnLst>
                                    <p:set>
                                      <p:cBhvr>
                                        <p:cTn id="112" dur="1" fill="hold">
                                          <p:stCondLst>
                                            <p:cond delay="0"/>
                                          </p:stCondLst>
                                        </p:cTn>
                                        <p:tgtEl>
                                          <p:spTgt spid="5">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2" grpId="0" animBg="1"/>
      <p:bldP spid="4" grpId="0" uiExpand="1" build="allAtOnce" animBg="1"/>
      <p:bldP spid="5" grpId="0" build="allAtOnce" animBg="1"/>
      <p:bldP spid="2" grpId="0"/>
      <p:bldP spid="6" grpId="0"/>
      <p:bldP spid="6" grpId="1"/>
      <p:bldP spid="6" grpId="2"/>
      <p:bldP spid="8" grpId="0"/>
      <p:bldP spid="8" grpId="1"/>
      <p:bldP spid="8" grpId="2"/>
      <p:bldP spid="10" grpId="0"/>
      <p:bldP spid="10" grpId="1"/>
      <p:bldP spid="10" grpId="2"/>
      <p:bldP spid="12" grpId="0"/>
      <p:bldP spid="12" grpId="1"/>
      <p:bldP spid="12" grpId="2"/>
      <p:bldP spid="14" grpId="0"/>
      <p:bldP spid="14" grpId="1"/>
      <p:bldP spid="14" grpId="2"/>
      <p:bldP spid="16" grpId="0"/>
      <p:bldP spid="16" grpId="1"/>
      <p:bldP spid="16" grpId="2"/>
      <p:bldP spid="17" grpId="0"/>
      <p:bldP spid="17" grpId="1"/>
      <p:bldP spid="17" grpId="2"/>
      <p:bldP spid="19" grpId="0"/>
      <p:bldP spid="19" grpId="1"/>
      <p:bldP spid="24" grpId="0"/>
      <p:bldP spid="26" grpId="0"/>
      <p:bldP spid="28" grpId="0"/>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F6CEBFD-A5CD-287F-DF77-292D4376EB62}"/>
              </a:ext>
            </a:extLst>
          </p:cNvPr>
          <p:cNvSpPr/>
          <p:nvPr/>
        </p:nvSpPr>
        <p:spPr>
          <a:xfrm>
            <a:off x="4487793" y="3869449"/>
            <a:ext cx="2809590"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Car</a:t>
            </a:r>
          </a:p>
        </p:txBody>
      </p:sp>
      <p:sp>
        <p:nvSpPr>
          <p:cNvPr id="20" name="Rectangle 19">
            <a:extLst>
              <a:ext uri="{FF2B5EF4-FFF2-40B4-BE49-F238E27FC236}">
                <a16:creationId xmlns:a16="http://schemas.microsoft.com/office/drawing/2014/main" id="{BD150564-3EDF-C097-B2B1-13321E543CAC}"/>
              </a:ext>
            </a:extLst>
          </p:cNvPr>
          <p:cNvSpPr/>
          <p:nvPr/>
        </p:nvSpPr>
        <p:spPr>
          <a:xfrm>
            <a:off x="4353462" y="937304"/>
            <a:ext cx="2943922"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User</a:t>
            </a:r>
          </a:p>
        </p:txBody>
      </p:sp>
      <p:pic>
        <p:nvPicPr>
          <p:cNvPr id="2" name="Picture 1" descr="On My Way Dude">
            <a:extLst>
              <a:ext uri="{FF2B5EF4-FFF2-40B4-BE49-F238E27FC236}">
                <a16:creationId xmlns:a16="http://schemas.microsoft.com/office/drawing/2014/main" id="{C47711F4-28C4-FE5D-6253-71D6CF7FF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0280" y="2939900"/>
            <a:ext cx="2131400" cy="2131400"/>
          </a:xfrm>
          <a:prstGeom prst="rect">
            <a:avLst/>
          </a:prstGeom>
        </p:spPr>
      </p:pic>
      <p:pic>
        <p:nvPicPr>
          <p:cNvPr id="3" name="Picture 2" descr="Hello Dude">
            <a:extLst>
              <a:ext uri="{FF2B5EF4-FFF2-40B4-BE49-F238E27FC236}">
                <a16:creationId xmlns:a16="http://schemas.microsoft.com/office/drawing/2014/main" id="{8AD4757C-9290-7B78-7308-48918D9DE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8944" y="0"/>
            <a:ext cx="2357986" cy="2357986"/>
          </a:xfrm>
          <a:prstGeom prst="rect">
            <a:avLst/>
          </a:prstGeom>
        </p:spPr>
      </p:pic>
    </p:spTree>
    <p:extLst>
      <p:ext uri="{BB962C8B-B14F-4D97-AF65-F5344CB8AC3E}">
        <p14:creationId xmlns:p14="http://schemas.microsoft.com/office/powerpoint/2010/main" val="6646673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F17A13-5FC3-5FC3-73B5-CC8A1A945902}"/>
              </a:ext>
            </a:extLst>
          </p:cNvPr>
          <p:cNvSpPr txBox="1"/>
          <p:nvPr/>
        </p:nvSpPr>
        <p:spPr>
          <a:xfrm>
            <a:off x="3630926" y="1259674"/>
            <a:ext cx="5022295" cy="861774"/>
          </a:xfrm>
          <a:prstGeom prst="rect">
            <a:avLst/>
          </a:prstGeom>
          <a:solidFill>
            <a:schemeClr val="bg1"/>
          </a:solidFill>
          <a:ln>
            <a:solidFill>
              <a:schemeClr val="bg1"/>
            </a:solidFill>
          </a:ln>
        </p:spPr>
        <p:txBody>
          <a:bodyPr wrap="square">
            <a:spAutoFit/>
          </a:bodyPr>
          <a:lstStyle/>
          <a:p>
            <a:r>
              <a:rPr lang="en-GB" sz="1000" b="0" dirty="0">
                <a:solidFill>
                  <a:srgbClr val="A31515"/>
                </a:solidFill>
                <a:effectLst/>
                <a:latin typeface="Menlo" panose="020B0609030804020204" pitchFamily="49" charset="0"/>
              </a:rPr>
              <a:t>INSERT INTO cars</a:t>
            </a:r>
            <a:endParaRPr lang="en-GB" sz="1000" dirty="0">
              <a:solidFill>
                <a:srgbClr val="000000"/>
              </a:solidFill>
              <a:latin typeface="Menlo" panose="020B0609030804020204" pitchFamily="49" charset="0"/>
            </a:endParaRPr>
          </a:p>
          <a:p>
            <a:r>
              <a:rPr lang="en-GB" sz="1000" b="0" dirty="0">
                <a:solidFill>
                  <a:srgbClr val="000000"/>
                </a:solidFill>
                <a:effectLst/>
                <a:latin typeface="Menlo" panose="020B0609030804020204" pitchFamily="49" charset="0"/>
              </a:rPr>
              <a:t>    </a:t>
            </a:r>
            <a:r>
              <a:rPr lang="en-GB" sz="1000" b="0" dirty="0">
                <a:solidFill>
                  <a:srgbClr val="A31515"/>
                </a:solidFill>
                <a:effectLst/>
                <a:latin typeface="Menlo" panose="020B0609030804020204" pitchFamily="49" charset="0"/>
              </a:rPr>
              <a:t>(brand, id, name, price, </a:t>
            </a:r>
            <a:r>
              <a:rPr lang="en-GB" sz="1000" b="0" dirty="0" err="1">
                <a:solidFill>
                  <a:srgbClr val="A31515"/>
                </a:solidFill>
                <a:effectLst/>
                <a:latin typeface="Menlo" panose="020B0609030804020204" pitchFamily="49" charset="0"/>
              </a:rPr>
              <a:t>owned_by</a:t>
            </a:r>
            <a:r>
              <a:rPr lang="en-GB" sz="1000" b="0" dirty="0">
                <a:solidFill>
                  <a:srgbClr val="A31515"/>
                </a:solidFill>
                <a:effectLst/>
                <a:latin typeface="Menlo" panose="020B0609030804020204" pitchFamily="49" charset="0"/>
              </a:rPr>
              <a:t>)</a:t>
            </a:r>
            <a:endParaRPr lang="en-GB" sz="1000" b="0" dirty="0">
              <a:solidFill>
                <a:srgbClr val="000000"/>
              </a:solidFill>
              <a:effectLst/>
              <a:latin typeface="Menlo" panose="020B0609030804020204" pitchFamily="49" charset="0"/>
            </a:endParaRPr>
          </a:p>
          <a:p>
            <a:r>
              <a:rPr lang="en-GB" sz="1000" b="0" dirty="0">
                <a:solidFill>
                  <a:srgbClr val="A31515"/>
                </a:solidFill>
                <a:effectLst/>
                <a:latin typeface="Menlo" panose="020B0609030804020204" pitchFamily="49" charset="0"/>
              </a:rPr>
              <a:t>VALUES</a:t>
            </a:r>
            <a:endParaRPr lang="en-GB" sz="1000" dirty="0">
              <a:solidFill>
                <a:srgbClr val="000000"/>
              </a:solidFill>
              <a:latin typeface="Menlo" panose="020B0609030804020204" pitchFamily="49" charset="0"/>
            </a:endParaRPr>
          </a:p>
          <a:p>
            <a:r>
              <a:rPr lang="en-GB" sz="1000" b="0" dirty="0">
                <a:solidFill>
                  <a:srgbClr val="000000"/>
                </a:solidFill>
                <a:effectLst/>
                <a:latin typeface="Menlo" panose="020B0609030804020204" pitchFamily="49" charset="0"/>
              </a:rPr>
              <a:t>   </a:t>
            </a:r>
            <a:r>
              <a:rPr lang="en-GB" sz="1000" b="0" dirty="0">
                <a:solidFill>
                  <a:srgbClr val="A31515"/>
                </a:solidFill>
                <a:effectLst/>
                <a:latin typeface="Menlo" panose="020B0609030804020204" pitchFamily="49" charset="0"/>
              </a:rPr>
              <a:t>($1, $2, $3, $4, $5)</a:t>
            </a:r>
            <a:endParaRPr lang="en-GB" sz="1000" b="0" dirty="0">
              <a:solidFill>
                <a:srgbClr val="000000"/>
              </a:solidFill>
              <a:effectLst/>
              <a:latin typeface="Menlo" panose="020B0609030804020204" pitchFamily="49" charset="0"/>
            </a:endParaRPr>
          </a:p>
          <a:p>
            <a:r>
              <a:rPr lang="en-GB" sz="1000" b="0" dirty="0">
                <a:solidFill>
                  <a:srgbClr val="A31515"/>
                </a:solidFill>
                <a:effectLst/>
                <a:latin typeface="Menlo" panose="020B0609030804020204" pitchFamily="49" charset="0"/>
              </a:rPr>
              <a:t>RETURNING *;</a:t>
            </a:r>
            <a:endParaRPr lang="en-GB" sz="1000" b="0" dirty="0">
              <a:solidFill>
                <a:srgbClr val="000000"/>
              </a:solidFill>
              <a:effectLst/>
              <a:latin typeface="Menlo" panose="020B0609030804020204" pitchFamily="49" charset="0"/>
            </a:endParaRPr>
          </a:p>
        </p:txBody>
      </p:sp>
      <p:sp>
        <p:nvSpPr>
          <p:cNvPr id="5" name="TextBox 4">
            <a:extLst>
              <a:ext uri="{FF2B5EF4-FFF2-40B4-BE49-F238E27FC236}">
                <a16:creationId xmlns:a16="http://schemas.microsoft.com/office/drawing/2014/main" id="{884DBCCF-82DC-4A92-6415-13084A6D0B90}"/>
              </a:ext>
            </a:extLst>
          </p:cNvPr>
          <p:cNvSpPr txBox="1"/>
          <p:nvPr/>
        </p:nvSpPr>
        <p:spPr>
          <a:xfrm>
            <a:off x="3584853" y="4508074"/>
            <a:ext cx="5022295" cy="400110"/>
          </a:xfrm>
          <a:prstGeom prst="rect">
            <a:avLst/>
          </a:prstGeom>
          <a:noFill/>
          <a:ln>
            <a:solidFill>
              <a:schemeClr val="bg1"/>
            </a:solidFill>
          </a:ln>
        </p:spPr>
        <p:txBody>
          <a:bodyPr wrap="square">
            <a:spAutoFit/>
          </a:bodyPr>
          <a:lstStyle/>
          <a:p>
            <a:r>
              <a:rPr lang="en-GB" sz="1000" b="0" dirty="0">
                <a:solidFill>
                  <a:srgbClr val="A31515"/>
                </a:solidFill>
                <a:effectLst/>
                <a:latin typeface="Menlo" panose="020B0609030804020204" pitchFamily="49" charset="0"/>
              </a:rPr>
              <a:t>SELECT * FROM cars</a:t>
            </a:r>
            <a:endParaRPr lang="en-GB" sz="1000" b="0" dirty="0">
              <a:solidFill>
                <a:srgbClr val="000000"/>
              </a:solidFill>
              <a:effectLst/>
              <a:latin typeface="Menlo" panose="020B0609030804020204" pitchFamily="49" charset="0"/>
            </a:endParaRPr>
          </a:p>
          <a:p>
            <a:r>
              <a:rPr lang="en-GB" sz="1000" b="0" dirty="0">
                <a:solidFill>
                  <a:srgbClr val="A31515"/>
                </a:solidFill>
                <a:effectLst/>
                <a:latin typeface="Menlo" panose="020B0609030804020204" pitchFamily="49" charset="0"/>
              </a:rPr>
              <a:t>WHERE id = $1;</a:t>
            </a:r>
            <a:endParaRPr lang="en-GB" sz="1000" b="0" dirty="0">
              <a:solidFill>
                <a:srgbClr val="000000"/>
              </a:solidFill>
              <a:effectLst/>
              <a:latin typeface="Menlo" panose="020B0609030804020204" pitchFamily="49" charset="0"/>
            </a:endParaRPr>
          </a:p>
        </p:txBody>
      </p:sp>
      <p:sp>
        <p:nvSpPr>
          <p:cNvPr id="7" name="TextBox 6">
            <a:extLst>
              <a:ext uri="{FF2B5EF4-FFF2-40B4-BE49-F238E27FC236}">
                <a16:creationId xmlns:a16="http://schemas.microsoft.com/office/drawing/2014/main" id="{AA78B90A-D1AE-34FC-9E68-5C4154157350}"/>
              </a:ext>
            </a:extLst>
          </p:cNvPr>
          <p:cNvSpPr txBox="1"/>
          <p:nvPr/>
        </p:nvSpPr>
        <p:spPr>
          <a:xfrm>
            <a:off x="1839546" y="3888027"/>
            <a:ext cx="6879473" cy="707886"/>
          </a:xfrm>
          <a:prstGeom prst="rect">
            <a:avLst/>
          </a:prstGeom>
          <a:noFill/>
        </p:spPr>
        <p:txBody>
          <a:bodyPr wrap="square">
            <a:spAutoFit/>
          </a:bodyPr>
          <a:lstStyle/>
          <a:p>
            <a:r>
              <a:rPr lang="en-GB" sz="1000" b="0" dirty="0">
                <a:solidFill>
                  <a:srgbClr val="0000FF"/>
                </a:solidFill>
                <a:effectLst/>
                <a:latin typeface="Menlo" panose="020B0609030804020204" pitchFamily="49" charset="0"/>
              </a:rPr>
              <a:t>pub</a:t>
            </a:r>
            <a:r>
              <a:rPr lang="en-GB" sz="1000" b="0" dirty="0">
                <a:solidFill>
                  <a:srgbClr val="000000"/>
                </a:solidFill>
                <a:effectLst/>
                <a:latin typeface="Menlo" panose="020B0609030804020204" pitchFamily="49" charset="0"/>
              </a:rPr>
              <a:t> </a:t>
            </a:r>
            <a:r>
              <a:rPr lang="en-GB" sz="1000" b="0" dirty="0">
                <a:solidFill>
                  <a:srgbClr val="0000FF"/>
                </a:solidFill>
                <a:effectLst/>
                <a:latin typeface="Menlo" panose="020B0609030804020204" pitchFamily="49" charset="0"/>
              </a:rPr>
              <a:t>async</a:t>
            </a:r>
            <a:r>
              <a:rPr lang="en-GB" sz="1000" b="0" dirty="0">
                <a:solidFill>
                  <a:srgbClr val="000000"/>
                </a:solidFill>
                <a:effectLst/>
                <a:latin typeface="Menlo" panose="020B0609030804020204" pitchFamily="49" charset="0"/>
              </a:rPr>
              <a:t> </a:t>
            </a:r>
            <a:r>
              <a:rPr lang="en-GB" sz="1000" b="0" dirty="0" err="1">
                <a:solidFill>
                  <a:srgbClr val="0000FF"/>
                </a:solidFill>
                <a:effectLst/>
                <a:latin typeface="Menlo" panose="020B0609030804020204" pitchFamily="49" charset="0"/>
              </a:rPr>
              <a:t>fn</a:t>
            </a:r>
            <a:r>
              <a:rPr lang="en-GB" sz="1000" b="0" dirty="0">
                <a:solidFill>
                  <a:srgbClr val="000000"/>
                </a:solidFill>
                <a:effectLst/>
                <a:latin typeface="Menlo" panose="020B0609030804020204" pitchFamily="49" charset="0"/>
              </a:rPr>
              <a:t> </a:t>
            </a:r>
            <a:r>
              <a:rPr lang="en-GB" sz="1000" b="0" dirty="0" err="1">
                <a:solidFill>
                  <a:srgbClr val="000000"/>
                </a:solidFill>
                <a:effectLst/>
                <a:latin typeface="Menlo" panose="020B0609030804020204" pitchFamily="49" charset="0"/>
              </a:rPr>
              <a:t>get_car</a:t>
            </a:r>
            <a:r>
              <a:rPr lang="en-GB" sz="1000" b="0" dirty="0">
                <a:solidFill>
                  <a:srgbClr val="000000"/>
                </a:solidFill>
                <a:effectLst/>
                <a:latin typeface="Menlo" panose="020B0609030804020204" pitchFamily="49" charset="0"/>
              </a:rPr>
              <a:t>(&amp;</a:t>
            </a:r>
            <a:r>
              <a:rPr lang="en-GB" sz="1000" b="0" dirty="0">
                <a:solidFill>
                  <a:srgbClr val="0000FF"/>
                </a:solidFill>
                <a:effectLst/>
                <a:latin typeface="Menlo" panose="020B0609030804020204" pitchFamily="49" charset="0"/>
              </a:rPr>
              <a:t>self</a:t>
            </a:r>
            <a:r>
              <a:rPr lang="en-GB" sz="1000" b="0" dirty="0">
                <a:solidFill>
                  <a:srgbClr val="000000"/>
                </a:solidFill>
                <a:effectLst/>
                <a:latin typeface="Menlo" panose="020B0609030804020204" pitchFamily="49" charset="0"/>
              </a:rPr>
              <a:t>, id: &amp;</a:t>
            </a:r>
            <a:r>
              <a:rPr lang="en-GB" sz="1000" b="0" dirty="0" err="1">
                <a:solidFill>
                  <a:srgbClr val="000000"/>
                </a:solidFill>
                <a:effectLst/>
                <a:latin typeface="Menlo" panose="020B0609030804020204" pitchFamily="49" charset="0"/>
              </a:rPr>
              <a:t>Uuid</a:t>
            </a:r>
            <a:r>
              <a:rPr lang="en-GB" sz="1000" b="0" dirty="0">
                <a:solidFill>
                  <a:srgbClr val="000000"/>
                </a:solidFill>
                <a:effectLst/>
                <a:latin typeface="Menlo" panose="020B0609030804020204" pitchFamily="49" charset="0"/>
              </a:rPr>
              <a:t>) -&gt; Result&lt;Car, Error&gt; {</a:t>
            </a:r>
          </a:p>
          <a:p>
            <a:r>
              <a:rPr lang="en-GB" sz="1000" b="0" dirty="0">
                <a:solidFill>
                  <a:srgbClr val="0000FF"/>
                </a:solidFill>
                <a:effectLst/>
                <a:latin typeface="Menlo" panose="020B0609030804020204" pitchFamily="49" charset="0"/>
              </a:rPr>
              <a:t>   let</a:t>
            </a:r>
            <a:r>
              <a:rPr lang="en-GB" sz="1000" b="0" dirty="0">
                <a:solidFill>
                  <a:srgbClr val="000000"/>
                </a:solidFill>
                <a:effectLst/>
                <a:latin typeface="Menlo" panose="020B0609030804020204" pitchFamily="49" charset="0"/>
              </a:rPr>
              <a:t> </a:t>
            </a:r>
            <a:r>
              <a:rPr lang="en-GB" sz="1000" dirty="0">
                <a:latin typeface="Menlo" panose="020B0609030804020204" pitchFamily="49" charset="0"/>
              </a:rPr>
              <a:t>car</a:t>
            </a:r>
            <a:r>
              <a:rPr lang="en-GB" sz="1000" dirty="0">
                <a:solidFill>
                  <a:schemeClr val="accent6">
                    <a:lumMod val="75000"/>
                  </a:schemeClr>
                </a:solidFill>
                <a:latin typeface="Menlo" panose="020B0609030804020204" pitchFamily="49" charset="0"/>
              </a:rPr>
              <a:t> </a:t>
            </a:r>
            <a:r>
              <a:rPr lang="en-GB" sz="1000" b="0" dirty="0">
                <a:solidFill>
                  <a:srgbClr val="000000"/>
                </a:solidFill>
                <a:effectLst/>
                <a:latin typeface="Menlo" panose="020B0609030804020204" pitchFamily="49" charset="0"/>
              </a:rPr>
              <a:t>= </a:t>
            </a:r>
            <a:r>
              <a:rPr lang="en-GB" sz="1000" b="0" dirty="0" err="1">
                <a:solidFill>
                  <a:srgbClr val="000000"/>
                </a:solidFill>
                <a:effectLst/>
                <a:latin typeface="Menlo" panose="020B0609030804020204" pitchFamily="49" charset="0"/>
              </a:rPr>
              <a:t>sqlx</a:t>
            </a:r>
            <a:r>
              <a:rPr lang="en-GB" sz="1000" b="0" dirty="0">
                <a:solidFill>
                  <a:srgbClr val="000000"/>
                </a:solidFill>
                <a:effectLst/>
                <a:latin typeface="Menlo" panose="020B0609030804020204" pitchFamily="49" charset="0"/>
              </a:rPr>
              <a:t>::</a:t>
            </a:r>
            <a:r>
              <a:rPr lang="en-GB" sz="1000" b="0" dirty="0" err="1">
                <a:solidFill>
                  <a:srgbClr val="000000"/>
                </a:solidFill>
                <a:effectLst/>
                <a:latin typeface="Menlo" panose="020B0609030804020204" pitchFamily="49" charset="0"/>
              </a:rPr>
              <a:t>query_as</a:t>
            </a:r>
            <a:r>
              <a:rPr lang="en-GB" sz="1000" b="0" dirty="0">
                <a:solidFill>
                  <a:srgbClr val="000000"/>
                </a:solidFill>
                <a:effectLst/>
                <a:latin typeface="Menlo" panose="020B0609030804020204" pitchFamily="49" charset="0"/>
              </a:rPr>
              <a:t>!(</a:t>
            </a:r>
          </a:p>
          <a:p>
            <a:r>
              <a:rPr lang="en-GB" sz="1000" b="0" dirty="0">
                <a:solidFill>
                  <a:srgbClr val="000000"/>
                </a:solidFill>
                <a:effectLst/>
                <a:latin typeface="Menlo" panose="020B0609030804020204" pitchFamily="49" charset="0"/>
              </a:rPr>
              <a:t>		</a:t>
            </a:r>
            <a:r>
              <a:rPr lang="en-GB" sz="1000" b="0" dirty="0">
                <a:effectLst/>
                <a:latin typeface="Menlo" panose="020B0609030804020204" pitchFamily="49" charset="0"/>
              </a:rPr>
              <a:t>Car,</a:t>
            </a:r>
          </a:p>
          <a:p>
            <a:r>
              <a:rPr lang="en-GB" sz="1000" b="0" dirty="0">
                <a:solidFill>
                  <a:srgbClr val="A31515"/>
                </a:solidFill>
                <a:effectLst/>
                <a:latin typeface="Menlo" panose="020B0609030804020204" pitchFamily="49" charset="0"/>
              </a:rPr>
              <a:t>	</a:t>
            </a:r>
            <a:r>
              <a:rPr lang="en-GB" sz="1000" dirty="0">
                <a:solidFill>
                  <a:srgbClr val="A31515"/>
                </a:solidFill>
                <a:latin typeface="Menlo" panose="020B0609030804020204" pitchFamily="49" charset="0"/>
              </a:rPr>
              <a:t>           </a:t>
            </a:r>
            <a:r>
              <a:rPr lang="en-GB" sz="1000" b="0" dirty="0">
                <a:solidFill>
                  <a:srgbClr val="A31515"/>
                </a:solidFill>
                <a:effectLst/>
                <a:latin typeface="Menlo" panose="020B0609030804020204" pitchFamily="49" charset="0"/>
              </a:rPr>
              <a:t>r#”</a:t>
            </a:r>
            <a:endParaRPr lang="en-BE" sz="1000" dirty="0"/>
          </a:p>
        </p:txBody>
      </p:sp>
      <p:sp>
        <p:nvSpPr>
          <p:cNvPr id="11" name="TextBox 10">
            <a:extLst>
              <a:ext uri="{FF2B5EF4-FFF2-40B4-BE49-F238E27FC236}">
                <a16:creationId xmlns:a16="http://schemas.microsoft.com/office/drawing/2014/main" id="{5652E03F-2116-7C08-FFC1-39C5140F7B71}"/>
              </a:ext>
            </a:extLst>
          </p:cNvPr>
          <p:cNvSpPr txBox="1"/>
          <p:nvPr/>
        </p:nvSpPr>
        <p:spPr>
          <a:xfrm>
            <a:off x="1839547" y="4840693"/>
            <a:ext cx="7839580" cy="1015663"/>
          </a:xfrm>
          <a:prstGeom prst="rect">
            <a:avLst/>
          </a:prstGeom>
          <a:noFill/>
        </p:spPr>
        <p:txBody>
          <a:bodyPr wrap="square">
            <a:spAutoFit/>
          </a:bodyPr>
          <a:lstStyle/>
          <a:p>
            <a:r>
              <a:rPr lang="en-GB" sz="1000" b="0" dirty="0">
                <a:solidFill>
                  <a:srgbClr val="A31515"/>
                </a:solidFill>
                <a:effectLst/>
                <a:latin typeface="Menlo" panose="020B0609030804020204" pitchFamily="49" charset="0"/>
              </a:rPr>
              <a:t>	  "#</a:t>
            </a:r>
            <a:r>
              <a:rPr lang="en-GB" sz="1000" b="0" dirty="0">
                <a:solidFill>
                  <a:srgbClr val="000000"/>
                </a:solidFill>
                <a:effectLst/>
                <a:latin typeface="Menlo" panose="020B0609030804020204" pitchFamily="49" charset="0"/>
              </a:rPr>
              <a:t>,</a:t>
            </a:r>
          </a:p>
          <a:p>
            <a:r>
              <a:rPr lang="en-GB" sz="1000" b="0" dirty="0">
                <a:solidFill>
                  <a:schemeClr val="accent6">
                    <a:lumMod val="75000"/>
                  </a:schemeClr>
                </a:solidFill>
                <a:effectLst/>
                <a:latin typeface="Menlo" panose="020B0609030804020204" pitchFamily="49" charset="0"/>
              </a:rPr>
              <a:t>	   id</a:t>
            </a:r>
            <a:r>
              <a:rPr lang="en-GB" sz="1000" b="0" dirty="0">
                <a:solidFill>
                  <a:srgbClr val="000000"/>
                </a:solidFill>
                <a:effectLst/>
                <a:latin typeface="Menlo" panose="020B0609030804020204" pitchFamily="49" charset="0"/>
              </a:rPr>
              <a:t>)</a:t>
            </a:r>
          </a:p>
          <a:p>
            <a:r>
              <a:rPr lang="en-GB" sz="1000" b="0" dirty="0">
                <a:solidFill>
                  <a:srgbClr val="000000"/>
                </a:solidFill>
                <a:effectLst/>
                <a:latin typeface="Menlo" panose="020B0609030804020204" pitchFamily="49" charset="0"/>
              </a:rPr>
              <a:t>	      .</a:t>
            </a:r>
            <a:r>
              <a:rPr lang="en-GB" sz="1000" b="0" dirty="0" err="1">
                <a:solidFill>
                  <a:srgbClr val="000000"/>
                </a:solidFill>
                <a:effectLst/>
                <a:latin typeface="Menlo" panose="020B0609030804020204" pitchFamily="49" charset="0"/>
              </a:rPr>
              <a:t>fetch_one</a:t>
            </a:r>
            <a:r>
              <a:rPr lang="en-GB" sz="1000" b="0" dirty="0">
                <a:solidFill>
                  <a:srgbClr val="000000"/>
                </a:solidFill>
                <a:effectLst/>
                <a:latin typeface="Menlo" panose="020B0609030804020204" pitchFamily="49" charset="0"/>
              </a:rPr>
              <a:t>(</a:t>
            </a:r>
            <a:r>
              <a:rPr lang="en-GB" sz="1000" b="0" dirty="0" err="1">
                <a:solidFill>
                  <a:srgbClr val="0000FF"/>
                </a:solidFill>
                <a:effectLst/>
                <a:latin typeface="Menlo" panose="020B0609030804020204" pitchFamily="49" charset="0"/>
              </a:rPr>
              <a:t>self</a:t>
            </a:r>
            <a:r>
              <a:rPr lang="en-GB" sz="1000" b="0" dirty="0" err="1">
                <a:solidFill>
                  <a:srgbClr val="000000"/>
                </a:solidFill>
                <a:effectLst/>
                <a:latin typeface="Menlo" panose="020B0609030804020204" pitchFamily="49" charset="0"/>
              </a:rPr>
              <a:t>.pool.as_ref</a:t>
            </a:r>
            <a:r>
              <a:rPr lang="en-GB" sz="1000" b="0" dirty="0">
                <a:solidFill>
                  <a:srgbClr val="000000"/>
                </a:solidFill>
                <a:effectLst/>
                <a:latin typeface="Menlo" panose="020B0609030804020204" pitchFamily="49" charset="0"/>
              </a:rPr>
              <a:t>())</a:t>
            </a:r>
          </a:p>
          <a:p>
            <a:r>
              <a:rPr lang="en-GB" sz="1000" b="0" dirty="0">
                <a:solidFill>
                  <a:srgbClr val="000000"/>
                </a:solidFill>
                <a:effectLst/>
                <a:latin typeface="Menlo" panose="020B0609030804020204" pitchFamily="49" charset="0"/>
              </a:rPr>
              <a:t>	      .</a:t>
            </a:r>
            <a:r>
              <a:rPr lang="en-GB" sz="1000" b="0" dirty="0">
                <a:solidFill>
                  <a:srgbClr val="0000FF"/>
                </a:solidFill>
                <a:effectLst/>
                <a:latin typeface="Menlo" panose="020B0609030804020204" pitchFamily="49" charset="0"/>
              </a:rPr>
              <a:t>await</a:t>
            </a:r>
            <a:r>
              <a:rPr lang="en-GB" sz="1000" b="0" dirty="0">
                <a:solidFill>
                  <a:srgbClr val="000000"/>
                </a:solidFill>
                <a:effectLst/>
                <a:latin typeface="Menlo" panose="020B0609030804020204" pitchFamily="49" charset="0"/>
              </a:rPr>
              <a:t>?;</a:t>
            </a:r>
          </a:p>
          <a:p>
            <a:r>
              <a:rPr lang="en-GB" sz="1000" b="0" dirty="0">
                <a:solidFill>
                  <a:srgbClr val="000000"/>
                </a:solidFill>
                <a:effectLst/>
                <a:latin typeface="Menlo" panose="020B0609030804020204" pitchFamily="49" charset="0"/>
              </a:rPr>
              <a:t>   Ok(</a:t>
            </a:r>
            <a:r>
              <a:rPr lang="en-GB" sz="1000" dirty="0">
                <a:latin typeface="Menlo" panose="020B0609030804020204" pitchFamily="49" charset="0"/>
              </a:rPr>
              <a:t>car</a:t>
            </a:r>
            <a:r>
              <a:rPr lang="en-GB" sz="1000" b="0" dirty="0">
                <a:solidFill>
                  <a:srgbClr val="000000"/>
                </a:solidFill>
                <a:effectLst/>
                <a:latin typeface="Menlo" panose="020B0609030804020204" pitchFamily="49" charset="0"/>
              </a:rPr>
              <a:t>)</a:t>
            </a:r>
          </a:p>
          <a:p>
            <a:r>
              <a:rPr lang="en-GB" sz="1000" dirty="0">
                <a:solidFill>
                  <a:srgbClr val="000000"/>
                </a:solidFill>
                <a:latin typeface="Menlo" panose="020B0609030804020204" pitchFamily="49" charset="0"/>
              </a:rPr>
              <a:t>}</a:t>
            </a:r>
            <a:endParaRPr lang="en-GB" sz="1000" b="0" dirty="0">
              <a:solidFill>
                <a:srgbClr val="000000"/>
              </a:solidFill>
              <a:effectLst/>
              <a:latin typeface="Menlo" panose="020B0609030804020204" pitchFamily="49" charset="0"/>
            </a:endParaRPr>
          </a:p>
        </p:txBody>
      </p:sp>
      <p:sp>
        <p:nvSpPr>
          <p:cNvPr id="15" name="TextBox 14">
            <a:extLst>
              <a:ext uri="{FF2B5EF4-FFF2-40B4-BE49-F238E27FC236}">
                <a16:creationId xmlns:a16="http://schemas.microsoft.com/office/drawing/2014/main" id="{498A2320-EB78-3C09-962A-5DCD75540BD1}"/>
              </a:ext>
            </a:extLst>
          </p:cNvPr>
          <p:cNvSpPr txBox="1"/>
          <p:nvPr/>
        </p:nvSpPr>
        <p:spPr>
          <a:xfrm>
            <a:off x="1839546" y="465391"/>
            <a:ext cx="6767602" cy="861774"/>
          </a:xfrm>
          <a:prstGeom prst="rect">
            <a:avLst/>
          </a:prstGeom>
          <a:noFill/>
        </p:spPr>
        <p:txBody>
          <a:bodyPr wrap="square">
            <a:spAutoFit/>
          </a:bodyPr>
          <a:lstStyle/>
          <a:p>
            <a:r>
              <a:rPr lang="en-GB" sz="1000" b="0" dirty="0">
                <a:solidFill>
                  <a:srgbClr val="0000FF"/>
                </a:solidFill>
                <a:effectLst/>
                <a:latin typeface="Menlo" panose="020B0609030804020204" pitchFamily="49" charset="0"/>
              </a:rPr>
              <a:t>pub</a:t>
            </a:r>
            <a:r>
              <a:rPr lang="en-GB" sz="1000" b="0" dirty="0">
                <a:solidFill>
                  <a:srgbClr val="000000"/>
                </a:solidFill>
                <a:effectLst/>
                <a:latin typeface="Menlo" panose="020B0609030804020204" pitchFamily="49" charset="0"/>
              </a:rPr>
              <a:t> </a:t>
            </a:r>
            <a:r>
              <a:rPr lang="en-GB" sz="1000" b="0" dirty="0">
                <a:solidFill>
                  <a:srgbClr val="0000FF"/>
                </a:solidFill>
                <a:effectLst/>
                <a:latin typeface="Menlo" panose="020B0609030804020204" pitchFamily="49" charset="0"/>
              </a:rPr>
              <a:t>async</a:t>
            </a:r>
            <a:r>
              <a:rPr lang="en-GB" sz="1000" b="0" dirty="0">
                <a:solidFill>
                  <a:srgbClr val="000000"/>
                </a:solidFill>
                <a:effectLst/>
                <a:latin typeface="Menlo" panose="020B0609030804020204" pitchFamily="49" charset="0"/>
              </a:rPr>
              <a:t> </a:t>
            </a:r>
            <a:r>
              <a:rPr lang="en-GB" sz="1000" b="0" dirty="0" err="1">
                <a:solidFill>
                  <a:srgbClr val="0000FF"/>
                </a:solidFill>
                <a:effectLst/>
                <a:latin typeface="Menlo" panose="020B0609030804020204" pitchFamily="49" charset="0"/>
              </a:rPr>
              <a:t>fn</a:t>
            </a:r>
            <a:r>
              <a:rPr lang="en-GB" sz="1000" b="0" dirty="0">
                <a:solidFill>
                  <a:srgbClr val="000000"/>
                </a:solidFill>
                <a:effectLst/>
                <a:latin typeface="Menlo" panose="020B0609030804020204" pitchFamily="49" charset="0"/>
              </a:rPr>
              <a:t> </a:t>
            </a:r>
            <a:r>
              <a:rPr lang="en-GB" sz="1000" b="0" dirty="0" err="1">
                <a:solidFill>
                  <a:srgbClr val="000000"/>
                </a:solidFill>
                <a:effectLst/>
                <a:latin typeface="Menlo" panose="020B0609030804020204" pitchFamily="49" charset="0"/>
              </a:rPr>
              <a:t>create_car</a:t>
            </a:r>
            <a:r>
              <a:rPr lang="en-GB" sz="1000" b="0" dirty="0">
                <a:solidFill>
                  <a:srgbClr val="000000"/>
                </a:solidFill>
                <a:effectLst/>
                <a:latin typeface="Menlo" panose="020B0609030804020204" pitchFamily="49" charset="0"/>
              </a:rPr>
              <a:t>(&amp;self, car: Car) -&gt; Result&lt;Car, Error&gt; {</a:t>
            </a:r>
          </a:p>
          <a:p>
            <a:r>
              <a:rPr lang="en-GB" sz="1000" dirty="0">
                <a:solidFill>
                  <a:srgbClr val="0000FF"/>
                </a:solidFill>
                <a:latin typeface="Menlo" panose="020B0609030804020204" pitchFamily="49" charset="0"/>
              </a:rPr>
              <a:t>   </a:t>
            </a:r>
            <a:r>
              <a:rPr lang="en-GB" sz="1000" b="0" dirty="0">
                <a:solidFill>
                  <a:srgbClr val="0000FF"/>
                </a:solidFill>
                <a:effectLst/>
                <a:latin typeface="Menlo" panose="020B0609030804020204" pitchFamily="49" charset="0"/>
              </a:rPr>
              <a:t>let</a:t>
            </a:r>
            <a:r>
              <a:rPr lang="en-GB" sz="1000" b="0" dirty="0">
                <a:solidFill>
                  <a:srgbClr val="000000"/>
                </a:solidFill>
                <a:effectLst/>
                <a:latin typeface="Menlo" panose="020B0609030804020204" pitchFamily="49" charset="0"/>
              </a:rPr>
              <a:t> </a:t>
            </a:r>
            <a:r>
              <a:rPr lang="en-GB" sz="1000" b="0" dirty="0">
                <a:solidFill>
                  <a:srgbClr val="0000FF"/>
                </a:solidFill>
                <a:effectLst/>
                <a:latin typeface="Menlo" panose="020B0609030804020204" pitchFamily="49" charset="0"/>
              </a:rPr>
              <a:t>mut</a:t>
            </a:r>
            <a:r>
              <a:rPr lang="en-GB" sz="1000" b="0" dirty="0">
                <a:solidFill>
                  <a:srgbClr val="000000"/>
                </a:solidFill>
                <a:effectLst/>
                <a:latin typeface="Menlo" panose="020B0609030804020204" pitchFamily="49" charset="0"/>
              </a:rPr>
              <a:t> transaction = </a:t>
            </a:r>
            <a:r>
              <a:rPr lang="en-GB" sz="1000" b="0" dirty="0" err="1">
                <a:solidFill>
                  <a:srgbClr val="0000FF"/>
                </a:solidFill>
                <a:effectLst/>
                <a:latin typeface="Menlo" panose="020B0609030804020204" pitchFamily="49" charset="0"/>
              </a:rPr>
              <a:t>self</a:t>
            </a:r>
            <a:r>
              <a:rPr lang="en-GB" sz="1000" b="0" dirty="0" err="1">
                <a:solidFill>
                  <a:srgbClr val="000000"/>
                </a:solidFill>
                <a:effectLst/>
                <a:latin typeface="Menlo" panose="020B0609030804020204" pitchFamily="49" charset="0"/>
              </a:rPr>
              <a:t>.pool.begin</a:t>
            </a:r>
            <a:r>
              <a:rPr lang="en-GB" sz="1000" b="0" dirty="0">
                <a:solidFill>
                  <a:srgbClr val="000000"/>
                </a:solidFill>
                <a:effectLst/>
                <a:latin typeface="Menlo" panose="020B0609030804020204" pitchFamily="49" charset="0"/>
              </a:rPr>
              <a:t>().</a:t>
            </a:r>
            <a:r>
              <a:rPr lang="en-GB" sz="1000" b="0" dirty="0">
                <a:solidFill>
                  <a:srgbClr val="0000FF"/>
                </a:solidFill>
                <a:effectLst/>
                <a:latin typeface="Menlo" panose="020B0609030804020204" pitchFamily="49" charset="0"/>
              </a:rPr>
              <a:t>await</a:t>
            </a:r>
            <a:r>
              <a:rPr lang="en-GB" sz="1000" b="0" dirty="0">
                <a:solidFill>
                  <a:srgbClr val="000000"/>
                </a:solidFill>
                <a:effectLst/>
                <a:latin typeface="Menlo" panose="020B0609030804020204" pitchFamily="49" charset="0"/>
              </a:rPr>
              <a:t>?;</a:t>
            </a:r>
          </a:p>
          <a:p>
            <a:r>
              <a:rPr lang="en-GB" sz="1000" b="0" dirty="0">
                <a:solidFill>
                  <a:srgbClr val="0000FF"/>
                </a:solidFill>
                <a:effectLst/>
                <a:latin typeface="Menlo" panose="020B0609030804020204" pitchFamily="49" charset="0"/>
              </a:rPr>
              <a:t>   let</a:t>
            </a:r>
            <a:r>
              <a:rPr lang="en-GB" sz="1000" b="0" dirty="0">
                <a:solidFill>
                  <a:srgbClr val="000000"/>
                </a:solidFill>
                <a:effectLst/>
                <a:latin typeface="Menlo" panose="020B0609030804020204" pitchFamily="49" charset="0"/>
              </a:rPr>
              <a:t> </a:t>
            </a:r>
            <a:r>
              <a:rPr lang="en-GB" sz="1000" b="0" dirty="0" err="1">
                <a:solidFill>
                  <a:srgbClr val="000000"/>
                </a:solidFill>
                <a:effectLst/>
                <a:latin typeface="Menlo" panose="020B0609030804020204" pitchFamily="49" charset="0"/>
              </a:rPr>
              <a:t>new</a:t>
            </a:r>
            <a:r>
              <a:rPr lang="en-GB" sz="1000" b="0" dirty="0" err="1">
                <a:effectLst/>
                <a:latin typeface="Menlo" panose="020B0609030804020204" pitchFamily="49" charset="0"/>
              </a:rPr>
              <a:t>_</a:t>
            </a:r>
            <a:r>
              <a:rPr lang="en-GB" sz="1000" dirty="0" err="1">
                <a:latin typeface="Menlo" panose="020B0609030804020204" pitchFamily="49" charset="0"/>
              </a:rPr>
              <a:t>car</a:t>
            </a:r>
            <a:r>
              <a:rPr lang="en-GB" sz="1000" b="0" dirty="0">
                <a:solidFill>
                  <a:srgbClr val="000000"/>
                </a:solidFill>
                <a:effectLst/>
                <a:latin typeface="Menlo" panose="020B0609030804020204" pitchFamily="49" charset="0"/>
              </a:rPr>
              <a:t>= </a:t>
            </a:r>
            <a:r>
              <a:rPr lang="en-GB" sz="1000" b="0" dirty="0" err="1">
                <a:solidFill>
                  <a:srgbClr val="000000"/>
                </a:solidFill>
                <a:effectLst/>
                <a:latin typeface="Menlo" panose="020B0609030804020204" pitchFamily="49" charset="0"/>
              </a:rPr>
              <a:t>sqlx</a:t>
            </a:r>
            <a:r>
              <a:rPr lang="en-GB" sz="1000" b="0" dirty="0">
                <a:solidFill>
                  <a:srgbClr val="000000"/>
                </a:solidFill>
                <a:effectLst/>
                <a:latin typeface="Menlo" panose="020B0609030804020204" pitchFamily="49" charset="0"/>
              </a:rPr>
              <a:t>::</a:t>
            </a:r>
            <a:r>
              <a:rPr lang="en-GB" sz="1000" b="0" dirty="0" err="1">
                <a:solidFill>
                  <a:srgbClr val="000000"/>
                </a:solidFill>
                <a:effectLst/>
                <a:latin typeface="Menlo" panose="020B0609030804020204" pitchFamily="49" charset="0"/>
              </a:rPr>
              <a:t>query_as</a:t>
            </a:r>
            <a:r>
              <a:rPr lang="en-GB" sz="1000" b="0" dirty="0">
                <a:solidFill>
                  <a:srgbClr val="000000"/>
                </a:solidFill>
                <a:effectLst/>
                <a:latin typeface="Menlo" panose="020B0609030804020204" pitchFamily="49" charset="0"/>
              </a:rPr>
              <a:t>!(</a:t>
            </a:r>
          </a:p>
          <a:p>
            <a:r>
              <a:rPr lang="en-GB" sz="1000" b="0" dirty="0">
                <a:solidFill>
                  <a:srgbClr val="000000"/>
                </a:solidFill>
                <a:effectLst/>
                <a:latin typeface="Menlo" panose="020B0609030804020204" pitchFamily="49" charset="0"/>
              </a:rPr>
              <a:t>		Car,</a:t>
            </a:r>
            <a:endParaRPr lang="en-GB" sz="1000" b="0" dirty="0">
              <a:effectLst/>
              <a:latin typeface="Menlo" panose="020B0609030804020204" pitchFamily="49" charset="0"/>
            </a:endParaRPr>
          </a:p>
          <a:p>
            <a:r>
              <a:rPr lang="en-GB" sz="1000" b="0" dirty="0">
                <a:solidFill>
                  <a:srgbClr val="A31515"/>
                </a:solidFill>
                <a:effectLst/>
                <a:latin typeface="Menlo" panose="020B0609030804020204" pitchFamily="49" charset="0"/>
              </a:rPr>
              <a:t>		r#”</a:t>
            </a:r>
            <a:endParaRPr lang="en-BE" sz="1000" dirty="0"/>
          </a:p>
        </p:txBody>
      </p:sp>
      <p:sp>
        <p:nvSpPr>
          <p:cNvPr id="20" name="TextBox 19">
            <a:extLst>
              <a:ext uri="{FF2B5EF4-FFF2-40B4-BE49-F238E27FC236}">
                <a16:creationId xmlns:a16="http://schemas.microsoft.com/office/drawing/2014/main" id="{9D2F4B7A-735D-FA02-44C0-7BB08F7DA12D}"/>
              </a:ext>
            </a:extLst>
          </p:cNvPr>
          <p:cNvSpPr txBox="1"/>
          <p:nvPr/>
        </p:nvSpPr>
        <p:spPr>
          <a:xfrm>
            <a:off x="1839546" y="2019010"/>
            <a:ext cx="6903718" cy="1323439"/>
          </a:xfrm>
          <a:prstGeom prst="rect">
            <a:avLst/>
          </a:prstGeom>
          <a:noFill/>
        </p:spPr>
        <p:txBody>
          <a:bodyPr wrap="square">
            <a:spAutoFit/>
          </a:bodyPr>
          <a:lstStyle/>
          <a:p>
            <a:r>
              <a:rPr lang="en-GB" sz="1000" dirty="0">
                <a:solidFill>
                  <a:srgbClr val="A31515"/>
                </a:solidFill>
                <a:latin typeface="Menlo" panose="020B0609030804020204" pitchFamily="49" charset="0"/>
              </a:rPr>
              <a:t>            	</a:t>
            </a:r>
            <a:r>
              <a:rPr lang="en-GB" sz="1000" b="0" dirty="0">
                <a:solidFill>
                  <a:srgbClr val="A31515"/>
                </a:solidFill>
                <a:effectLst/>
                <a:latin typeface="Menlo" panose="020B0609030804020204" pitchFamily="49" charset="0"/>
              </a:rPr>
              <a:t>"#</a:t>
            </a:r>
            <a:r>
              <a:rPr lang="en-GB" sz="1000" b="0" dirty="0">
                <a:solidFill>
                  <a:srgbClr val="000000"/>
                </a:solidFill>
                <a:effectLst/>
                <a:latin typeface="Menlo" panose="020B0609030804020204" pitchFamily="49" charset="0"/>
              </a:rPr>
              <a:t>,</a:t>
            </a:r>
          </a:p>
          <a:p>
            <a:r>
              <a:rPr lang="en-GB" sz="1000" b="0" dirty="0">
                <a:solidFill>
                  <a:srgbClr val="000000"/>
                </a:solidFill>
                <a:effectLst/>
                <a:latin typeface="Menlo" panose="020B0609030804020204" pitchFamily="49" charset="0"/>
              </a:rPr>
              <a:t>		</a:t>
            </a:r>
            <a:r>
              <a:rPr lang="en-GB" sz="1000" b="0" dirty="0" err="1">
                <a:solidFill>
                  <a:srgbClr val="000000"/>
                </a:solidFill>
                <a:effectLst/>
                <a:latin typeface="Menlo" panose="020B0609030804020204" pitchFamily="49" charset="0"/>
              </a:rPr>
              <a:t>car.brand</a:t>
            </a:r>
            <a:r>
              <a:rPr lang="en-GB" sz="1000" b="0" dirty="0">
                <a:solidFill>
                  <a:srgbClr val="000000"/>
                </a:solidFill>
                <a:effectLst/>
                <a:latin typeface="Menlo" panose="020B0609030804020204" pitchFamily="49" charset="0"/>
              </a:rPr>
              <a:t>, </a:t>
            </a:r>
            <a:r>
              <a:rPr lang="en-GB" sz="1000" b="0" dirty="0" err="1">
                <a:solidFill>
                  <a:srgbClr val="000000"/>
                </a:solidFill>
                <a:effectLst/>
                <a:latin typeface="Menlo" panose="020B0609030804020204" pitchFamily="49" charset="0"/>
              </a:rPr>
              <a:t>car.id</a:t>
            </a:r>
            <a:r>
              <a:rPr lang="en-GB" sz="1000" b="0" dirty="0">
                <a:solidFill>
                  <a:srgbClr val="000000"/>
                </a:solidFill>
                <a:effectLst/>
                <a:latin typeface="Menlo" panose="020B0609030804020204" pitchFamily="49" charset="0"/>
              </a:rPr>
              <a:t>, </a:t>
            </a:r>
            <a:r>
              <a:rPr lang="en-GB" sz="1000" b="0" dirty="0" err="1">
                <a:solidFill>
                  <a:srgbClr val="000000"/>
                </a:solidFill>
                <a:effectLst/>
                <a:latin typeface="Menlo" panose="020B0609030804020204" pitchFamily="49" charset="0"/>
              </a:rPr>
              <a:t>car.name</a:t>
            </a:r>
            <a:r>
              <a:rPr lang="en-GB" sz="1000" b="0" dirty="0">
                <a:solidFill>
                  <a:srgbClr val="000000"/>
                </a:solidFill>
                <a:effectLst/>
                <a:latin typeface="Menlo" panose="020B0609030804020204" pitchFamily="49" charset="0"/>
              </a:rPr>
              <a:t>, </a:t>
            </a:r>
            <a:r>
              <a:rPr lang="en-GB" sz="1000" b="0" dirty="0" err="1">
                <a:solidFill>
                  <a:srgbClr val="000000"/>
                </a:solidFill>
                <a:effectLst/>
                <a:latin typeface="Menlo" panose="020B0609030804020204" pitchFamily="49" charset="0"/>
              </a:rPr>
              <a:t>car.owned_by</a:t>
            </a:r>
            <a:r>
              <a:rPr lang="en-GB" sz="1000" b="0" dirty="0">
                <a:solidFill>
                  <a:srgbClr val="000000"/>
                </a:solidFill>
                <a:effectLst/>
                <a:latin typeface="Menlo" panose="020B0609030804020204" pitchFamily="49" charset="0"/>
              </a:rPr>
              <a:t>,</a:t>
            </a:r>
          </a:p>
          <a:p>
            <a:r>
              <a:rPr lang="en-GB" sz="1000" b="0" dirty="0">
                <a:solidFill>
                  <a:srgbClr val="000000"/>
                </a:solidFill>
                <a:effectLst/>
                <a:latin typeface="Menlo" panose="020B0609030804020204" pitchFamily="49" charset="0"/>
              </a:rPr>
              <a:t>     	)</a:t>
            </a:r>
          </a:p>
          <a:p>
            <a:r>
              <a:rPr lang="en-GB" sz="1000" b="0" dirty="0">
                <a:solidFill>
                  <a:srgbClr val="000000"/>
                </a:solidFill>
                <a:effectLst/>
                <a:latin typeface="Menlo" panose="020B0609030804020204" pitchFamily="49" charset="0"/>
              </a:rPr>
              <a:t>     	.</a:t>
            </a:r>
            <a:r>
              <a:rPr lang="en-GB" sz="1000" b="0" dirty="0" err="1">
                <a:solidFill>
                  <a:srgbClr val="000000"/>
                </a:solidFill>
                <a:effectLst/>
                <a:latin typeface="Menlo" panose="020B0609030804020204" pitchFamily="49" charset="0"/>
              </a:rPr>
              <a:t>fetch_one</a:t>
            </a:r>
            <a:r>
              <a:rPr lang="en-GB" sz="1000" b="0" dirty="0">
                <a:solidFill>
                  <a:srgbClr val="000000"/>
                </a:solidFill>
                <a:effectLst/>
                <a:latin typeface="Menlo" panose="020B0609030804020204" pitchFamily="49" charset="0"/>
              </a:rPr>
              <a:t>(</a:t>
            </a:r>
            <a:r>
              <a:rPr lang="en-GB" sz="1000" b="0" dirty="0" err="1">
                <a:solidFill>
                  <a:srgbClr val="000000"/>
                </a:solidFill>
                <a:effectLst/>
                <a:latin typeface="Menlo" panose="020B0609030804020204" pitchFamily="49" charset="0"/>
              </a:rPr>
              <a:t>transaction.as_mut</a:t>
            </a:r>
            <a:r>
              <a:rPr lang="en-GB" sz="1000" b="0" dirty="0">
                <a:solidFill>
                  <a:srgbClr val="000000"/>
                </a:solidFill>
                <a:effectLst/>
                <a:latin typeface="Menlo" panose="020B0609030804020204" pitchFamily="49" charset="0"/>
              </a:rPr>
              <a:t>())</a:t>
            </a:r>
          </a:p>
          <a:p>
            <a:r>
              <a:rPr lang="en-GB" sz="1000" b="0" dirty="0">
                <a:solidFill>
                  <a:srgbClr val="000000"/>
                </a:solidFill>
                <a:effectLst/>
                <a:latin typeface="Menlo" panose="020B0609030804020204" pitchFamily="49" charset="0"/>
              </a:rPr>
              <a:t>     	.</a:t>
            </a:r>
            <a:r>
              <a:rPr lang="en-GB" sz="1000" b="0" dirty="0">
                <a:solidFill>
                  <a:srgbClr val="0000FF"/>
                </a:solidFill>
                <a:effectLst/>
                <a:latin typeface="Menlo" panose="020B0609030804020204" pitchFamily="49" charset="0"/>
              </a:rPr>
              <a:t>await</a:t>
            </a:r>
            <a:r>
              <a:rPr lang="en-GB" sz="1000" b="0" dirty="0">
                <a:solidFill>
                  <a:srgbClr val="000000"/>
                </a:solidFill>
                <a:effectLst/>
                <a:latin typeface="Menlo" panose="020B0609030804020204" pitchFamily="49" charset="0"/>
              </a:rPr>
              <a:t>?;</a:t>
            </a:r>
          </a:p>
          <a:p>
            <a:r>
              <a:rPr lang="en-GB" sz="1000" b="0" dirty="0">
                <a:solidFill>
                  <a:srgbClr val="000000"/>
                </a:solidFill>
                <a:effectLst/>
                <a:latin typeface="Menlo" panose="020B0609030804020204" pitchFamily="49" charset="0"/>
              </a:rPr>
              <a:t>    	</a:t>
            </a:r>
            <a:r>
              <a:rPr lang="en-GB" sz="1000" b="0" dirty="0" err="1">
                <a:solidFill>
                  <a:srgbClr val="000000"/>
                </a:solidFill>
                <a:effectLst/>
                <a:latin typeface="Menlo" panose="020B0609030804020204" pitchFamily="49" charset="0"/>
              </a:rPr>
              <a:t>transaction.commit</a:t>
            </a:r>
            <a:r>
              <a:rPr lang="en-GB" sz="1000" b="0" dirty="0">
                <a:solidFill>
                  <a:srgbClr val="000000"/>
                </a:solidFill>
                <a:effectLst/>
                <a:latin typeface="Menlo" panose="020B0609030804020204" pitchFamily="49" charset="0"/>
              </a:rPr>
              <a:t>().</a:t>
            </a:r>
            <a:r>
              <a:rPr lang="en-GB" sz="1000" b="0" dirty="0">
                <a:solidFill>
                  <a:srgbClr val="0000FF"/>
                </a:solidFill>
                <a:effectLst/>
                <a:latin typeface="Menlo" panose="020B0609030804020204" pitchFamily="49" charset="0"/>
              </a:rPr>
              <a:t>await</a:t>
            </a:r>
            <a:r>
              <a:rPr lang="en-GB" sz="1000" b="0" dirty="0">
                <a:solidFill>
                  <a:srgbClr val="000000"/>
                </a:solidFill>
                <a:effectLst/>
                <a:latin typeface="Menlo" panose="020B0609030804020204" pitchFamily="49" charset="0"/>
              </a:rPr>
              <a:t>?;</a:t>
            </a:r>
          </a:p>
          <a:p>
            <a:r>
              <a:rPr lang="en-GB" sz="1000" b="0" dirty="0">
                <a:solidFill>
                  <a:srgbClr val="000000"/>
                </a:solidFill>
                <a:effectLst/>
                <a:latin typeface="Menlo" panose="020B0609030804020204" pitchFamily="49" charset="0"/>
              </a:rPr>
              <a:t>    	Ok(</a:t>
            </a:r>
            <a:r>
              <a:rPr lang="en-GB" sz="1000" b="0" dirty="0" err="1">
                <a:solidFill>
                  <a:srgbClr val="000000"/>
                </a:solidFill>
                <a:effectLst/>
                <a:latin typeface="Menlo" panose="020B0609030804020204" pitchFamily="49" charset="0"/>
              </a:rPr>
              <a:t>new_</a:t>
            </a:r>
            <a:r>
              <a:rPr lang="en-GB" sz="1000" dirty="0" err="1">
                <a:latin typeface="Menlo" panose="020B0609030804020204" pitchFamily="49" charset="0"/>
              </a:rPr>
              <a:t>car</a:t>
            </a:r>
            <a:r>
              <a:rPr lang="en-GB" sz="1000" b="0" dirty="0">
                <a:solidFill>
                  <a:srgbClr val="000000"/>
                </a:solidFill>
                <a:effectLst/>
                <a:latin typeface="Menlo" panose="020B0609030804020204" pitchFamily="49" charset="0"/>
              </a:rPr>
              <a:t>)</a:t>
            </a:r>
          </a:p>
          <a:p>
            <a:r>
              <a:rPr lang="en-GB" sz="1000" dirty="0">
                <a:solidFill>
                  <a:srgbClr val="000000"/>
                </a:solidFill>
                <a:latin typeface="Menlo" panose="020B0609030804020204" pitchFamily="49" charset="0"/>
              </a:rPr>
              <a:t>}</a:t>
            </a:r>
            <a:endParaRPr lang="en-GB" sz="1000" b="0" dirty="0">
              <a:solidFill>
                <a:srgbClr val="000000"/>
              </a:solidFill>
              <a:effectLst/>
              <a:latin typeface="Menlo" panose="020B0609030804020204" pitchFamily="49" charset="0"/>
            </a:endParaRPr>
          </a:p>
        </p:txBody>
      </p:sp>
      <p:sp>
        <p:nvSpPr>
          <p:cNvPr id="3" name="TextBox 2">
            <a:extLst>
              <a:ext uri="{FF2B5EF4-FFF2-40B4-BE49-F238E27FC236}">
                <a16:creationId xmlns:a16="http://schemas.microsoft.com/office/drawing/2014/main" id="{CDFCE2B8-2A7E-7F68-988A-1409D8DF6B19}"/>
              </a:ext>
            </a:extLst>
          </p:cNvPr>
          <p:cNvSpPr txBox="1"/>
          <p:nvPr/>
        </p:nvSpPr>
        <p:spPr>
          <a:xfrm>
            <a:off x="2830010" y="463290"/>
            <a:ext cx="1001210" cy="246221"/>
          </a:xfrm>
          <a:prstGeom prst="rect">
            <a:avLst/>
          </a:prstGeom>
          <a:noFill/>
        </p:spPr>
        <p:txBody>
          <a:bodyPr wrap="square">
            <a:spAutoFit/>
          </a:bodyPr>
          <a:lstStyle/>
          <a:p>
            <a:r>
              <a:rPr lang="en-GB" sz="1000" b="0" dirty="0" err="1">
                <a:solidFill>
                  <a:srgbClr val="000000"/>
                </a:solidFill>
                <a:effectLst/>
                <a:latin typeface="Menlo" panose="020B0609030804020204" pitchFamily="49" charset="0"/>
              </a:rPr>
              <a:t>create_car</a:t>
            </a:r>
            <a:endParaRPr lang="en-BE" sz="1000" dirty="0"/>
          </a:p>
        </p:txBody>
      </p:sp>
      <p:sp>
        <p:nvSpPr>
          <p:cNvPr id="8" name="TextBox 7">
            <a:extLst>
              <a:ext uri="{FF2B5EF4-FFF2-40B4-BE49-F238E27FC236}">
                <a16:creationId xmlns:a16="http://schemas.microsoft.com/office/drawing/2014/main" id="{5D609426-EA50-A5DB-9DFA-2D5E63590890}"/>
              </a:ext>
            </a:extLst>
          </p:cNvPr>
          <p:cNvSpPr txBox="1"/>
          <p:nvPr/>
        </p:nvSpPr>
        <p:spPr>
          <a:xfrm>
            <a:off x="2830010" y="3888027"/>
            <a:ext cx="782508" cy="246221"/>
          </a:xfrm>
          <a:prstGeom prst="rect">
            <a:avLst/>
          </a:prstGeom>
          <a:noFill/>
        </p:spPr>
        <p:txBody>
          <a:bodyPr wrap="square">
            <a:spAutoFit/>
          </a:bodyPr>
          <a:lstStyle/>
          <a:p>
            <a:r>
              <a:rPr lang="en-GB" sz="1000" b="0" dirty="0" err="1">
                <a:solidFill>
                  <a:srgbClr val="000000"/>
                </a:solidFill>
                <a:effectLst/>
                <a:latin typeface="Menlo" panose="020B0609030804020204" pitchFamily="49" charset="0"/>
              </a:rPr>
              <a:t>get_car</a:t>
            </a:r>
            <a:endParaRPr lang="en-BE" sz="1000" dirty="0"/>
          </a:p>
        </p:txBody>
      </p:sp>
    </p:spTree>
    <p:extLst>
      <p:ext uri="{BB962C8B-B14F-4D97-AF65-F5344CB8AC3E}">
        <p14:creationId xmlns:p14="http://schemas.microsoft.com/office/powerpoint/2010/main" val="14032932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E247212-C7A6-B820-EBFA-33FC75588AC3}"/>
              </a:ext>
            </a:extLst>
          </p:cNvPr>
          <p:cNvSpPr txBox="1"/>
          <p:nvPr/>
        </p:nvSpPr>
        <p:spPr>
          <a:xfrm>
            <a:off x="3197810" y="3822724"/>
            <a:ext cx="6098796" cy="1477328"/>
          </a:xfrm>
          <a:prstGeom prst="rect">
            <a:avLst/>
          </a:prstGeom>
          <a:solidFill>
            <a:schemeClr val="bg1"/>
          </a:solidFill>
          <a:ln>
            <a:noFill/>
          </a:ln>
        </p:spPr>
        <p:txBody>
          <a:bodyPr wrap="square">
            <a:spAutoFit/>
          </a:bodyPr>
          <a:lstStyle/>
          <a:p>
            <a:r>
              <a:rPr lang="en-GB" sz="1000" b="0" dirty="0">
                <a:solidFill>
                  <a:srgbClr val="0000FF"/>
                </a:solidFill>
                <a:effectLst/>
                <a:latin typeface="Menlo" panose="020B0609030804020204" pitchFamily="49" charset="0"/>
              </a:rPr>
              <a:t>pub</a:t>
            </a:r>
            <a:r>
              <a:rPr lang="en-GB" sz="1000" b="0" dirty="0">
                <a:solidFill>
                  <a:srgbClr val="000000"/>
                </a:solidFill>
                <a:effectLst/>
                <a:latin typeface="Menlo" panose="020B0609030804020204" pitchFamily="49" charset="0"/>
              </a:rPr>
              <a:t> </a:t>
            </a:r>
            <a:r>
              <a:rPr lang="en-GB" sz="1000" b="0" dirty="0">
                <a:solidFill>
                  <a:srgbClr val="0000FF"/>
                </a:solidFill>
                <a:effectLst/>
                <a:latin typeface="Menlo" panose="020B0609030804020204" pitchFamily="49" charset="0"/>
              </a:rPr>
              <a:t>async</a:t>
            </a:r>
            <a:r>
              <a:rPr lang="en-GB" sz="1000" b="0" dirty="0">
                <a:solidFill>
                  <a:srgbClr val="000000"/>
                </a:solidFill>
                <a:effectLst/>
                <a:latin typeface="Menlo" panose="020B0609030804020204" pitchFamily="49" charset="0"/>
              </a:rPr>
              <a:t> </a:t>
            </a:r>
            <a:r>
              <a:rPr lang="en-GB" sz="1000" b="0" dirty="0" err="1">
                <a:solidFill>
                  <a:srgbClr val="0000FF"/>
                </a:solidFill>
                <a:effectLst/>
                <a:latin typeface="Menlo" panose="020B0609030804020204" pitchFamily="49" charset="0"/>
              </a:rPr>
              <a:t>fn</a:t>
            </a:r>
            <a:r>
              <a:rPr lang="en-GB" sz="1000" b="0" dirty="0">
                <a:solidFill>
                  <a:srgbClr val="000000"/>
                </a:solidFill>
                <a:effectLst/>
                <a:latin typeface="Menlo" panose="020B0609030804020204" pitchFamily="49" charset="0"/>
              </a:rPr>
              <a:t> </a:t>
            </a:r>
            <a:r>
              <a:rPr lang="en-GB" sz="1000" b="0" dirty="0" err="1">
                <a:solidFill>
                  <a:srgbClr val="000000"/>
                </a:solidFill>
                <a:effectLst/>
                <a:latin typeface="Menlo" panose="020B0609030804020204" pitchFamily="49" charset="0"/>
              </a:rPr>
              <a:t>get_car</a:t>
            </a:r>
            <a:r>
              <a:rPr lang="en-GB" sz="1000" b="0" dirty="0">
                <a:solidFill>
                  <a:srgbClr val="000000"/>
                </a:solidFill>
                <a:effectLst/>
                <a:latin typeface="Menlo" panose="020B0609030804020204" pitchFamily="49" charset="0"/>
              </a:rPr>
              <a:t>(</a:t>
            </a:r>
          </a:p>
          <a:p>
            <a:r>
              <a:rPr lang="en-GB" sz="1000" b="0" dirty="0">
                <a:solidFill>
                  <a:srgbClr val="000000"/>
                </a:solidFill>
                <a:effectLst/>
                <a:latin typeface="Menlo" panose="020B0609030804020204" pitchFamily="49" charset="0"/>
              </a:rPr>
              <a:t>   &amp;</a:t>
            </a:r>
            <a:r>
              <a:rPr lang="en-GB" sz="1000" b="0" dirty="0">
                <a:solidFill>
                  <a:srgbClr val="0000FF"/>
                </a:solidFill>
                <a:effectLst/>
                <a:latin typeface="Menlo" panose="020B0609030804020204" pitchFamily="49" charset="0"/>
              </a:rPr>
              <a:t>self</a:t>
            </a:r>
            <a:r>
              <a:rPr lang="en-GB" sz="1000" b="0" dirty="0">
                <a:solidFill>
                  <a:srgbClr val="000000"/>
                </a:solidFill>
                <a:effectLst/>
                <a:latin typeface="Menlo" panose="020B0609030804020204" pitchFamily="49" charset="0"/>
              </a:rPr>
              <a:t>,</a:t>
            </a:r>
          </a:p>
          <a:p>
            <a:r>
              <a:rPr lang="en-GB" sz="1000" b="0" dirty="0">
                <a:solidFill>
                  <a:srgbClr val="000000"/>
                </a:solidFill>
                <a:effectLst/>
                <a:latin typeface="Menlo" panose="020B0609030804020204" pitchFamily="49" charset="0"/>
              </a:rPr>
              <a:t>   Path(id): Path&lt;</a:t>
            </a:r>
            <a:r>
              <a:rPr lang="en-GB" sz="1000" b="0" dirty="0" err="1">
                <a:solidFill>
                  <a:srgbClr val="000000"/>
                </a:solidFill>
                <a:effectLst/>
                <a:latin typeface="Menlo" panose="020B0609030804020204" pitchFamily="49" charset="0"/>
              </a:rPr>
              <a:t>Uuid</a:t>
            </a:r>
            <a:r>
              <a:rPr lang="en-GB" sz="1000" b="0" dirty="0">
                <a:solidFill>
                  <a:srgbClr val="000000"/>
                </a:solidFill>
                <a:effectLst/>
                <a:latin typeface="Menlo" panose="020B0609030804020204" pitchFamily="49" charset="0"/>
              </a:rPr>
              <a:t>&gt;</a:t>
            </a:r>
          </a:p>
          <a:p>
            <a:r>
              <a:rPr lang="en-GB" sz="1000" dirty="0">
                <a:solidFill>
                  <a:srgbClr val="000000"/>
                </a:solidFill>
                <a:latin typeface="Menlo" panose="020B0609030804020204" pitchFamily="49" charset="0"/>
              </a:rPr>
              <a:t>   </a:t>
            </a:r>
            <a:r>
              <a:rPr lang="en-GB" sz="1000" b="0" dirty="0">
                <a:solidFill>
                  <a:srgbClr val="000000"/>
                </a:solidFill>
                <a:effectLst/>
                <a:latin typeface="Menlo" panose="020B0609030804020204" pitchFamily="49" charset="0"/>
              </a:rPr>
              <a:t>) -&gt; Result&lt;</a:t>
            </a:r>
            <a:r>
              <a:rPr lang="en-GB" sz="1000" b="0" dirty="0" err="1">
                <a:solidFill>
                  <a:srgbClr val="0000FF"/>
                </a:solidFill>
                <a:effectLst/>
                <a:latin typeface="Menlo" panose="020B0609030804020204" pitchFamily="49" charset="0"/>
              </a:rPr>
              <a:t>impl</a:t>
            </a:r>
            <a:r>
              <a:rPr lang="en-GB" sz="1000" b="0" dirty="0">
                <a:solidFill>
                  <a:srgbClr val="000000"/>
                </a:solidFill>
                <a:effectLst/>
                <a:latin typeface="Menlo" panose="020B0609030804020204" pitchFamily="49" charset="0"/>
              </a:rPr>
              <a:t> </a:t>
            </a:r>
            <a:r>
              <a:rPr lang="en-GB" sz="1000" b="0" dirty="0" err="1">
                <a:solidFill>
                  <a:srgbClr val="000000"/>
                </a:solidFill>
                <a:effectLst/>
                <a:latin typeface="Menlo" panose="020B0609030804020204" pitchFamily="49" charset="0"/>
              </a:rPr>
              <a:t>IntoResponse</a:t>
            </a:r>
            <a:r>
              <a:rPr lang="en-GB" sz="1000" b="0" dirty="0">
                <a:solidFill>
                  <a:srgbClr val="000000"/>
                </a:solidFill>
                <a:effectLst/>
                <a:latin typeface="Menlo" panose="020B0609030804020204" pitchFamily="49" charset="0"/>
              </a:rPr>
              <a:t>&gt; {</a:t>
            </a:r>
          </a:p>
          <a:p>
            <a:r>
              <a:rPr lang="en-GB" sz="1000" b="0" dirty="0">
                <a:solidFill>
                  <a:srgbClr val="0000FF"/>
                </a:solidFill>
                <a:effectLst/>
                <a:latin typeface="Menlo" panose="020B0609030804020204" pitchFamily="49" charset="0"/>
              </a:rPr>
              <a:t>   match</a:t>
            </a:r>
            <a:r>
              <a:rPr lang="en-GB" sz="1000" b="0" dirty="0">
                <a:solidFill>
                  <a:srgbClr val="000000"/>
                </a:solidFill>
                <a:effectLst/>
                <a:latin typeface="Menlo" panose="020B0609030804020204" pitchFamily="49" charset="0"/>
              </a:rPr>
              <a:t> </a:t>
            </a:r>
            <a:r>
              <a:rPr lang="en-GB" sz="1000" b="0" dirty="0" err="1">
                <a:solidFill>
                  <a:srgbClr val="0000FF"/>
                </a:solidFill>
                <a:effectLst/>
                <a:latin typeface="Menlo" panose="020B0609030804020204" pitchFamily="49" charset="0"/>
              </a:rPr>
              <a:t>self</a:t>
            </a:r>
            <a:r>
              <a:rPr lang="en-GB" sz="1000" b="0" dirty="0" err="1">
                <a:solidFill>
                  <a:srgbClr val="000000"/>
                </a:solidFill>
                <a:effectLst/>
                <a:latin typeface="Menlo" panose="020B0609030804020204" pitchFamily="49" charset="0"/>
              </a:rPr>
              <a:t>.cars_table.get_car</a:t>
            </a:r>
            <a:r>
              <a:rPr lang="en-GB" sz="1000" b="0" dirty="0">
                <a:solidFill>
                  <a:srgbClr val="000000"/>
                </a:solidFill>
                <a:effectLst/>
                <a:latin typeface="Menlo" panose="020B0609030804020204" pitchFamily="49" charset="0"/>
              </a:rPr>
              <a:t>(&amp;id).</a:t>
            </a:r>
            <a:r>
              <a:rPr lang="en-GB" sz="1000" b="0" dirty="0">
                <a:solidFill>
                  <a:srgbClr val="0000FF"/>
                </a:solidFill>
                <a:effectLst/>
                <a:latin typeface="Menlo" panose="020B0609030804020204" pitchFamily="49" charset="0"/>
              </a:rPr>
              <a:t>await</a:t>
            </a:r>
            <a:r>
              <a:rPr lang="en-GB" sz="1000" b="0" dirty="0">
                <a:solidFill>
                  <a:srgbClr val="000000"/>
                </a:solidFill>
                <a:effectLst/>
                <a:latin typeface="Menlo" panose="020B0609030804020204" pitchFamily="49" charset="0"/>
              </a:rPr>
              <a:t> {</a:t>
            </a:r>
          </a:p>
          <a:p>
            <a:r>
              <a:rPr lang="en-GB" sz="1000" b="0" dirty="0">
                <a:solidFill>
                  <a:srgbClr val="000000"/>
                </a:solidFill>
                <a:effectLst/>
                <a:latin typeface="Menlo" panose="020B0609030804020204" pitchFamily="49" charset="0"/>
              </a:rPr>
              <a:t>	Ok(car) =&gt; Ok(</a:t>
            </a:r>
            <a:r>
              <a:rPr lang="en-GB" sz="1000" b="0" dirty="0" err="1">
                <a:solidFill>
                  <a:srgbClr val="000000"/>
                </a:solidFill>
                <a:effectLst/>
                <a:latin typeface="Menlo" panose="020B0609030804020204" pitchFamily="49" charset="0"/>
              </a:rPr>
              <a:t>Json</a:t>
            </a:r>
            <a:r>
              <a:rPr lang="en-GB" sz="1000" b="0" dirty="0">
                <a:solidFill>
                  <a:srgbClr val="000000"/>
                </a:solidFill>
                <a:effectLst/>
                <a:latin typeface="Menlo" panose="020B0609030804020204" pitchFamily="49" charset="0"/>
              </a:rPr>
              <a:t>(car)),</a:t>
            </a:r>
          </a:p>
          <a:p>
            <a:r>
              <a:rPr lang="en-GB" sz="1000" b="0" dirty="0">
                <a:solidFill>
                  <a:srgbClr val="000000"/>
                </a:solidFill>
                <a:effectLst/>
                <a:latin typeface="Menlo" panose="020B0609030804020204" pitchFamily="49" charset="0"/>
              </a:rPr>
              <a:t>	Err(e) =&gt; Err(Error::</a:t>
            </a:r>
            <a:r>
              <a:rPr lang="en-GB" sz="1000" b="0" dirty="0" err="1">
                <a:solidFill>
                  <a:srgbClr val="000000"/>
                </a:solidFill>
                <a:effectLst/>
                <a:latin typeface="Menlo" panose="020B0609030804020204" pitchFamily="49" charset="0"/>
              </a:rPr>
              <a:t>CarFetchError</a:t>
            </a:r>
            <a:r>
              <a:rPr lang="en-GB" sz="1000" b="0" dirty="0">
                <a:solidFill>
                  <a:srgbClr val="000000"/>
                </a:solidFill>
                <a:effectLst/>
                <a:latin typeface="Menlo" panose="020B0609030804020204" pitchFamily="49" charset="0"/>
              </a:rPr>
              <a:t>(</a:t>
            </a:r>
            <a:r>
              <a:rPr lang="en-GB" sz="1000" b="0" dirty="0" err="1">
                <a:solidFill>
                  <a:srgbClr val="000000"/>
                </a:solidFill>
                <a:effectLst/>
                <a:latin typeface="Menlo" panose="020B0609030804020204" pitchFamily="49" charset="0"/>
              </a:rPr>
              <a:t>e.to_string</a:t>
            </a:r>
            <a:r>
              <a:rPr lang="en-GB" sz="1000" b="0" dirty="0">
                <a:solidFill>
                  <a:srgbClr val="000000"/>
                </a:solidFill>
                <a:effectLst/>
                <a:latin typeface="Menlo" panose="020B0609030804020204" pitchFamily="49" charset="0"/>
              </a:rPr>
              <a:t>()))</a:t>
            </a:r>
          </a:p>
          <a:p>
            <a:r>
              <a:rPr lang="en-GB" sz="1000" b="0" dirty="0">
                <a:solidFill>
                  <a:srgbClr val="000000"/>
                </a:solidFill>
                <a:effectLst/>
                <a:latin typeface="Menlo" panose="020B0609030804020204" pitchFamily="49" charset="0"/>
              </a:rPr>
              <a:t>   }</a:t>
            </a:r>
          </a:p>
          <a:p>
            <a:r>
              <a:rPr lang="en-GB" sz="1000" b="0" dirty="0">
                <a:solidFill>
                  <a:srgbClr val="000000"/>
                </a:solidFill>
                <a:effectLst/>
                <a:latin typeface="Menlo" panose="020B0609030804020204" pitchFamily="49" charset="0"/>
              </a:rPr>
              <a:t>}</a:t>
            </a:r>
          </a:p>
        </p:txBody>
      </p:sp>
      <p:sp>
        <p:nvSpPr>
          <p:cNvPr id="8" name="TextBox 7">
            <a:extLst>
              <a:ext uri="{FF2B5EF4-FFF2-40B4-BE49-F238E27FC236}">
                <a16:creationId xmlns:a16="http://schemas.microsoft.com/office/drawing/2014/main" id="{3D8235C4-FCF6-F85B-746A-627439541EE2}"/>
              </a:ext>
            </a:extLst>
          </p:cNvPr>
          <p:cNvSpPr txBox="1"/>
          <p:nvPr/>
        </p:nvSpPr>
        <p:spPr>
          <a:xfrm>
            <a:off x="3199002" y="919480"/>
            <a:ext cx="6097604" cy="1631216"/>
          </a:xfrm>
          <a:prstGeom prst="rect">
            <a:avLst/>
          </a:prstGeom>
          <a:solidFill>
            <a:schemeClr val="bg1"/>
          </a:solidFill>
          <a:ln>
            <a:noFill/>
          </a:ln>
        </p:spPr>
        <p:txBody>
          <a:bodyPr wrap="square">
            <a:spAutoFit/>
          </a:bodyPr>
          <a:lstStyle/>
          <a:p>
            <a:r>
              <a:rPr lang="en-GB" sz="1000" b="0" dirty="0">
                <a:solidFill>
                  <a:srgbClr val="0000FF"/>
                </a:solidFill>
                <a:effectLst/>
                <a:latin typeface="Menlo" panose="020B0609030804020204" pitchFamily="49" charset="0"/>
              </a:rPr>
              <a:t>pub</a:t>
            </a:r>
            <a:r>
              <a:rPr lang="en-GB" sz="1000" b="0" dirty="0">
                <a:solidFill>
                  <a:srgbClr val="000000"/>
                </a:solidFill>
                <a:effectLst/>
                <a:latin typeface="Menlo" panose="020B0609030804020204" pitchFamily="49" charset="0"/>
              </a:rPr>
              <a:t> </a:t>
            </a:r>
            <a:r>
              <a:rPr lang="en-GB" sz="1000" b="0" dirty="0">
                <a:solidFill>
                  <a:srgbClr val="0000FF"/>
                </a:solidFill>
                <a:effectLst/>
                <a:latin typeface="Menlo" panose="020B0609030804020204" pitchFamily="49" charset="0"/>
              </a:rPr>
              <a:t>async</a:t>
            </a:r>
            <a:r>
              <a:rPr lang="en-GB" sz="1000" b="0" dirty="0">
                <a:solidFill>
                  <a:srgbClr val="000000"/>
                </a:solidFill>
                <a:effectLst/>
                <a:latin typeface="Menlo" panose="020B0609030804020204" pitchFamily="49" charset="0"/>
              </a:rPr>
              <a:t> </a:t>
            </a:r>
            <a:r>
              <a:rPr lang="en-GB" sz="1000" b="0" dirty="0" err="1">
                <a:solidFill>
                  <a:srgbClr val="0000FF"/>
                </a:solidFill>
                <a:effectLst/>
                <a:latin typeface="Menlo" panose="020B0609030804020204" pitchFamily="49" charset="0"/>
              </a:rPr>
              <a:t>fn</a:t>
            </a:r>
            <a:r>
              <a:rPr lang="en-GB" sz="1000" b="0" dirty="0">
                <a:solidFill>
                  <a:srgbClr val="000000"/>
                </a:solidFill>
                <a:effectLst/>
                <a:latin typeface="Menlo" panose="020B0609030804020204" pitchFamily="49" charset="0"/>
              </a:rPr>
              <a:t> </a:t>
            </a:r>
            <a:r>
              <a:rPr lang="en-GB" sz="1000" b="0" dirty="0" err="1">
                <a:solidFill>
                  <a:srgbClr val="000000"/>
                </a:solidFill>
                <a:effectLst/>
                <a:latin typeface="Menlo" panose="020B0609030804020204" pitchFamily="49" charset="0"/>
              </a:rPr>
              <a:t>create_car</a:t>
            </a:r>
            <a:r>
              <a:rPr lang="en-GB" sz="1000" b="0" dirty="0">
                <a:solidFill>
                  <a:srgbClr val="000000"/>
                </a:solidFill>
                <a:effectLst/>
                <a:latin typeface="Menlo" panose="020B0609030804020204" pitchFamily="49" charset="0"/>
              </a:rPr>
              <a:t>(</a:t>
            </a:r>
          </a:p>
          <a:p>
            <a:r>
              <a:rPr lang="en-GB" sz="1000" dirty="0">
                <a:solidFill>
                  <a:srgbClr val="000000"/>
                </a:solidFill>
                <a:latin typeface="Menlo" panose="020B0609030804020204" pitchFamily="49" charset="0"/>
              </a:rPr>
              <a:t>   &amp;self,</a:t>
            </a:r>
            <a:endParaRPr lang="en-GB" sz="1000" b="0" dirty="0">
              <a:solidFill>
                <a:srgbClr val="000000"/>
              </a:solidFill>
              <a:effectLst/>
              <a:latin typeface="Menlo" panose="020B0609030804020204" pitchFamily="49" charset="0"/>
            </a:endParaRPr>
          </a:p>
          <a:p>
            <a:r>
              <a:rPr lang="en-GB" sz="1000" b="0" dirty="0">
                <a:solidFill>
                  <a:srgbClr val="000000"/>
                </a:solidFill>
                <a:effectLst/>
                <a:latin typeface="Menlo" panose="020B0609030804020204" pitchFamily="49" charset="0"/>
              </a:rPr>
              <a:t>   </a:t>
            </a:r>
            <a:r>
              <a:rPr lang="en-GB" sz="1000" b="0" dirty="0" err="1">
                <a:solidFill>
                  <a:srgbClr val="000000"/>
                </a:solidFill>
                <a:effectLst/>
                <a:latin typeface="Menlo" panose="020B0609030804020204" pitchFamily="49" charset="0"/>
              </a:rPr>
              <a:t>Json</a:t>
            </a:r>
            <a:r>
              <a:rPr lang="en-GB" sz="1000" b="0" dirty="0">
                <a:solidFill>
                  <a:srgbClr val="000000"/>
                </a:solidFill>
                <a:effectLst/>
                <a:latin typeface="Menlo" panose="020B0609030804020204" pitchFamily="49" charset="0"/>
              </a:rPr>
              <a:t>(payload): </a:t>
            </a:r>
            <a:r>
              <a:rPr lang="en-GB" sz="1000" b="0" dirty="0" err="1">
                <a:solidFill>
                  <a:srgbClr val="000000"/>
                </a:solidFill>
                <a:effectLst/>
                <a:latin typeface="Menlo" panose="020B0609030804020204" pitchFamily="49" charset="0"/>
              </a:rPr>
              <a:t>Json</a:t>
            </a:r>
            <a:r>
              <a:rPr lang="en-GB" sz="1000" b="0" dirty="0">
                <a:solidFill>
                  <a:srgbClr val="000000"/>
                </a:solidFill>
                <a:effectLst/>
                <a:latin typeface="Menlo" panose="020B0609030804020204" pitchFamily="49" charset="0"/>
              </a:rPr>
              <a:t>&lt;</a:t>
            </a:r>
            <a:r>
              <a:rPr lang="en-GB" sz="1000" b="0" dirty="0" err="1">
                <a:solidFill>
                  <a:srgbClr val="000000"/>
                </a:solidFill>
                <a:effectLst/>
                <a:latin typeface="Menlo" panose="020B0609030804020204" pitchFamily="49" charset="0"/>
              </a:rPr>
              <a:t>AddCarPayload</a:t>
            </a:r>
            <a:r>
              <a:rPr lang="en-GB" sz="1000" b="0" dirty="0">
                <a:solidFill>
                  <a:srgbClr val="000000"/>
                </a:solidFill>
                <a:effectLst/>
                <a:latin typeface="Menlo" panose="020B0609030804020204" pitchFamily="49" charset="0"/>
              </a:rPr>
              <a:t>&gt;</a:t>
            </a:r>
          </a:p>
          <a:p>
            <a:r>
              <a:rPr lang="en-GB" sz="1000" b="0" dirty="0">
                <a:solidFill>
                  <a:srgbClr val="000000"/>
                </a:solidFill>
                <a:effectLst/>
                <a:latin typeface="Menlo" panose="020B0609030804020204" pitchFamily="49" charset="0"/>
              </a:rPr>
              <a:t>) -&gt; Result&lt;</a:t>
            </a:r>
            <a:r>
              <a:rPr lang="en-GB" sz="1000" b="0" dirty="0" err="1">
                <a:solidFill>
                  <a:srgbClr val="0000FF"/>
                </a:solidFill>
                <a:effectLst/>
                <a:latin typeface="Menlo" panose="020B0609030804020204" pitchFamily="49" charset="0"/>
              </a:rPr>
              <a:t>impl</a:t>
            </a:r>
            <a:r>
              <a:rPr lang="en-GB" sz="1000" b="0" dirty="0">
                <a:solidFill>
                  <a:srgbClr val="000000"/>
                </a:solidFill>
                <a:effectLst/>
                <a:latin typeface="Menlo" panose="020B0609030804020204" pitchFamily="49" charset="0"/>
              </a:rPr>
              <a:t> </a:t>
            </a:r>
            <a:r>
              <a:rPr lang="en-GB" sz="1000" b="0" dirty="0" err="1">
                <a:solidFill>
                  <a:srgbClr val="000000"/>
                </a:solidFill>
                <a:effectLst/>
                <a:latin typeface="Menlo" panose="020B0609030804020204" pitchFamily="49" charset="0"/>
              </a:rPr>
              <a:t>IntoResponse</a:t>
            </a:r>
            <a:r>
              <a:rPr lang="en-GB" sz="1000" b="0" dirty="0">
                <a:solidFill>
                  <a:srgbClr val="000000"/>
                </a:solidFill>
                <a:effectLst/>
                <a:latin typeface="Menlo" panose="020B0609030804020204" pitchFamily="49" charset="0"/>
              </a:rPr>
              <a:t>&gt; {</a:t>
            </a:r>
          </a:p>
          <a:p>
            <a:r>
              <a:rPr lang="en-GB" sz="1000" dirty="0">
                <a:solidFill>
                  <a:srgbClr val="000000"/>
                </a:solidFill>
                <a:latin typeface="Menlo" panose="020B0609030804020204" pitchFamily="49" charset="0"/>
              </a:rPr>
              <a:t>   let car = Car::new(payload);</a:t>
            </a:r>
            <a:endParaRPr lang="en-GB" sz="1000" b="0" dirty="0">
              <a:solidFill>
                <a:srgbClr val="000000"/>
              </a:solidFill>
              <a:effectLst/>
              <a:latin typeface="Menlo" panose="020B0609030804020204" pitchFamily="49" charset="0"/>
            </a:endParaRPr>
          </a:p>
          <a:p>
            <a:r>
              <a:rPr lang="en-GB" sz="1000" b="0" dirty="0">
                <a:solidFill>
                  <a:srgbClr val="0000FF"/>
                </a:solidFill>
                <a:effectLst/>
                <a:latin typeface="Menlo" panose="020B0609030804020204" pitchFamily="49" charset="0"/>
              </a:rPr>
              <a:t>    match</a:t>
            </a:r>
            <a:r>
              <a:rPr lang="en-GB" sz="1000" b="0" dirty="0">
                <a:solidFill>
                  <a:srgbClr val="000000"/>
                </a:solidFill>
                <a:effectLst/>
                <a:latin typeface="Menlo" panose="020B0609030804020204" pitchFamily="49" charset="0"/>
              </a:rPr>
              <a:t> </a:t>
            </a:r>
            <a:r>
              <a:rPr lang="en-GB" sz="1000" b="0" dirty="0" err="1">
                <a:solidFill>
                  <a:srgbClr val="0000FF"/>
                </a:solidFill>
                <a:effectLst/>
                <a:latin typeface="Menlo" panose="020B0609030804020204" pitchFamily="49" charset="0"/>
              </a:rPr>
              <a:t>self</a:t>
            </a:r>
            <a:r>
              <a:rPr lang="en-GB" sz="1000" b="0" dirty="0" err="1">
                <a:solidFill>
                  <a:srgbClr val="000000"/>
                </a:solidFill>
                <a:effectLst/>
                <a:latin typeface="Menlo" panose="020B0609030804020204" pitchFamily="49" charset="0"/>
              </a:rPr>
              <a:t>.cars_table.create_car</a:t>
            </a:r>
            <a:r>
              <a:rPr lang="en-GB" sz="1000" b="0" dirty="0">
                <a:solidFill>
                  <a:srgbClr val="000000"/>
                </a:solidFill>
                <a:effectLst/>
                <a:latin typeface="Menlo" panose="020B0609030804020204" pitchFamily="49" charset="0"/>
              </a:rPr>
              <a:t>(&amp;car).</a:t>
            </a:r>
            <a:r>
              <a:rPr lang="en-GB" sz="1000" b="0" dirty="0">
                <a:solidFill>
                  <a:srgbClr val="0000FF"/>
                </a:solidFill>
                <a:effectLst/>
                <a:latin typeface="Menlo" panose="020B0609030804020204" pitchFamily="49" charset="0"/>
              </a:rPr>
              <a:t>await</a:t>
            </a:r>
            <a:r>
              <a:rPr lang="en-GB" sz="1000" b="0" dirty="0">
                <a:solidFill>
                  <a:srgbClr val="000000"/>
                </a:solidFill>
                <a:effectLst/>
                <a:latin typeface="Menlo" panose="020B0609030804020204" pitchFamily="49" charset="0"/>
              </a:rPr>
              <a:t> {</a:t>
            </a:r>
          </a:p>
          <a:p>
            <a:r>
              <a:rPr lang="en-GB" sz="1000" b="0" dirty="0">
                <a:solidFill>
                  <a:srgbClr val="000000"/>
                </a:solidFill>
                <a:effectLst/>
                <a:latin typeface="Menlo" panose="020B0609030804020204" pitchFamily="49" charset="0"/>
              </a:rPr>
              <a:t>	Ok(car) =&gt; Ok((</a:t>
            </a:r>
            <a:r>
              <a:rPr lang="en-GB" sz="1000" b="0" dirty="0" err="1">
                <a:solidFill>
                  <a:srgbClr val="000000"/>
                </a:solidFill>
                <a:effectLst/>
                <a:latin typeface="Menlo" panose="020B0609030804020204" pitchFamily="49" charset="0"/>
              </a:rPr>
              <a:t>StatusCode</a:t>
            </a:r>
            <a:r>
              <a:rPr lang="en-GB" sz="1000" b="0" dirty="0">
                <a:solidFill>
                  <a:srgbClr val="000000"/>
                </a:solidFill>
                <a:effectLst/>
                <a:latin typeface="Menlo" panose="020B0609030804020204" pitchFamily="49" charset="0"/>
              </a:rPr>
              <a:t>::CREATED, </a:t>
            </a:r>
            <a:r>
              <a:rPr lang="en-GB" sz="1000" b="0" dirty="0" err="1">
                <a:solidFill>
                  <a:srgbClr val="000000"/>
                </a:solidFill>
                <a:effectLst/>
                <a:latin typeface="Menlo" panose="020B0609030804020204" pitchFamily="49" charset="0"/>
              </a:rPr>
              <a:t>Json</a:t>
            </a:r>
            <a:r>
              <a:rPr lang="en-GB" sz="1000" b="0" dirty="0">
                <a:solidFill>
                  <a:srgbClr val="000000"/>
                </a:solidFill>
                <a:effectLst/>
                <a:latin typeface="Menlo" panose="020B0609030804020204" pitchFamily="49" charset="0"/>
              </a:rPr>
              <a:t>(car))),</a:t>
            </a:r>
          </a:p>
          <a:p>
            <a:r>
              <a:rPr lang="en-GB" sz="1000" b="0" dirty="0">
                <a:solidFill>
                  <a:srgbClr val="000000"/>
                </a:solidFill>
                <a:effectLst/>
                <a:latin typeface="Menlo" panose="020B0609030804020204" pitchFamily="49" charset="0"/>
              </a:rPr>
              <a:t>	Err(e) =&gt; Err(Error::</a:t>
            </a:r>
            <a:r>
              <a:rPr lang="en-GB" sz="1000" b="0" dirty="0" err="1">
                <a:solidFill>
                  <a:srgbClr val="000000"/>
                </a:solidFill>
                <a:effectLst/>
                <a:latin typeface="Menlo" panose="020B0609030804020204" pitchFamily="49" charset="0"/>
              </a:rPr>
              <a:t>CarCreationError</a:t>
            </a:r>
            <a:r>
              <a:rPr lang="en-GB" sz="1000" b="0" dirty="0">
                <a:solidFill>
                  <a:srgbClr val="000000"/>
                </a:solidFill>
                <a:effectLst/>
                <a:latin typeface="Menlo" panose="020B0609030804020204" pitchFamily="49" charset="0"/>
              </a:rPr>
              <a:t>(</a:t>
            </a:r>
            <a:r>
              <a:rPr lang="en-GB" sz="1000" b="0" dirty="0" err="1">
                <a:solidFill>
                  <a:srgbClr val="000000"/>
                </a:solidFill>
                <a:effectLst/>
                <a:latin typeface="Menlo" panose="020B0609030804020204" pitchFamily="49" charset="0"/>
              </a:rPr>
              <a:t>e.to_string</a:t>
            </a:r>
            <a:r>
              <a:rPr lang="en-GB" sz="1000" b="0" dirty="0">
                <a:solidFill>
                  <a:srgbClr val="000000"/>
                </a:solidFill>
                <a:effectLst/>
                <a:latin typeface="Menlo" panose="020B0609030804020204" pitchFamily="49" charset="0"/>
              </a:rPr>
              <a:t>()))</a:t>
            </a:r>
          </a:p>
          <a:p>
            <a:r>
              <a:rPr lang="en-GB" sz="1000" b="0" dirty="0">
                <a:solidFill>
                  <a:srgbClr val="000000"/>
                </a:solidFill>
                <a:effectLst/>
                <a:latin typeface="Menlo" panose="020B0609030804020204" pitchFamily="49" charset="0"/>
              </a:rPr>
              <a:t>   }</a:t>
            </a:r>
            <a:endParaRPr lang="en-GB" sz="1000" b="1" dirty="0">
              <a:solidFill>
                <a:srgbClr val="000000"/>
              </a:solidFill>
              <a:effectLst/>
              <a:latin typeface="Menlo" panose="020B0609030804020204" pitchFamily="49" charset="0"/>
            </a:endParaRPr>
          </a:p>
          <a:p>
            <a:r>
              <a:rPr lang="en-GB" sz="1000" b="0" dirty="0">
                <a:solidFill>
                  <a:srgbClr val="000000"/>
                </a:solidFill>
                <a:effectLst/>
                <a:latin typeface="Menlo" panose="020B0609030804020204" pitchFamily="49" charset="0"/>
              </a:rPr>
              <a:t>}</a:t>
            </a:r>
          </a:p>
        </p:txBody>
      </p:sp>
      <p:sp>
        <p:nvSpPr>
          <p:cNvPr id="9" name="TextBox 8">
            <a:extLst>
              <a:ext uri="{FF2B5EF4-FFF2-40B4-BE49-F238E27FC236}">
                <a16:creationId xmlns:a16="http://schemas.microsoft.com/office/drawing/2014/main" id="{08ECD728-F295-46AD-D420-6D030B3BAEED}"/>
              </a:ext>
            </a:extLst>
          </p:cNvPr>
          <p:cNvSpPr txBox="1"/>
          <p:nvPr/>
        </p:nvSpPr>
        <p:spPr>
          <a:xfrm>
            <a:off x="5178228" y="1680408"/>
            <a:ext cx="1001210" cy="246221"/>
          </a:xfrm>
          <a:prstGeom prst="rect">
            <a:avLst/>
          </a:prstGeom>
          <a:noFill/>
        </p:spPr>
        <p:txBody>
          <a:bodyPr wrap="square">
            <a:spAutoFit/>
          </a:bodyPr>
          <a:lstStyle/>
          <a:p>
            <a:r>
              <a:rPr lang="en-GB" sz="1000" b="0" dirty="0" err="1">
                <a:solidFill>
                  <a:srgbClr val="000000"/>
                </a:solidFill>
                <a:effectLst/>
                <a:latin typeface="Menlo" panose="020B0609030804020204" pitchFamily="49" charset="0"/>
              </a:rPr>
              <a:t>create_car</a:t>
            </a:r>
            <a:endParaRPr lang="en-BE" sz="1000" dirty="0"/>
          </a:p>
        </p:txBody>
      </p:sp>
      <p:sp>
        <p:nvSpPr>
          <p:cNvPr id="10" name="TextBox 9">
            <a:extLst>
              <a:ext uri="{FF2B5EF4-FFF2-40B4-BE49-F238E27FC236}">
                <a16:creationId xmlns:a16="http://schemas.microsoft.com/office/drawing/2014/main" id="{14592DBC-9DBC-61D8-743A-8324427D1A64}"/>
              </a:ext>
            </a:extLst>
          </p:cNvPr>
          <p:cNvSpPr txBox="1"/>
          <p:nvPr/>
        </p:nvSpPr>
        <p:spPr>
          <a:xfrm>
            <a:off x="5104849" y="4434004"/>
            <a:ext cx="782508" cy="246221"/>
          </a:xfrm>
          <a:prstGeom prst="rect">
            <a:avLst/>
          </a:prstGeom>
          <a:noFill/>
        </p:spPr>
        <p:txBody>
          <a:bodyPr wrap="square">
            <a:spAutoFit/>
          </a:bodyPr>
          <a:lstStyle/>
          <a:p>
            <a:r>
              <a:rPr lang="en-GB" sz="1000" b="0" dirty="0" err="1">
                <a:solidFill>
                  <a:srgbClr val="000000"/>
                </a:solidFill>
                <a:effectLst/>
                <a:latin typeface="Menlo" panose="020B0609030804020204" pitchFamily="49" charset="0"/>
              </a:rPr>
              <a:t>get_car</a:t>
            </a:r>
            <a:endParaRPr lang="en-BE" sz="1000" dirty="0"/>
          </a:p>
        </p:txBody>
      </p:sp>
      <p:sp>
        <p:nvSpPr>
          <p:cNvPr id="16" name="Rectangle 15">
            <a:extLst>
              <a:ext uri="{FF2B5EF4-FFF2-40B4-BE49-F238E27FC236}">
                <a16:creationId xmlns:a16="http://schemas.microsoft.com/office/drawing/2014/main" id="{E1D0822E-7A1D-BAC0-695D-66B7421DC3AF}"/>
              </a:ext>
            </a:extLst>
          </p:cNvPr>
          <p:cNvSpPr/>
          <p:nvPr/>
        </p:nvSpPr>
        <p:spPr>
          <a:xfrm>
            <a:off x="4155142" y="3820637"/>
            <a:ext cx="782508" cy="2462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0" dirty="0" err="1">
                <a:solidFill>
                  <a:srgbClr val="000000"/>
                </a:solidFill>
                <a:effectLst/>
                <a:latin typeface="Menlo" panose="020B0609030804020204" pitchFamily="49" charset="0"/>
              </a:rPr>
              <a:t>get_car</a:t>
            </a:r>
            <a:endParaRPr lang="en-BE" sz="1000" dirty="0"/>
          </a:p>
        </p:txBody>
      </p:sp>
      <p:sp>
        <p:nvSpPr>
          <p:cNvPr id="17" name="Rectangle 16">
            <a:extLst>
              <a:ext uri="{FF2B5EF4-FFF2-40B4-BE49-F238E27FC236}">
                <a16:creationId xmlns:a16="http://schemas.microsoft.com/office/drawing/2014/main" id="{F87244E9-9D95-13D8-B67E-90E575A4770C}"/>
              </a:ext>
            </a:extLst>
          </p:cNvPr>
          <p:cNvSpPr/>
          <p:nvPr/>
        </p:nvSpPr>
        <p:spPr>
          <a:xfrm>
            <a:off x="4174181" y="919480"/>
            <a:ext cx="983875" cy="2462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0" dirty="0" err="1">
                <a:solidFill>
                  <a:srgbClr val="000000"/>
                </a:solidFill>
                <a:effectLst/>
                <a:latin typeface="Menlo" panose="020B0609030804020204" pitchFamily="49" charset="0"/>
              </a:rPr>
              <a:t>create_car</a:t>
            </a:r>
            <a:endParaRPr lang="en-BE" sz="1000" dirty="0"/>
          </a:p>
        </p:txBody>
      </p:sp>
    </p:spTree>
    <p:extLst>
      <p:ext uri="{BB962C8B-B14F-4D97-AF65-F5344CB8AC3E}">
        <p14:creationId xmlns:p14="http://schemas.microsoft.com/office/powerpoint/2010/main" val="33185694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2DB529-11C1-C044-FFF8-948C9C1417E5}"/>
              </a:ext>
            </a:extLst>
          </p:cNvPr>
          <p:cNvSpPr txBox="1"/>
          <p:nvPr/>
        </p:nvSpPr>
        <p:spPr>
          <a:xfrm>
            <a:off x="4129702" y="2863330"/>
            <a:ext cx="3932596" cy="861774"/>
          </a:xfrm>
          <a:prstGeom prst="rect">
            <a:avLst/>
          </a:prstGeom>
          <a:solidFill>
            <a:schemeClr val="bg1"/>
          </a:solidFill>
          <a:ln>
            <a:noFill/>
          </a:ln>
        </p:spPr>
        <p:txBody>
          <a:bodyPr wrap="square">
            <a:spAutoFit/>
          </a:bodyPr>
          <a:lstStyle/>
          <a:p>
            <a:r>
              <a:rPr lang="en-GB" sz="1000" b="0" dirty="0">
                <a:solidFill>
                  <a:srgbClr val="000000"/>
                </a:solidFill>
                <a:effectLst/>
                <a:latin typeface="Menlo" panose="020B0609030804020204" pitchFamily="49" charset="0"/>
              </a:rPr>
              <a:t>Router::new()</a:t>
            </a:r>
          </a:p>
          <a:p>
            <a:r>
              <a:rPr lang="en-GB" sz="1000" dirty="0">
                <a:solidFill>
                  <a:srgbClr val="000000"/>
                </a:solidFill>
                <a:latin typeface="Menlo" panose="020B0609030804020204" pitchFamily="49" charset="0"/>
              </a:rPr>
              <a:t>          …</a:t>
            </a:r>
            <a:endParaRPr lang="en-GB" sz="1000" b="0" dirty="0">
              <a:solidFill>
                <a:srgbClr val="000000"/>
              </a:solidFill>
              <a:effectLst/>
              <a:latin typeface="Menlo" panose="020B0609030804020204" pitchFamily="49" charset="0"/>
            </a:endParaRPr>
          </a:p>
          <a:p>
            <a:r>
              <a:rPr lang="en-GB" sz="1000" b="0" dirty="0">
                <a:solidFill>
                  <a:srgbClr val="000000"/>
                </a:solidFill>
                <a:effectLst/>
                <a:latin typeface="Menlo" panose="020B0609030804020204" pitchFamily="49" charset="0"/>
              </a:rPr>
              <a:t>         .route(</a:t>
            </a:r>
            <a:r>
              <a:rPr lang="en-GB" sz="1000" b="0" dirty="0">
                <a:solidFill>
                  <a:srgbClr val="A31515"/>
                </a:solidFill>
                <a:effectLst/>
                <a:latin typeface="Menlo" panose="020B0609030804020204" pitchFamily="49" charset="0"/>
              </a:rPr>
              <a:t>"/v1/cars"</a:t>
            </a:r>
            <a:r>
              <a:rPr lang="en-GB" sz="1000" b="0" dirty="0">
                <a:solidFill>
                  <a:srgbClr val="000000"/>
                </a:solidFill>
                <a:effectLst/>
                <a:latin typeface="Menlo" panose="020B0609030804020204" pitchFamily="49" charset="0"/>
              </a:rPr>
              <a:t>, </a:t>
            </a:r>
            <a:r>
              <a:rPr lang="en-GB" sz="1000" dirty="0">
                <a:solidFill>
                  <a:srgbClr val="000000"/>
                </a:solidFill>
                <a:latin typeface="Menlo" panose="020B0609030804020204" pitchFamily="49" charset="0"/>
              </a:rPr>
              <a:t>p</a:t>
            </a:r>
            <a:r>
              <a:rPr lang="en-GB" sz="1000" b="0" dirty="0">
                <a:solidFill>
                  <a:srgbClr val="000000"/>
                </a:solidFill>
                <a:effectLst/>
                <a:latin typeface="Menlo" panose="020B0609030804020204" pitchFamily="49" charset="0"/>
              </a:rPr>
              <a:t>ost(</a:t>
            </a:r>
            <a:r>
              <a:rPr lang="en-GB" sz="1000" b="0" dirty="0" err="1">
                <a:solidFill>
                  <a:srgbClr val="000000"/>
                </a:solidFill>
                <a:effectLst/>
                <a:latin typeface="Menlo" panose="020B0609030804020204" pitchFamily="49" charset="0"/>
              </a:rPr>
              <a:t>create_car</a:t>
            </a:r>
            <a:r>
              <a:rPr lang="en-GB" sz="1000" b="0" dirty="0">
                <a:solidFill>
                  <a:srgbClr val="000000"/>
                </a:solidFill>
                <a:effectLst/>
                <a:latin typeface="Menlo" panose="020B0609030804020204" pitchFamily="49" charset="0"/>
              </a:rPr>
              <a:t>))</a:t>
            </a:r>
          </a:p>
          <a:p>
            <a:r>
              <a:rPr lang="en-GB" sz="1000" dirty="0">
                <a:solidFill>
                  <a:srgbClr val="000000"/>
                </a:solidFill>
                <a:latin typeface="Menlo" panose="020B0609030804020204" pitchFamily="49" charset="0"/>
              </a:rPr>
              <a:t>         </a:t>
            </a:r>
            <a:r>
              <a:rPr lang="en-GB" sz="1000" b="0" dirty="0">
                <a:solidFill>
                  <a:srgbClr val="000000"/>
                </a:solidFill>
                <a:effectLst/>
                <a:latin typeface="Menlo" panose="020B0609030804020204" pitchFamily="49" charset="0"/>
              </a:rPr>
              <a:t>.route(</a:t>
            </a:r>
            <a:r>
              <a:rPr lang="en-GB" sz="1000" b="0" dirty="0">
                <a:solidFill>
                  <a:srgbClr val="A31515"/>
                </a:solidFill>
                <a:effectLst/>
                <a:latin typeface="Menlo" panose="020B0609030804020204" pitchFamily="49" charset="0"/>
              </a:rPr>
              <a:t>"/v1/cars/:id"</a:t>
            </a:r>
            <a:r>
              <a:rPr lang="en-GB" sz="1000" b="0" dirty="0">
                <a:solidFill>
                  <a:srgbClr val="000000"/>
                </a:solidFill>
                <a:effectLst/>
                <a:latin typeface="Menlo" panose="020B0609030804020204" pitchFamily="49" charset="0"/>
              </a:rPr>
              <a:t>, get(</a:t>
            </a:r>
            <a:r>
              <a:rPr lang="en-GB" sz="1000" b="0" dirty="0" err="1">
                <a:solidFill>
                  <a:srgbClr val="000000"/>
                </a:solidFill>
                <a:effectLst/>
                <a:latin typeface="Menlo" panose="020B0609030804020204" pitchFamily="49" charset="0"/>
              </a:rPr>
              <a:t>get_car</a:t>
            </a:r>
            <a:r>
              <a:rPr lang="en-GB" sz="1000" b="0" dirty="0">
                <a:solidFill>
                  <a:srgbClr val="000000"/>
                </a:solidFill>
                <a:effectLst/>
                <a:latin typeface="Menlo" panose="020B0609030804020204" pitchFamily="49" charset="0"/>
              </a:rPr>
              <a:t>))</a:t>
            </a:r>
          </a:p>
          <a:p>
            <a:r>
              <a:rPr lang="en-GB" sz="1000" b="0" dirty="0">
                <a:solidFill>
                  <a:srgbClr val="000000"/>
                </a:solidFill>
                <a:effectLst/>
                <a:latin typeface="Menlo" panose="020B0609030804020204" pitchFamily="49" charset="0"/>
              </a:rPr>
              <a:t>         .</a:t>
            </a:r>
            <a:r>
              <a:rPr lang="en-GB" sz="1000" b="0" dirty="0" err="1">
                <a:solidFill>
                  <a:srgbClr val="000000"/>
                </a:solidFill>
                <a:effectLst/>
                <a:latin typeface="Menlo" panose="020B0609030804020204" pitchFamily="49" charset="0"/>
              </a:rPr>
              <a:t>with_state</a:t>
            </a:r>
            <a:r>
              <a:rPr lang="en-GB" sz="1000" b="0" dirty="0">
                <a:solidFill>
                  <a:srgbClr val="000000"/>
                </a:solidFill>
                <a:effectLst/>
                <a:latin typeface="Menlo" panose="020B0609030804020204" pitchFamily="49" charset="0"/>
              </a:rPr>
              <a:t>(services)</a:t>
            </a:r>
          </a:p>
        </p:txBody>
      </p:sp>
      <p:sp>
        <p:nvSpPr>
          <p:cNvPr id="5" name="Rectangle 4">
            <a:extLst>
              <a:ext uri="{FF2B5EF4-FFF2-40B4-BE49-F238E27FC236}">
                <a16:creationId xmlns:a16="http://schemas.microsoft.com/office/drawing/2014/main" id="{00117446-FB2E-F66D-D20E-23BB96DAF9E7}"/>
              </a:ext>
            </a:extLst>
          </p:cNvPr>
          <p:cNvSpPr/>
          <p:nvPr/>
        </p:nvSpPr>
        <p:spPr>
          <a:xfrm>
            <a:off x="6837830" y="3319337"/>
            <a:ext cx="782508" cy="2462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0" dirty="0" err="1">
                <a:solidFill>
                  <a:srgbClr val="000000"/>
                </a:solidFill>
                <a:effectLst/>
                <a:latin typeface="Menlo" panose="020B0609030804020204" pitchFamily="49" charset="0"/>
              </a:rPr>
              <a:t>get_car</a:t>
            </a:r>
            <a:endParaRPr lang="en-BE" sz="1000" dirty="0"/>
          </a:p>
        </p:txBody>
      </p:sp>
      <p:sp>
        <p:nvSpPr>
          <p:cNvPr id="11" name="Rectangle 10">
            <a:extLst>
              <a:ext uri="{FF2B5EF4-FFF2-40B4-BE49-F238E27FC236}">
                <a16:creationId xmlns:a16="http://schemas.microsoft.com/office/drawing/2014/main" id="{644B1036-5391-6BAF-35CE-0C086B85E611}"/>
              </a:ext>
            </a:extLst>
          </p:cNvPr>
          <p:cNvSpPr/>
          <p:nvPr/>
        </p:nvSpPr>
        <p:spPr>
          <a:xfrm>
            <a:off x="6623015" y="3166515"/>
            <a:ext cx="983875" cy="2462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0" dirty="0" err="1">
                <a:solidFill>
                  <a:srgbClr val="000000"/>
                </a:solidFill>
                <a:effectLst/>
                <a:latin typeface="Menlo" panose="020B0609030804020204" pitchFamily="49" charset="0"/>
              </a:rPr>
              <a:t>create_car</a:t>
            </a:r>
            <a:endParaRPr lang="en-BE" sz="1000" dirty="0"/>
          </a:p>
        </p:txBody>
      </p:sp>
    </p:spTree>
    <p:extLst>
      <p:ext uri="{BB962C8B-B14F-4D97-AF65-F5344CB8AC3E}">
        <p14:creationId xmlns:p14="http://schemas.microsoft.com/office/powerpoint/2010/main" val="30973927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6" descr="MongoDB logo and symbol, meaning, history, PNG">
            <a:extLst>
              <a:ext uri="{FF2B5EF4-FFF2-40B4-BE49-F238E27FC236}">
                <a16:creationId xmlns:a16="http://schemas.microsoft.com/office/drawing/2014/main" id="{FFBABE6E-374C-0905-F2C1-D2D9011973B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655" b="89964" l="10000" r="90000">
                        <a14:foregroundMark x1="50500" y1="9673" x2="50500" y2="9673"/>
                        <a14:foregroundMark x1="49091" y1="4655" x2="49091" y2="4655"/>
                        <a14:foregroundMark x1="49091" y1="83709" x2="49091" y2="83709"/>
                        <a14:foregroundMark x1="49091" y1="87345" x2="49091" y2="87345"/>
                        <a14:foregroundMark x1="49364" y1="89673" x2="49364" y2="89673"/>
                        <a14:foregroundMark x1="49636" y1="84655" x2="49636" y2="84655"/>
                      </a14:backgroundRemoval>
                    </a14:imgEffect>
                  </a14:imgLayer>
                </a14:imgProps>
              </a:ext>
              <a:ext uri="{28A0092B-C50C-407E-A947-70E740481C1C}">
                <a14:useLocalDpi xmlns:a14="http://schemas.microsoft.com/office/drawing/2010/main" val="0"/>
              </a:ext>
            </a:extLst>
          </a:blip>
          <a:srcRect/>
          <a:stretch>
            <a:fillRect/>
          </a:stretch>
        </p:blipFill>
        <p:spPr bwMode="auto">
          <a:xfrm>
            <a:off x="8715266" y="3338312"/>
            <a:ext cx="1317281" cy="823300"/>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Connector 50">
            <a:extLst>
              <a:ext uri="{FF2B5EF4-FFF2-40B4-BE49-F238E27FC236}">
                <a16:creationId xmlns:a16="http://schemas.microsoft.com/office/drawing/2014/main" id="{88FF6CBC-5EDC-0663-8653-837A472B6231}"/>
              </a:ext>
            </a:extLst>
          </p:cNvPr>
          <p:cNvCxnSpPr>
            <a:cxnSpLocks/>
          </p:cNvCxnSpPr>
          <p:nvPr/>
        </p:nvCxnSpPr>
        <p:spPr>
          <a:xfrm flipH="1" flipV="1">
            <a:off x="5043051" y="1973777"/>
            <a:ext cx="1" cy="10087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FE878E9-286C-D83B-4AC8-A9597FAB5A11}"/>
              </a:ext>
            </a:extLst>
          </p:cNvPr>
          <p:cNvCxnSpPr>
            <a:cxnSpLocks/>
          </p:cNvCxnSpPr>
          <p:nvPr/>
        </p:nvCxnSpPr>
        <p:spPr>
          <a:xfrm flipV="1">
            <a:off x="5810494" y="3749962"/>
            <a:ext cx="202852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53" name="Picture 10" descr="Scala - Free logo icons">
            <a:extLst>
              <a:ext uri="{FF2B5EF4-FFF2-40B4-BE49-F238E27FC236}">
                <a16:creationId xmlns:a16="http://schemas.microsoft.com/office/drawing/2014/main" id="{5530C33D-489D-9FB6-8B7B-E81385B5E4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5240" y="3386489"/>
            <a:ext cx="726946" cy="7269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2" descr="Rust lang logo - Social media &amp; Logos Icons">
            <a:extLst>
              <a:ext uri="{FF2B5EF4-FFF2-40B4-BE49-F238E27FC236}">
                <a16:creationId xmlns:a16="http://schemas.microsoft.com/office/drawing/2014/main" id="{C28467E2-8992-EF2C-966A-AC81B28291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7079" y="3135921"/>
            <a:ext cx="1211944" cy="121194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PostgreSQL - Wikipedia">
            <a:extLst>
              <a:ext uri="{FF2B5EF4-FFF2-40B4-BE49-F238E27FC236}">
                <a16:creationId xmlns:a16="http://schemas.microsoft.com/office/drawing/2014/main" id="{85CCCD22-315D-4DE3-2D03-E4E38DBC92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3915" y="3143989"/>
            <a:ext cx="1174631" cy="121194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4" descr="influxdb&quot; Icon - Download for free – Iconduck">
            <a:extLst>
              <a:ext uri="{FF2B5EF4-FFF2-40B4-BE49-F238E27FC236}">
                <a16:creationId xmlns:a16="http://schemas.microsoft.com/office/drawing/2014/main" id="{B2356086-9020-E8C6-752D-F4DDC6AE19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27609" y="3553743"/>
            <a:ext cx="386305" cy="392437"/>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6" descr="Go Logo PNG Vector (SVG) Free Download">
            <a:extLst>
              <a:ext uri="{FF2B5EF4-FFF2-40B4-BE49-F238E27FC236}">
                <a16:creationId xmlns:a16="http://schemas.microsoft.com/office/drawing/2014/main" id="{17F9D092-039A-2679-8C96-A5280E6783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44645" y="3621877"/>
            <a:ext cx="238903" cy="32430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2" descr="Google Cloud Pub / Sub">
            <a:extLst>
              <a:ext uri="{FF2B5EF4-FFF2-40B4-BE49-F238E27FC236}">
                <a16:creationId xmlns:a16="http://schemas.microsoft.com/office/drawing/2014/main" id="{D08FFA2C-0ABA-F3BD-5874-C5F333AA65C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22275" y="389166"/>
            <a:ext cx="1746904" cy="174690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8" descr="Apache Kafka — Wikipédia">
            <a:extLst>
              <a:ext uri="{FF2B5EF4-FFF2-40B4-BE49-F238E27FC236}">
                <a16:creationId xmlns:a16="http://schemas.microsoft.com/office/drawing/2014/main" id="{5CBC718B-DBE5-CF49-F743-53B73236F8E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02177" y="487970"/>
            <a:ext cx="881747" cy="1431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995068"/>
      </p:ext>
    </p:extLst>
  </p:cSld>
  <p:clrMapOvr>
    <a:masterClrMapping/>
  </p:clrMapOvr>
  <mc:AlternateContent xmlns:mc="http://schemas.openxmlformats.org/markup-compatibility/2006" xmlns:p159="http://schemas.microsoft.com/office/powerpoint/2015/09/main">
    <mc:Choice Requires="p159">
      <p:transition advTm="600">
        <p159:morph option="byObject"/>
      </p:transition>
    </mc:Choice>
    <mc:Fallback xmlns="">
      <p:transition advTm="6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MongoDB logo and symbol, meaning, history, PNG">
            <a:extLst>
              <a:ext uri="{FF2B5EF4-FFF2-40B4-BE49-F238E27FC236}">
                <a16:creationId xmlns:a16="http://schemas.microsoft.com/office/drawing/2014/main" id="{55B8AE0D-E34A-A6CC-8EA2-4DFF0D8156C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655" b="89964" l="10000" r="90000">
                        <a14:foregroundMark x1="50500" y1="9673" x2="50500" y2="9673"/>
                        <a14:foregroundMark x1="49091" y1="4655" x2="49091" y2="4655"/>
                        <a14:foregroundMark x1="49091" y1="83709" x2="49091" y2="83709"/>
                        <a14:foregroundMark x1="49091" y1="87345" x2="49091" y2="87345"/>
                        <a14:foregroundMark x1="49364" y1="89673" x2="49364" y2="89673"/>
                        <a14:foregroundMark x1="49636" y1="84655" x2="49636" y2="84655"/>
                      </a14:backgroundRemoval>
                    </a14:imgEffect>
                  </a14:imgLayer>
                </a14:imgProps>
              </a:ext>
              <a:ext uri="{28A0092B-C50C-407E-A947-70E740481C1C}">
                <a14:useLocalDpi xmlns:a14="http://schemas.microsoft.com/office/drawing/2010/main" val="0"/>
              </a:ext>
            </a:extLst>
          </a:blip>
          <a:srcRect/>
          <a:stretch>
            <a:fillRect/>
          </a:stretch>
        </p:blipFill>
        <p:spPr bwMode="auto">
          <a:xfrm>
            <a:off x="8715266" y="3338312"/>
            <a:ext cx="1317281" cy="82330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90E9DF38-4A35-56E2-E384-EABC47F91D5D}"/>
              </a:ext>
            </a:extLst>
          </p:cNvPr>
          <p:cNvCxnSpPr/>
          <p:nvPr/>
        </p:nvCxnSpPr>
        <p:spPr>
          <a:xfrm flipH="1" flipV="1">
            <a:off x="5043051" y="1973777"/>
            <a:ext cx="1" cy="10087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CB2955E-162F-692D-13AD-06155D0C5B7F}"/>
              </a:ext>
            </a:extLst>
          </p:cNvPr>
          <p:cNvCxnSpPr>
            <a:cxnSpLocks/>
          </p:cNvCxnSpPr>
          <p:nvPr/>
        </p:nvCxnSpPr>
        <p:spPr>
          <a:xfrm flipV="1">
            <a:off x="5810494" y="3749962"/>
            <a:ext cx="202852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082" name="Picture 10" descr="Scala - Free logo icons">
            <a:extLst>
              <a:ext uri="{FF2B5EF4-FFF2-40B4-BE49-F238E27FC236}">
                <a16:creationId xmlns:a16="http://schemas.microsoft.com/office/drawing/2014/main" id="{2DB6B0CE-5A11-B463-D077-7EB0F9AA00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5983" y="3038330"/>
            <a:ext cx="1211943" cy="121194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ust lang logo - Social media &amp; Logos Icons">
            <a:extLst>
              <a:ext uri="{FF2B5EF4-FFF2-40B4-BE49-F238E27FC236}">
                <a16:creationId xmlns:a16="http://schemas.microsoft.com/office/drawing/2014/main" id="{CC9A3B80-7BB2-B849-6B4D-2A3180AEEA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8644" y="3553743"/>
            <a:ext cx="393360" cy="39336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stgreSQL - Wikipedia">
            <a:extLst>
              <a:ext uri="{FF2B5EF4-FFF2-40B4-BE49-F238E27FC236}">
                <a16:creationId xmlns:a16="http://schemas.microsoft.com/office/drawing/2014/main" id="{6F392A1C-E290-CB47-2357-584B39C654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3915" y="3143989"/>
            <a:ext cx="1174631" cy="121194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nfluxdb&quot; Icon - Download for free – Iconduck">
            <a:extLst>
              <a:ext uri="{FF2B5EF4-FFF2-40B4-BE49-F238E27FC236}">
                <a16:creationId xmlns:a16="http://schemas.microsoft.com/office/drawing/2014/main" id="{D3A03592-88E0-7E6E-31C1-E4BD12E171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27609" y="3553743"/>
            <a:ext cx="386305" cy="392437"/>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Go Logo PNG Vector (SVG) Free Download">
            <a:extLst>
              <a:ext uri="{FF2B5EF4-FFF2-40B4-BE49-F238E27FC236}">
                <a16:creationId xmlns:a16="http://schemas.microsoft.com/office/drawing/2014/main" id="{7E284469-FBF8-2E01-8A0D-813AEFE984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74968" y="3429000"/>
            <a:ext cx="464035" cy="6299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2" descr="Google Cloud Pub / Sub">
            <a:extLst>
              <a:ext uri="{FF2B5EF4-FFF2-40B4-BE49-F238E27FC236}">
                <a16:creationId xmlns:a16="http://schemas.microsoft.com/office/drawing/2014/main" id="{236FC731-4BD2-10DE-D325-B8899E2AF48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22275" y="389166"/>
            <a:ext cx="1746904" cy="174690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Apache Kafka — Wikipédia">
            <a:extLst>
              <a:ext uri="{FF2B5EF4-FFF2-40B4-BE49-F238E27FC236}">
                <a16:creationId xmlns:a16="http://schemas.microsoft.com/office/drawing/2014/main" id="{4C6A0BE8-7210-9BB2-FCC4-DEDC35A02F4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02177" y="487970"/>
            <a:ext cx="881747" cy="1431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865522"/>
      </p:ext>
    </p:extLst>
  </p:cSld>
  <p:clrMapOvr>
    <a:masterClrMapping/>
  </p:clrMapOvr>
  <mc:AlternateContent xmlns:mc="http://schemas.openxmlformats.org/markup-compatibility/2006" xmlns:p159="http://schemas.microsoft.com/office/powerpoint/2015/09/main">
    <mc:Choice Requires="p159">
      <p:transition advTm="600">
        <p159:morph option="byObject"/>
      </p:transition>
    </mc:Choice>
    <mc:Fallback xmlns="">
      <p:transition advTm="6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49262DA1-0CC9-A9E2-AF85-4FD676EE18EE}"/>
              </a:ext>
            </a:extLst>
          </p:cNvPr>
          <p:cNvCxnSpPr/>
          <p:nvPr/>
        </p:nvCxnSpPr>
        <p:spPr>
          <a:xfrm flipH="1" flipV="1">
            <a:off x="5043051" y="1973777"/>
            <a:ext cx="1" cy="10087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3F0D8A4-3965-9487-8B0F-07E298D6D025}"/>
              </a:ext>
            </a:extLst>
          </p:cNvPr>
          <p:cNvCxnSpPr>
            <a:cxnSpLocks/>
          </p:cNvCxnSpPr>
          <p:nvPr/>
        </p:nvCxnSpPr>
        <p:spPr>
          <a:xfrm flipV="1">
            <a:off x="5810494" y="3749962"/>
            <a:ext cx="202852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44" name="Picture 22" descr="Google Cloud Pub / Sub">
            <a:extLst>
              <a:ext uri="{FF2B5EF4-FFF2-40B4-BE49-F238E27FC236}">
                <a16:creationId xmlns:a16="http://schemas.microsoft.com/office/drawing/2014/main" id="{B8E0FAF4-8D7F-7771-3778-459DF7501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275" y="389166"/>
            <a:ext cx="1746904" cy="174690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descr="Apache Kafka — Wikipédia">
            <a:extLst>
              <a:ext uri="{FF2B5EF4-FFF2-40B4-BE49-F238E27FC236}">
                <a16:creationId xmlns:a16="http://schemas.microsoft.com/office/drawing/2014/main" id="{4EBB0D67-A78B-DC0B-9745-D7C4530B61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2177" y="487970"/>
            <a:ext cx="881747" cy="143147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MongoDB logo and symbol, meaning, history, PNG">
            <a:extLst>
              <a:ext uri="{FF2B5EF4-FFF2-40B4-BE49-F238E27FC236}">
                <a16:creationId xmlns:a16="http://schemas.microsoft.com/office/drawing/2014/main" id="{257F2D16-8266-5DB3-C60E-204EBF90516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655" b="89964" l="10000" r="90000">
                        <a14:foregroundMark x1="50500" y1="9673" x2="50500" y2="9673"/>
                        <a14:foregroundMark x1="49091" y1="4655" x2="49091" y2="4655"/>
                        <a14:foregroundMark x1="49091" y1="83709" x2="49091" y2="83709"/>
                        <a14:foregroundMark x1="49091" y1="87345" x2="49091" y2="87345"/>
                        <a14:foregroundMark x1="49364" y1="89673" x2="49364" y2="89673"/>
                        <a14:foregroundMark x1="49636" y1="84655" x2="49636" y2="84655"/>
                      </a14:backgroundRemoval>
                    </a14:imgEffect>
                  </a14:imgLayer>
                </a14:imgProps>
              </a:ext>
              <a:ext uri="{28A0092B-C50C-407E-A947-70E740481C1C}">
                <a14:useLocalDpi xmlns:a14="http://schemas.microsoft.com/office/drawing/2010/main" val="0"/>
              </a:ext>
            </a:extLst>
          </a:blip>
          <a:srcRect/>
          <a:stretch>
            <a:fillRect/>
          </a:stretch>
        </p:blipFill>
        <p:spPr bwMode="auto">
          <a:xfrm>
            <a:off x="7246374" y="3106382"/>
            <a:ext cx="2028528" cy="126782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PostgreSQL - Wikipedia">
            <a:extLst>
              <a:ext uri="{FF2B5EF4-FFF2-40B4-BE49-F238E27FC236}">
                <a16:creationId xmlns:a16="http://schemas.microsoft.com/office/drawing/2014/main" id="{E9F20E7E-F504-4984-AF42-797156A976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01948" y="3445429"/>
            <a:ext cx="571578" cy="58973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4" descr="influxdb&quot; Icon - Download for free – Iconduck">
            <a:extLst>
              <a:ext uri="{FF2B5EF4-FFF2-40B4-BE49-F238E27FC236}">
                <a16:creationId xmlns:a16="http://schemas.microsoft.com/office/drawing/2014/main" id="{C7EE058B-D26C-4231-7DA1-7E09B2832A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56044" y="3356469"/>
            <a:ext cx="610618" cy="62031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0" descr="Scala - Free logo icons">
            <a:extLst>
              <a:ext uri="{FF2B5EF4-FFF2-40B4-BE49-F238E27FC236}">
                <a16:creationId xmlns:a16="http://schemas.microsoft.com/office/drawing/2014/main" id="{667C83E3-1A76-E0C8-D383-FFF9E88C7B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5983" y="3038330"/>
            <a:ext cx="1211943" cy="121194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2" descr="Rust lang logo - Social media &amp; Logos Icons">
            <a:extLst>
              <a:ext uri="{FF2B5EF4-FFF2-40B4-BE49-F238E27FC236}">
                <a16:creationId xmlns:a16="http://schemas.microsoft.com/office/drawing/2014/main" id="{DC6D1EBC-8DC1-23A9-9E70-23ECC7D6F50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38644" y="3553743"/>
            <a:ext cx="393360" cy="39336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6" descr="Go Logo PNG Vector (SVG) Free Download">
            <a:extLst>
              <a:ext uri="{FF2B5EF4-FFF2-40B4-BE49-F238E27FC236}">
                <a16:creationId xmlns:a16="http://schemas.microsoft.com/office/drawing/2014/main" id="{0FCDC01A-8AC0-15A2-1B44-442FD6E39FB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74968" y="3429000"/>
            <a:ext cx="464035" cy="62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663946"/>
      </p:ext>
    </p:extLst>
  </p:cSld>
  <p:clrMapOvr>
    <a:masterClrMapping/>
  </p:clrMapOvr>
  <mc:AlternateContent xmlns:mc="http://schemas.openxmlformats.org/markup-compatibility/2006" xmlns:p159="http://schemas.microsoft.com/office/powerpoint/2015/09/main">
    <mc:Choice Requires="p159">
      <p:transition advTm="600">
        <p159:morph option="byObject"/>
      </p:transition>
    </mc:Choice>
    <mc:Fallback xmlns="">
      <p:transition advTm="6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0E9DF38-4A35-56E2-E384-EABC47F91D5D}"/>
              </a:ext>
            </a:extLst>
          </p:cNvPr>
          <p:cNvCxnSpPr/>
          <p:nvPr/>
        </p:nvCxnSpPr>
        <p:spPr>
          <a:xfrm flipH="1" flipV="1">
            <a:off x="5043051" y="1973777"/>
            <a:ext cx="1" cy="10087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CB2955E-162F-692D-13AD-06155D0C5B7F}"/>
              </a:ext>
            </a:extLst>
          </p:cNvPr>
          <p:cNvCxnSpPr>
            <a:cxnSpLocks/>
          </p:cNvCxnSpPr>
          <p:nvPr/>
        </p:nvCxnSpPr>
        <p:spPr>
          <a:xfrm flipV="1">
            <a:off x="5810494" y="3749962"/>
            <a:ext cx="202852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082" name="Picture 10" descr="Scala - Free logo icons">
            <a:extLst>
              <a:ext uri="{FF2B5EF4-FFF2-40B4-BE49-F238E27FC236}">
                <a16:creationId xmlns:a16="http://schemas.microsoft.com/office/drawing/2014/main" id="{2DB6B0CE-5A11-B463-D077-7EB0F9AA0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983" y="3038330"/>
            <a:ext cx="1211943" cy="121194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ust lang logo - Social media &amp; Logos Icons">
            <a:extLst>
              <a:ext uri="{FF2B5EF4-FFF2-40B4-BE49-F238E27FC236}">
                <a16:creationId xmlns:a16="http://schemas.microsoft.com/office/drawing/2014/main" id="{CC9A3B80-7BB2-B849-6B4D-2A3180AEEA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8644" y="3553743"/>
            <a:ext cx="393360" cy="39336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Go Logo PNG Vector (SVG) Free Download">
            <a:extLst>
              <a:ext uri="{FF2B5EF4-FFF2-40B4-BE49-F238E27FC236}">
                <a16:creationId xmlns:a16="http://schemas.microsoft.com/office/drawing/2014/main" id="{7E284469-FBF8-2E01-8A0D-813AEFE984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4968" y="3429000"/>
            <a:ext cx="464035" cy="629912"/>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Google Cloud Pub / Sub">
            <a:extLst>
              <a:ext uri="{FF2B5EF4-FFF2-40B4-BE49-F238E27FC236}">
                <a16:creationId xmlns:a16="http://schemas.microsoft.com/office/drawing/2014/main" id="{438C49AE-20DA-C165-28A9-01797B659B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6742" y="-356568"/>
            <a:ext cx="3252617" cy="325261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Apache Kafka — Wikipédia">
            <a:extLst>
              <a:ext uri="{FF2B5EF4-FFF2-40B4-BE49-F238E27FC236}">
                <a16:creationId xmlns:a16="http://schemas.microsoft.com/office/drawing/2014/main" id="{5266E3D0-09F8-4E47-AA2E-603FA9FD5E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4645" y="936675"/>
            <a:ext cx="410320" cy="66613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ongoDB logo and symbol, meaning, history, PNG">
            <a:extLst>
              <a:ext uri="{FF2B5EF4-FFF2-40B4-BE49-F238E27FC236}">
                <a16:creationId xmlns:a16="http://schemas.microsoft.com/office/drawing/2014/main" id="{79F65D9F-5D35-4BFF-024E-7D22AF0A297A}"/>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4655" b="89964" l="10000" r="90000">
                        <a14:foregroundMark x1="50500" y1="9673" x2="50500" y2="9673"/>
                        <a14:foregroundMark x1="49091" y1="4655" x2="49091" y2="4655"/>
                        <a14:foregroundMark x1="49091" y1="83709" x2="49091" y2="83709"/>
                        <a14:foregroundMark x1="49091" y1="87345" x2="49091" y2="87345"/>
                        <a14:foregroundMark x1="49364" y1="89673" x2="49364" y2="89673"/>
                        <a14:foregroundMark x1="49636" y1="84655" x2="49636" y2="84655"/>
                      </a14:backgroundRemoval>
                    </a14:imgEffect>
                  </a14:imgLayer>
                </a14:imgProps>
              </a:ext>
              <a:ext uri="{28A0092B-C50C-407E-A947-70E740481C1C}">
                <a14:useLocalDpi xmlns:a14="http://schemas.microsoft.com/office/drawing/2010/main" val="0"/>
              </a:ext>
            </a:extLst>
          </a:blip>
          <a:srcRect/>
          <a:stretch>
            <a:fillRect/>
          </a:stretch>
        </p:blipFill>
        <p:spPr bwMode="auto">
          <a:xfrm>
            <a:off x="7246374" y="3106382"/>
            <a:ext cx="2028528" cy="12678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PostgreSQL - Wikipedia">
            <a:extLst>
              <a:ext uri="{FF2B5EF4-FFF2-40B4-BE49-F238E27FC236}">
                <a16:creationId xmlns:a16="http://schemas.microsoft.com/office/drawing/2014/main" id="{256E6205-60D0-6A36-239D-5DD6B67D304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01948" y="3445429"/>
            <a:ext cx="571578" cy="5897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influxdb&quot; Icon - Download for free – Iconduck">
            <a:extLst>
              <a:ext uri="{FF2B5EF4-FFF2-40B4-BE49-F238E27FC236}">
                <a16:creationId xmlns:a16="http://schemas.microsoft.com/office/drawing/2014/main" id="{D6B8403C-B127-286C-A815-05668A954F1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56044" y="3356469"/>
            <a:ext cx="610618" cy="620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573520"/>
      </p:ext>
    </p:extLst>
  </p:cSld>
  <p:clrMapOvr>
    <a:masterClrMapping/>
  </p:clrMapOvr>
  <mc:AlternateContent xmlns:mc="http://schemas.openxmlformats.org/markup-compatibility/2006" xmlns:p159="http://schemas.microsoft.com/office/powerpoint/2015/09/main">
    <mc:Choice Requires="p159">
      <p:transition advTm="600">
        <p159:morph option="byObject"/>
      </p:transition>
    </mc:Choice>
    <mc:Fallback xmlns="">
      <p:transition advTm="6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0E9DF38-4A35-56E2-E384-EABC47F91D5D}"/>
              </a:ext>
            </a:extLst>
          </p:cNvPr>
          <p:cNvCxnSpPr/>
          <p:nvPr/>
        </p:nvCxnSpPr>
        <p:spPr>
          <a:xfrm flipH="1" flipV="1">
            <a:off x="5043051" y="1973777"/>
            <a:ext cx="1" cy="10087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CB2955E-162F-692D-13AD-06155D0C5B7F}"/>
              </a:ext>
            </a:extLst>
          </p:cNvPr>
          <p:cNvCxnSpPr>
            <a:cxnSpLocks/>
          </p:cNvCxnSpPr>
          <p:nvPr/>
        </p:nvCxnSpPr>
        <p:spPr>
          <a:xfrm flipV="1">
            <a:off x="5810494" y="3749962"/>
            <a:ext cx="202852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082" name="Picture 10" descr="Scala - Free logo icons">
            <a:extLst>
              <a:ext uri="{FF2B5EF4-FFF2-40B4-BE49-F238E27FC236}">
                <a16:creationId xmlns:a16="http://schemas.microsoft.com/office/drawing/2014/main" id="{2DB6B0CE-5A11-B463-D077-7EB0F9AA0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8020" y="3523143"/>
            <a:ext cx="453637" cy="45363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ust lang logo - Social media &amp; Logos Icons">
            <a:extLst>
              <a:ext uri="{FF2B5EF4-FFF2-40B4-BE49-F238E27FC236}">
                <a16:creationId xmlns:a16="http://schemas.microsoft.com/office/drawing/2014/main" id="{CC9A3B80-7BB2-B849-6B4D-2A3180AEEA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8659" y="3375793"/>
            <a:ext cx="673518" cy="673518"/>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Go Logo PNG Vector (SVG) Free Download">
            <a:extLst>
              <a:ext uri="{FF2B5EF4-FFF2-40B4-BE49-F238E27FC236}">
                <a16:creationId xmlns:a16="http://schemas.microsoft.com/office/drawing/2014/main" id="{7E284469-FBF8-2E01-8A0D-813AEFE984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9179" y="3166344"/>
            <a:ext cx="814269" cy="11053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2" descr="Google Cloud Pub / Sub">
            <a:extLst>
              <a:ext uri="{FF2B5EF4-FFF2-40B4-BE49-F238E27FC236}">
                <a16:creationId xmlns:a16="http://schemas.microsoft.com/office/drawing/2014/main" id="{B803B613-81A2-04A7-393A-B6AA5DCB93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6742" y="-356568"/>
            <a:ext cx="3252617" cy="32526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pache Kafka — Wikipédia">
            <a:extLst>
              <a:ext uri="{FF2B5EF4-FFF2-40B4-BE49-F238E27FC236}">
                <a16:creationId xmlns:a16="http://schemas.microsoft.com/office/drawing/2014/main" id="{78DCA8C6-D614-9349-A72F-E2A23B89D7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4645" y="936675"/>
            <a:ext cx="410320" cy="6661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MongoDB logo and symbol, meaning, history, PNG">
            <a:extLst>
              <a:ext uri="{FF2B5EF4-FFF2-40B4-BE49-F238E27FC236}">
                <a16:creationId xmlns:a16="http://schemas.microsoft.com/office/drawing/2014/main" id="{BA574A86-41BE-F509-91F0-76C06D16E3B1}"/>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4655" b="89964" l="10000" r="90000">
                        <a14:foregroundMark x1="50500" y1="9673" x2="50500" y2="9673"/>
                        <a14:foregroundMark x1="49091" y1="4655" x2="49091" y2="4655"/>
                        <a14:foregroundMark x1="49091" y1="83709" x2="49091" y2="83709"/>
                        <a14:foregroundMark x1="49091" y1="87345" x2="49091" y2="87345"/>
                        <a14:foregroundMark x1="49364" y1="89673" x2="49364" y2="89673"/>
                        <a14:foregroundMark x1="49636" y1="84655" x2="49636" y2="84655"/>
                      </a14:backgroundRemoval>
                    </a14:imgEffect>
                  </a14:imgLayer>
                </a14:imgProps>
              </a:ext>
              <a:ext uri="{28A0092B-C50C-407E-A947-70E740481C1C}">
                <a14:useLocalDpi xmlns:a14="http://schemas.microsoft.com/office/drawing/2010/main" val="0"/>
              </a:ext>
            </a:extLst>
          </a:blip>
          <a:srcRect/>
          <a:stretch>
            <a:fillRect/>
          </a:stretch>
        </p:blipFill>
        <p:spPr bwMode="auto">
          <a:xfrm>
            <a:off x="7246374" y="3106382"/>
            <a:ext cx="2028528" cy="12678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ostgreSQL - Wikipedia">
            <a:extLst>
              <a:ext uri="{FF2B5EF4-FFF2-40B4-BE49-F238E27FC236}">
                <a16:creationId xmlns:a16="http://schemas.microsoft.com/office/drawing/2014/main" id="{83630E72-9A97-DB24-40E8-AAEF0F435BB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01948" y="3445429"/>
            <a:ext cx="571578" cy="5897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influxdb&quot; Icon - Download for free – Iconduck">
            <a:extLst>
              <a:ext uri="{FF2B5EF4-FFF2-40B4-BE49-F238E27FC236}">
                <a16:creationId xmlns:a16="http://schemas.microsoft.com/office/drawing/2014/main" id="{9C9B2DA7-2081-C4E3-B5E2-B7475A28C9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56044" y="3356469"/>
            <a:ext cx="610618" cy="620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638090"/>
      </p:ext>
    </p:extLst>
  </p:cSld>
  <p:clrMapOvr>
    <a:masterClrMapping/>
  </p:clrMapOvr>
  <mc:AlternateContent xmlns:mc="http://schemas.openxmlformats.org/markup-compatibility/2006" xmlns:p159="http://schemas.microsoft.com/office/powerpoint/2015/09/main">
    <mc:Choice Requires="p159">
      <p:transition advTm="600">
        <p159:morph option="byObject"/>
      </p:transition>
    </mc:Choice>
    <mc:Fallback xmlns="">
      <p:transition advTm="6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49262DA1-0CC9-A9E2-AF85-4FD676EE18EE}"/>
              </a:ext>
            </a:extLst>
          </p:cNvPr>
          <p:cNvCxnSpPr/>
          <p:nvPr/>
        </p:nvCxnSpPr>
        <p:spPr>
          <a:xfrm flipH="1" flipV="1">
            <a:off x="5043051" y="1973777"/>
            <a:ext cx="1" cy="10087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3F0D8A4-3965-9487-8B0F-07E298D6D025}"/>
              </a:ext>
            </a:extLst>
          </p:cNvPr>
          <p:cNvCxnSpPr>
            <a:cxnSpLocks/>
          </p:cNvCxnSpPr>
          <p:nvPr/>
        </p:nvCxnSpPr>
        <p:spPr>
          <a:xfrm flipV="1">
            <a:off x="5810494" y="3749962"/>
            <a:ext cx="202852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46" name="Picture 6" descr="MongoDB logo and symbol, meaning, history, PNG">
            <a:extLst>
              <a:ext uri="{FF2B5EF4-FFF2-40B4-BE49-F238E27FC236}">
                <a16:creationId xmlns:a16="http://schemas.microsoft.com/office/drawing/2014/main" id="{D20476D7-DFB2-AA96-323E-3013FCBE1A5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655" b="89964" l="10000" r="90000">
                        <a14:foregroundMark x1="50500" y1="9673" x2="50500" y2="9673"/>
                        <a14:foregroundMark x1="49091" y1="4655" x2="49091" y2="4655"/>
                        <a14:foregroundMark x1="49091" y1="83709" x2="49091" y2="83709"/>
                        <a14:foregroundMark x1="49091" y1="87345" x2="49091" y2="87345"/>
                        <a14:foregroundMark x1="49364" y1="89673" x2="49364" y2="89673"/>
                        <a14:foregroundMark x1="49636" y1="84655" x2="49636" y2="84655"/>
                      </a14:backgroundRemoval>
                    </a14:imgEffect>
                  </a14:imgLayer>
                </a14:imgProps>
              </a:ext>
              <a:ext uri="{28A0092B-C50C-407E-A947-70E740481C1C}">
                <a14:useLocalDpi xmlns:a14="http://schemas.microsoft.com/office/drawing/2010/main" val="0"/>
              </a:ext>
            </a:extLst>
          </a:blip>
          <a:srcRect/>
          <a:stretch>
            <a:fillRect/>
          </a:stretch>
        </p:blipFill>
        <p:spPr bwMode="auto">
          <a:xfrm>
            <a:off x="10255044" y="3567019"/>
            <a:ext cx="779831" cy="48739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PostgreSQL - Wikipedia">
            <a:extLst>
              <a:ext uri="{FF2B5EF4-FFF2-40B4-BE49-F238E27FC236}">
                <a16:creationId xmlns:a16="http://schemas.microsoft.com/office/drawing/2014/main" id="{F5B75696-33B0-0A86-C50F-13470772DC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1947" y="3451703"/>
            <a:ext cx="695921" cy="71802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4" descr="influxdb&quot; Icon - Download for free – Iconduck">
            <a:extLst>
              <a:ext uri="{FF2B5EF4-FFF2-40B4-BE49-F238E27FC236}">
                <a16:creationId xmlns:a16="http://schemas.microsoft.com/office/drawing/2014/main" id="{1AE85A6C-1132-8C53-3677-AFD85B06D6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7400" y="3046368"/>
            <a:ext cx="1366169" cy="138785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0" descr="Scala - Free logo icons">
            <a:extLst>
              <a:ext uri="{FF2B5EF4-FFF2-40B4-BE49-F238E27FC236}">
                <a16:creationId xmlns:a16="http://schemas.microsoft.com/office/drawing/2014/main" id="{402D083E-15F6-7197-993E-705011F831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8020" y="3523143"/>
            <a:ext cx="453637" cy="45363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2" descr="Rust lang logo - Social media &amp; Logos Icons">
            <a:extLst>
              <a:ext uri="{FF2B5EF4-FFF2-40B4-BE49-F238E27FC236}">
                <a16:creationId xmlns:a16="http://schemas.microsoft.com/office/drawing/2014/main" id="{868BD26B-A1F6-5D2C-14F6-8D50AD5818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8659" y="3375793"/>
            <a:ext cx="673518" cy="67351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6" descr="Go Logo PNG Vector (SVG) Free Download">
            <a:extLst>
              <a:ext uri="{FF2B5EF4-FFF2-40B4-BE49-F238E27FC236}">
                <a16:creationId xmlns:a16="http://schemas.microsoft.com/office/drawing/2014/main" id="{1C128379-6452-3903-3053-EB159C61AE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9179" y="3166344"/>
            <a:ext cx="814269" cy="110534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2" descr="Google Cloud Pub / Sub">
            <a:extLst>
              <a:ext uri="{FF2B5EF4-FFF2-40B4-BE49-F238E27FC236}">
                <a16:creationId xmlns:a16="http://schemas.microsoft.com/office/drawing/2014/main" id="{78464384-8ABF-F020-D0D6-518C1E2847C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16742" y="-356568"/>
            <a:ext cx="3252617" cy="325261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pache Kafka — Wikipédia">
            <a:extLst>
              <a:ext uri="{FF2B5EF4-FFF2-40B4-BE49-F238E27FC236}">
                <a16:creationId xmlns:a16="http://schemas.microsoft.com/office/drawing/2014/main" id="{1D85F95C-38B4-3632-2976-57E22C2B6EF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34645" y="936675"/>
            <a:ext cx="410320" cy="66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604593"/>
      </p:ext>
    </p:extLst>
  </p:cSld>
  <p:clrMapOvr>
    <a:masterClrMapping/>
  </p:clrMapOvr>
  <mc:AlternateContent xmlns:mc="http://schemas.openxmlformats.org/markup-compatibility/2006" xmlns:p159="http://schemas.microsoft.com/office/powerpoint/2015/09/main">
    <mc:Choice Requires="p159">
      <p:transition advTm="600">
        <p159:morph option="byObject"/>
      </p:transition>
    </mc:Choice>
    <mc:Fallback xmlns="">
      <p:transition advTm="6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49262DA1-0CC9-A9E2-AF85-4FD676EE18EE}"/>
              </a:ext>
            </a:extLst>
          </p:cNvPr>
          <p:cNvCxnSpPr/>
          <p:nvPr/>
        </p:nvCxnSpPr>
        <p:spPr>
          <a:xfrm flipH="1" flipV="1">
            <a:off x="5043051" y="1973777"/>
            <a:ext cx="1" cy="10087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3F0D8A4-3965-9487-8B0F-07E298D6D025}"/>
              </a:ext>
            </a:extLst>
          </p:cNvPr>
          <p:cNvCxnSpPr>
            <a:cxnSpLocks/>
          </p:cNvCxnSpPr>
          <p:nvPr/>
        </p:nvCxnSpPr>
        <p:spPr>
          <a:xfrm flipV="1">
            <a:off x="5810494" y="3749962"/>
            <a:ext cx="202852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44" name="Picture 22" descr="Google Cloud Pub / Sub">
            <a:extLst>
              <a:ext uri="{FF2B5EF4-FFF2-40B4-BE49-F238E27FC236}">
                <a16:creationId xmlns:a16="http://schemas.microsoft.com/office/drawing/2014/main" id="{B8E0FAF4-8D7F-7771-3778-459DF7501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275" y="389166"/>
            <a:ext cx="1746904" cy="174690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descr="Apache Kafka — Wikipédia">
            <a:extLst>
              <a:ext uri="{FF2B5EF4-FFF2-40B4-BE49-F238E27FC236}">
                <a16:creationId xmlns:a16="http://schemas.microsoft.com/office/drawing/2014/main" id="{4EBB0D67-A78B-DC0B-9745-D7C4530B61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2177" y="487970"/>
            <a:ext cx="881747" cy="14314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MongoDB logo and symbol, meaning, history, PNG">
            <a:extLst>
              <a:ext uri="{FF2B5EF4-FFF2-40B4-BE49-F238E27FC236}">
                <a16:creationId xmlns:a16="http://schemas.microsoft.com/office/drawing/2014/main" id="{8BF80BC0-C2FC-EA32-6497-022A0CDC874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655" b="89964" l="10000" r="90000">
                        <a14:foregroundMark x1="50500" y1="9673" x2="50500" y2="9673"/>
                        <a14:foregroundMark x1="49091" y1="4655" x2="49091" y2="4655"/>
                        <a14:foregroundMark x1="49091" y1="83709" x2="49091" y2="83709"/>
                        <a14:foregroundMark x1="49091" y1="87345" x2="49091" y2="87345"/>
                        <a14:foregroundMark x1="49364" y1="89673" x2="49364" y2="89673"/>
                        <a14:foregroundMark x1="49636" y1="84655" x2="49636" y2="84655"/>
                      </a14:backgroundRemoval>
                    </a14:imgEffect>
                  </a14:imgLayer>
                </a14:imgProps>
              </a:ext>
              <a:ext uri="{28A0092B-C50C-407E-A947-70E740481C1C}">
                <a14:useLocalDpi xmlns:a14="http://schemas.microsoft.com/office/drawing/2010/main" val="0"/>
              </a:ext>
            </a:extLst>
          </a:blip>
          <a:srcRect/>
          <a:stretch>
            <a:fillRect/>
          </a:stretch>
        </p:blipFill>
        <p:spPr bwMode="auto">
          <a:xfrm>
            <a:off x="10255044" y="3567019"/>
            <a:ext cx="779831" cy="4873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nfluxdb&quot; Icon - Download for free – Iconduck">
            <a:extLst>
              <a:ext uri="{FF2B5EF4-FFF2-40B4-BE49-F238E27FC236}">
                <a16:creationId xmlns:a16="http://schemas.microsoft.com/office/drawing/2014/main" id="{9B0E13C3-F806-9F39-4FCB-5CD1A36B4B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87400" y="3046368"/>
            <a:ext cx="1366169" cy="138785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Scala - Free logo icons">
            <a:extLst>
              <a:ext uri="{FF2B5EF4-FFF2-40B4-BE49-F238E27FC236}">
                <a16:creationId xmlns:a16="http://schemas.microsoft.com/office/drawing/2014/main" id="{4BDE506B-A445-3A34-989A-A7B7113885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8020" y="3523143"/>
            <a:ext cx="453637" cy="45363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Rust lang logo - Social media &amp; Logos Icons">
            <a:extLst>
              <a:ext uri="{FF2B5EF4-FFF2-40B4-BE49-F238E27FC236}">
                <a16:creationId xmlns:a16="http://schemas.microsoft.com/office/drawing/2014/main" id="{43E3A359-2116-40DD-9C04-AB52AC78BD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28659" y="3375793"/>
            <a:ext cx="673518" cy="673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Go Logo PNG Vector (SVG) Free Download">
            <a:extLst>
              <a:ext uri="{FF2B5EF4-FFF2-40B4-BE49-F238E27FC236}">
                <a16:creationId xmlns:a16="http://schemas.microsoft.com/office/drawing/2014/main" id="{87A8C8BC-3F31-E206-43D0-C655332D9F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69179" y="3166344"/>
            <a:ext cx="814269" cy="110534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PostgreSQL - Wikipedia">
            <a:extLst>
              <a:ext uri="{FF2B5EF4-FFF2-40B4-BE49-F238E27FC236}">
                <a16:creationId xmlns:a16="http://schemas.microsoft.com/office/drawing/2014/main" id="{0EF117F8-D5ED-384E-FE46-736760D49CD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01947" y="3451703"/>
            <a:ext cx="695921" cy="71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559597"/>
      </p:ext>
    </p:extLst>
  </p:cSld>
  <p:clrMapOvr>
    <a:masterClrMapping/>
  </p:clrMapOvr>
  <mc:AlternateContent xmlns:mc="http://schemas.openxmlformats.org/markup-compatibility/2006" xmlns:p159="http://schemas.microsoft.com/office/powerpoint/2015/09/main">
    <mc:Choice Requires="p159">
      <p:transition advTm="600">
        <p159:morph option="byObject"/>
      </p:transition>
    </mc:Choice>
    <mc:Fallback xmlns="">
      <p:transition advTm="6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906C3F-2657-69C4-37F5-F55B45ACE94E}"/>
              </a:ext>
            </a:extLst>
          </p:cNvPr>
          <p:cNvSpPr/>
          <p:nvPr/>
        </p:nvSpPr>
        <p:spPr>
          <a:xfrm>
            <a:off x="5977692" y="2439527"/>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5" name="Rectangle 4">
            <a:extLst>
              <a:ext uri="{FF2B5EF4-FFF2-40B4-BE49-F238E27FC236}">
                <a16:creationId xmlns:a16="http://schemas.microsoft.com/office/drawing/2014/main" id="{155D557C-D69C-8993-C280-F38B979F6C07}"/>
              </a:ext>
            </a:extLst>
          </p:cNvPr>
          <p:cNvSpPr/>
          <p:nvPr/>
        </p:nvSpPr>
        <p:spPr>
          <a:xfrm>
            <a:off x="5977692" y="2083269"/>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 name="Rectangle 5">
            <a:extLst>
              <a:ext uri="{FF2B5EF4-FFF2-40B4-BE49-F238E27FC236}">
                <a16:creationId xmlns:a16="http://schemas.microsoft.com/office/drawing/2014/main" id="{D63D5505-1025-EC1C-13EE-D705025EE107}"/>
              </a:ext>
            </a:extLst>
          </p:cNvPr>
          <p:cNvSpPr/>
          <p:nvPr/>
        </p:nvSpPr>
        <p:spPr>
          <a:xfrm>
            <a:off x="5977692" y="172701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7" name="Rectangle 6">
            <a:extLst>
              <a:ext uri="{FF2B5EF4-FFF2-40B4-BE49-F238E27FC236}">
                <a16:creationId xmlns:a16="http://schemas.microsoft.com/office/drawing/2014/main" id="{EF6CEBFD-A5CD-287F-DF77-292D4376EB62}"/>
              </a:ext>
            </a:extLst>
          </p:cNvPr>
          <p:cNvSpPr/>
          <p:nvPr/>
        </p:nvSpPr>
        <p:spPr>
          <a:xfrm>
            <a:off x="4487793" y="3869449"/>
            <a:ext cx="2809590"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Car</a:t>
            </a:r>
          </a:p>
        </p:txBody>
      </p:sp>
      <p:sp>
        <p:nvSpPr>
          <p:cNvPr id="8" name="Rectangle 7">
            <a:extLst>
              <a:ext uri="{FF2B5EF4-FFF2-40B4-BE49-F238E27FC236}">
                <a16:creationId xmlns:a16="http://schemas.microsoft.com/office/drawing/2014/main" id="{78F893F8-41C5-D90D-CE72-1DA39A3EB202}"/>
              </a:ext>
            </a:extLst>
          </p:cNvPr>
          <p:cNvSpPr/>
          <p:nvPr/>
        </p:nvSpPr>
        <p:spPr>
          <a:xfrm>
            <a:off x="4487791" y="4302897"/>
            <a:ext cx="73515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9" name="Rectangle 8">
            <a:extLst>
              <a:ext uri="{FF2B5EF4-FFF2-40B4-BE49-F238E27FC236}">
                <a16:creationId xmlns:a16="http://schemas.microsoft.com/office/drawing/2014/main" id="{743F5606-6EBF-DD1A-C13E-79036779DCE1}"/>
              </a:ext>
            </a:extLst>
          </p:cNvPr>
          <p:cNvSpPr/>
          <p:nvPr/>
        </p:nvSpPr>
        <p:spPr>
          <a:xfrm>
            <a:off x="5227678" y="4302897"/>
            <a:ext cx="924723"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10" name="Rectangle 9">
            <a:extLst>
              <a:ext uri="{FF2B5EF4-FFF2-40B4-BE49-F238E27FC236}">
                <a16:creationId xmlns:a16="http://schemas.microsoft.com/office/drawing/2014/main" id="{CB1B0D1A-BBED-F1E3-17CB-EFB1959998AB}"/>
              </a:ext>
            </a:extLst>
          </p:cNvPr>
          <p:cNvSpPr/>
          <p:nvPr/>
        </p:nvSpPr>
        <p:spPr>
          <a:xfrm>
            <a:off x="6152364" y="4303918"/>
            <a:ext cx="114501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451A5"/>
              </a:solidFill>
              <a:latin typeface="Consolas" panose="020B0609020204030204" pitchFamily="49" charset="0"/>
            </a:endParaRPr>
          </a:p>
        </p:txBody>
      </p:sp>
      <p:sp>
        <p:nvSpPr>
          <p:cNvPr id="11" name="Rectangle 10">
            <a:extLst>
              <a:ext uri="{FF2B5EF4-FFF2-40B4-BE49-F238E27FC236}">
                <a16:creationId xmlns:a16="http://schemas.microsoft.com/office/drawing/2014/main" id="{3AE41CC6-A802-020D-B8DE-2FBE0DC56B4B}"/>
              </a:ext>
            </a:extLst>
          </p:cNvPr>
          <p:cNvSpPr/>
          <p:nvPr/>
        </p:nvSpPr>
        <p:spPr>
          <a:xfrm>
            <a:off x="4487754" y="5013370"/>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12" name="Rectangle 11">
            <a:extLst>
              <a:ext uri="{FF2B5EF4-FFF2-40B4-BE49-F238E27FC236}">
                <a16:creationId xmlns:a16="http://schemas.microsoft.com/office/drawing/2014/main" id="{2B96D19C-87DF-2BA9-F3ED-32EE182B1E7F}"/>
              </a:ext>
            </a:extLst>
          </p:cNvPr>
          <p:cNvSpPr/>
          <p:nvPr/>
        </p:nvSpPr>
        <p:spPr>
          <a:xfrm>
            <a:off x="5227678" y="5013370"/>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brand</a:t>
            </a:r>
          </a:p>
        </p:txBody>
      </p:sp>
      <p:sp>
        <p:nvSpPr>
          <p:cNvPr id="13" name="Rectangle 12">
            <a:extLst>
              <a:ext uri="{FF2B5EF4-FFF2-40B4-BE49-F238E27FC236}">
                <a16:creationId xmlns:a16="http://schemas.microsoft.com/office/drawing/2014/main" id="{B38920E9-17DB-EE0B-CA71-E7B7AF371BED}"/>
              </a:ext>
            </a:extLst>
          </p:cNvPr>
          <p:cNvSpPr/>
          <p:nvPr/>
        </p:nvSpPr>
        <p:spPr>
          <a:xfrm>
            <a:off x="6152401" y="5014391"/>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14" name="Rectangle 13">
            <a:extLst>
              <a:ext uri="{FF2B5EF4-FFF2-40B4-BE49-F238E27FC236}">
                <a16:creationId xmlns:a16="http://schemas.microsoft.com/office/drawing/2014/main" id="{E1AE5385-52BB-281E-B822-EC30EC29D6D1}"/>
              </a:ext>
            </a:extLst>
          </p:cNvPr>
          <p:cNvSpPr/>
          <p:nvPr/>
        </p:nvSpPr>
        <p:spPr>
          <a:xfrm>
            <a:off x="4487754" y="5369628"/>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15" name="Rectangle 14">
            <a:extLst>
              <a:ext uri="{FF2B5EF4-FFF2-40B4-BE49-F238E27FC236}">
                <a16:creationId xmlns:a16="http://schemas.microsoft.com/office/drawing/2014/main" id="{4821F8D9-C962-947D-F4CC-07989393F350}"/>
              </a:ext>
            </a:extLst>
          </p:cNvPr>
          <p:cNvSpPr/>
          <p:nvPr/>
        </p:nvSpPr>
        <p:spPr>
          <a:xfrm>
            <a:off x="5227678" y="5369628"/>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price</a:t>
            </a:r>
          </a:p>
        </p:txBody>
      </p:sp>
      <p:sp>
        <p:nvSpPr>
          <p:cNvPr id="16" name="Rectangle 15">
            <a:extLst>
              <a:ext uri="{FF2B5EF4-FFF2-40B4-BE49-F238E27FC236}">
                <a16:creationId xmlns:a16="http://schemas.microsoft.com/office/drawing/2014/main" id="{D70DB87B-E1EE-7E47-E6BF-17BA38CBABD2}"/>
              </a:ext>
            </a:extLst>
          </p:cNvPr>
          <p:cNvSpPr/>
          <p:nvPr/>
        </p:nvSpPr>
        <p:spPr>
          <a:xfrm>
            <a:off x="6152401" y="5370649"/>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17" name="Rectangle 16">
            <a:extLst>
              <a:ext uri="{FF2B5EF4-FFF2-40B4-BE49-F238E27FC236}">
                <a16:creationId xmlns:a16="http://schemas.microsoft.com/office/drawing/2014/main" id="{A381A290-2E79-7B52-65A7-7DC5651C06FC}"/>
              </a:ext>
            </a:extLst>
          </p:cNvPr>
          <p:cNvSpPr/>
          <p:nvPr/>
        </p:nvSpPr>
        <p:spPr>
          <a:xfrm>
            <a:off x="4487754" y="4659154"/>
            <a:ext cx="73519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18" name="Rectangle 17">
            <a:extLst>
              <a:ext uri="{FF2B5EF4-FFF2-40B4-BE49-F238E27FC236}">
                <a16:creationId xmlns:a16="http://schemas.microsoft.com/office/drawing/2014/main" id="{C24059D3-16AB-0BE9-43FD-F15C12C15E28}"/>
              </a:ext>
            </a:extLst>
          </p:cNvPr>
          <p:cNvSpPr/>
          <p:nvPr/>
        </p:nvSpPr>
        <p:spPr>
          <a:xfrm>
            <a:off x="5227678" y="4659154"/>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owned_by</a:t>
            </a:r>
            <a:r>
              <a:rPr lang="en-US" sz="1200" dirty="0">
                <a:solidFill>
                  <a:srgbClr val="0451A5"/>
                </a:solidFill>
                <a:latin typeface="Consolas" panose="020B0609020204030204" pitchFamily="49" charset="0"/>
              </a:rPr>
              <a:t> </a:t>
            </a:r>
          </a:p>
        </p:txBody>
      </p:sp>
      <p:sp>
        <p:nvSpPr>
          <p:cNvPr id="19" name="Rectangle 18">
            <a:extLst>
              <a:ext uri="{FF2B5EF4-FFF2-40B4-BE49-F238E27FC236}">
                <a16:creationId xmlns:a16="http://schemas.microsoft.com/office/drawing/2014/main" id="{06C879AC-EFDC-E089-5EB4-BD5D99D246C2}"/>
              </a:ext>
            </a:extLst>
          </p:cNvPr>
          <p:cNvSpPr/>
          <p:nvPr/>
        </p:nvSpPr>
        <p:spPr>
          <a:xfrm>
            <a:off x="6152401" y="4660175"/>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451A5"/>
              </a:solidFill>
              <a:latin typeface="Consolas" panose="020B0609020204030204" pitchFamily="49" charset="0"/>
            </a:endParaRPr>
          </a:p>
        </p:txBody>
      </p:sp>
      <p:sp>
        <p:nvSpPr>
          <p:cNvPr id="20" name="Rectangle 19">
            <a:extLst>
              <a:ext uri="{FF2B5EF4-FFF2-40B4-BE49-F238E27FC236}">
                <a16:creationId xmlns:a16="http://schemas.microsoft.com/office/drawing/2014/main" id="{BD150564-3EDF-C097-B2B1-13321E543CAC}"/>
              </a:ext>
            </a:extLst>
          </p:cNvPr>
          <p:cNvSpPr/>
          <p:nvPr/>
        </p:nvSpPr>
        <p:spPr>
          <a:xfrm>
            <a:off x="4353462" y="937304"/>
            <a:ext cx="2943922"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User</a:t>
            </a:r>
          </a:p>
        </p:txBody>
      </p:sp>
      <p:sp>
        <p:nvSpPr>
          <p:cNvPr id="21" name="Rectangle 20">
            <a:extLst>
              <a:ext uri="{FF2B5EF4-FFF2-40B4-BE49-F238E27FC236}">
                <a16:creationId xmlns:a16="http://schemas.microsoft.com/office/drawing/2014/main" id="{9F991429-D36D-8EF6-C693-F232C479D3DA}"/>
              </a:ext>
            </a:extLst>
          </p:cNvPr>
          <p:cNvSpPr/>
          <p:nvPr/>
        </p:nvSpPr>
        <p:spPr>
          <a:xfrm>
            <a:off x="4353460" y="1370752"/>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rgbClr val="A31515"/>
                </a:solidFill>
                <a:latin typeface="Consolas" panose="020B0609020204030204" pitchFamily="49" charset="0"/>
              </a:rPr>
              <a:t> </a:t>
            </a:r>
          </a:p>
        </p:txBody>
      </p:sp>
      <p:sp>
        <p:nvSpPr>
          <p:cNvPr id="22" name="Rectangle 21">
            <a:extLst>
              <a:ext uri="{FF2B5EF4-FFF2-40B4-BE49-F238E27FC236}">
                <a16:creationId xmlns:a16="http://schemas.microsoft.com/office/drawing/2014/main" id="{36D1B20F-360D-5BAF-24CA-8B6E4D414709}"/>
              </a:ext>
            </a:extLst>
          </p:cNvPr>
          <p:cNvSpPr/>
          <p:nvPr/>
        </p:nvSpPr>
        <p:spPr>
          <a:xfrm>
            <a:off x="5172224" y="1370752"/>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23" name="Rectangle 22">
            <a:extLst>
              <a:ext uri="{FF2B5EF4-FFF2-40B4-BE49-F238E27FC236}">
                <a16:creationId xmlns:a16="http://schemas.microsoft.com/office/drawing/2014/main" id="{685E3E4D-86DA-F977-76CE-A3C90D0226A4}"/>
              </a:ext>
            </a:extLst>
          </p:cNvPr>
          <p:cNvSpPr/>
          <p:nvPr/>
        </p:nvSpPr>
        <p:spPr>
          <a:xfrm>
            <a:off x="5977692" y="1370752"/>
            <a:ext cx="1319692" cy="3562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451A5"/>
              </a:solidFill>
              <a:latin typeface="Consolas" panose="020B0609020204030204" pitchFamily="49" charset="0"/>
            </a:endParaRPr>
          </a:p>
        </p:txBody>
      </p:sp>
      <p:sp>
        <p:nvSpPr>
          <p:cNvPr id="24" name="Rectangle 23">
            <a:extLst>
              <a:ext uri="{FF2B5EF4-FFF2-40B4-BE49-F238E27FC236}">
                <a16:creationId xmlns:a16="http://schemas.microsoft.com/office/drawing/2014/main" id="{91296C0B-18FF-74B9-9243-748D8DB65B2C}"/>
              </a:ext>
            </a:extLst>
          </p:cNvPr>
          <p:cNvSpPr/>
          <p:nvPr/>
        </p:nvSpPr>
        <p:spPr>
          <a:xfrm>
            <a:off x="4353460" y="172701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25" name="Rectangle 24">
            <a:extLst>
              <a:ext uri="{FF2B5EF4-FFF2-40B4-BE49-F238E27FC236}">
                <a16:creationId xmlns:a16="http://schemas.microsoft.com/office/drawing/2014/main" id="{5190752D-1999-A036-F489-C5256A08210B}"/>
              </a:ext>
            </a:extLst>
          </p:cNvPr>
          <p:cNvSpPr/>
          <p:nvPr/>
        </p:nvSpPr>
        <p:spPr>
          <a:xfrm>
            <a:off x="5172224" y="172701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name</a:t>
            </a:r>
          </a:p>
        </p:txBody>
      </p:sp>
      <p:sp>
        <p:nvSpPr>
          <p:cNvPr id="26" name="Rectangle 25">
            <a:extLst>
              <a:ext uri="{FF2B5EF4-FFF2-40B4-BE49-F238E27FC236}">
                <a16:creationId xmlns:a16="http://schemas.microsoft.com/office/drawing/2014/main" id="{23F785FA-8000-C57F-99F8-ECA2177810A7}"/>
              </a:ext>
            </a:extLst>
          </p:cNvPr>
          <p:cNvSpPr/>
          <p:nvPr/>
        </p:nvSpPr>
        <p:spPr>
          <a:xfrm>
            <a:off x="4353460" y="2083269"/>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27" name="Rectangle 26">
            <a:extLst>
              <a:ext uri="{FF2B5EF4-FFF2-40B4-BE49-F238E27FC236}">
                <a16:creationId xmlns:a16="http://schemas.microsoft.com/office/drawing/2014/main" id="{FB278BFC-6638-5ABA-6AD7-E25ECBDAD677}"/>
              </a:ext>
            </a:extLst>
          </p:cNvPr>
          <p:cNvSpPr/>
          <p:nvPr/>
        </p:nvSpPr>
        <p:spPr>
          <a:xfrm>
            <a:off x="5172224" y="2083269"/>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surname</a:t>
            </a:r>
          </a:p>
        </p:txBody>
      </p:sp>
      <p:sp>
        <p:nvSpPr>
          <p:cNvPr id="28" name="Rectangle 27">
            <a:extLst>
              <a:ext uri="{FF2B5EF4-FFF2-40B4-BE49-F238E27FC236}">
                <a16:creationId xmlns:a16="http://schemas.microsoft.com/office/drawing/2014/main" id="{F961DE88-1207-124A-996A-D24C33949C44}"/>
              </a:ext>
            </a:extLst>
          </p:cNvPr>
          <p:cNvSpPr/>
          <p:nvPr/>
        </p:nvSpPr>
        <p:spPr>
          <a:xfrm>
            <a:off x="4353460" y="2439527"/>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29" name="Rectangle 28">
            <a:extLst>
              <a:ext uri="{FF2B5EF4-FFF2-40B4-BE49-F238E27FC236}">
                <a16:creationId xmlns:a16="http://schemas.microsoft.com/office/drawing/2014/main" id="{941EF8BA-397F-34F9-907D-8C0B6350F48A}"/>
              </a:ext>
            </a:extLst>
          </p:cNvPr>
          <p:cNvSpPr/>
          <p:nvPr/>
        </p:nvSpPr>
        <p:spPr>
          <a:xfrm>
            <a:off x="5172224" y="2439527"/>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age</a:t>
            </a:r>
          </a:p>
        </p:txBody>
      </p:sp>
      <p:sp>
        <p:nvSpPr>
          <p:cNvPr id="30" name="Rectangle 29">
            <a:extLst>
              <a:ext uri="{FF2B5EF4-FFF2-40B4-BE49-F238E27FC236}">
                <a16:creationId xmlns:a16="http://schemas.microsoft.com/office/drawing/2014/main" id="{CA7FA388-4F37-8C3A-22DC-28BE68D3882A}"/>
              </a:ext>
            </a:extLst>
          </p:cNvPr>
          <p:cNvSpPr/>
          <p:nvPr/>
        </p:nvSpPr>
        <p:spPr>
          <a:xfrm>
            <a:off x="4353459" y="279638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31" name="Rectangle 30">
            <a:extLst>
              <a:ext uri="{FF2B5EF4-FFF2-40B4-BE49-F238E27FC236}">
                <a16:creationId xmlns:a16="http://schemas.microsoft.com/office/drawing/2014/main" id="{A8EC1618-F781-8C8F-72A2-ABAAD7B38CD6}"/>
              </a:ext>
            </a:extLst>
          </p:cNvPr>
          <p:cNvSpPr/>
          <p:nvPr/>
        </p:nvSpPr>
        <p:spPr>
          <a:xfrm>
            <a:off x="5172223" y="279638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email</a:t>
            </a:r>
          </a:p>
        </p:txBody>
      </p:sp>
      <p:sp>
        <p:nvSpPr>
          <p:cNvPr id="32" name="Rectangle 31">
            <a:extLst>
              <a:ext uri="{FF2B5EF4-FFF2-40B4-BE49-F238E27FC236}">
                <a16:creationId xmlns:a16="http://schemas.microsoft.com/office/drawing/2014/main" id="{16025C5A-2BCC-0A9A-3D4B-D4883C47F20D}"/>
              </a:ext>
            </a:extLst>
          </p:cNvPr>
          <p:cNvSpPr/>
          <p:nvPr/>
        </p:nvSpPr>
        <p:spPr>
          <a:xfrm>
            <a:off x="5977691" y="279638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451A5"/>
              </a:solidFill>
              <a:latin typeface="Consolas" panose="020B0609020204030204" pitchFamily="49" charset="0"/>
            </a:endParaRPr>
          </a:p>
        </p:txBody>
      </p:sp>
      <p:pic>
        <p:nvPicPr>
          <p:cNvPr id="33" name="Picture 32" descr="On My Way Dude">
            <a:extLst>
              <a:ext uri="{FF2B5EF4-FFF2-40B4-BE49-F238E27FC236}">
                <a16:creationId xmlns:a16="http://schemas.microsoft.com/office/drawing/2014/main" id="{AAE0513C-666F-8E08-F34D-736FE5729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0280" y="2939900"/>
            <a:ext cx="2131400" cy="2131400"/>
          </a:xfrm>
          <a:prstGeom prst="rect">
            <a:avLst/>
          </a:prstGeom>
        </p:spPr>
      </p:pic>
      <p:pic>
        <p:nvPicPr>
          <p:cNvPr id="34" name="Picture 33" descr="Hello Dude">
            <a:extLst>
              <a:ext uri="{FF2B5EF4-FFF2-40B4-BE49-F238E27FC236}">
                <a16:creationId xmlns:a16="http://schemas.microsoft.com/office/drawing/2014/main" id="{AC1DE8C3-1BBC-779B-FABE-34FEBD5FE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8944" y="0"/>
            <a:ext cx="2357986" cy="2357986"/>
          </a:xfrm>
          <a:prstGeom prst="rect">
            <a:avLst/>
          </a:prstGeom>
        </p:spPr>
      </p:pic>
    </p:spTree>
    <p:extLst>
      <p:ext uri="{BB962C8B-B14F-4D97-AF65-F5344CB8AC3E}">
        <p14:creationId xmlns:p14="http://schemas.microsoft.com/office/powerpoint/2010/main" val="24734672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88FF6CBC-5EDC-0663-8653-837A472B6231}"/>
              </a:ext>
            </a:extLst>
          </p:cNvPr>
          <p:cNvCxnSpPr>
            <a:cxnSpLocks/>
          </p:cNvCxnSpPr>
          <p:nvPr/>
        </p:nvCxnSpPr>
        <p:spPr>
          <a:xfrm flipH="1" flipV="1">
            <a:off x="5043051" y="1973777"/>
            <a:ext cx="1" cy="10087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FE878E9-286C-D83B-4AC8-A9597FAB5A11}"/>
              </a:ext>
            </a:extLst>
          </p:cNvPr>
          <p:cNvCxnSpPr>
            <a:cxnSpLocks/>
          </p:cNvCxnSpPr>
          <p:nvPr/>
        </p:nvCxnSpPr>
        <p:spPr>
          <a:xfrm flipV="1">
            <a:off x="5810494" y="3749962"/>
            <a:ext cx="202852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53" name="Picture 10" descr="Scala - Free logo icons">
            <a:extLst>
              <a:ext uri="{FF2B5EF4-FFF2-40B4-BE49-F238E27FC236}">
                <a16:creationId xmlns:a16="http://schemas.microsoft.com/office/drawing/2014/main" id="{5530C33D-489D-9FB6-8B7B-E81385B5E4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5240" y="3386489"/>
            <a:ext cx="726946" cy="7269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2" descr="Rust lang logo - Social media &amp; Logos Icons">
            <a:extLst>
              <a:ext uri="{FF2B5EF4-FFF2-40B4-BE49-F238E27FC236}">
                <a16:creationId xmlns:a16="http://schemas.microsoft.com/office/drawing/2014/main" id="{C28467E2-8992-EF2C-966A-AC81B28291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7079" y="3135921"/>
            <a:ext cx="1211944" cy="121194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6" descr="Go Logo PNG Vector (SVG) Free Download">
            <a:extLst>
              <a:ext uri="{FF2B5EF4-FFF2-40B4-BE49-F238E27FC236}">
                <a16:creationId xmlns:a16="http://schemas.microsoft.com/office/drawing/2014/main" id="{17F9D092-039A-2679-8C96-A5280E678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4645" y="3621877"/>
            <a:ext cx="238903" cy="32430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2" descr="Google Cloud Pub / Sub">
            <a:extLst>
              <a:ext uri="{FF2B5EF4-FFF2-40B4-BE49-F238E27FC236}">
                <a16:creationId xmlns:a16="http://schemas.microsoft.com/office/drawing/2014/main" id="{D08FFA2C-0ABA-F3BD-5874-C5F333AA65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2275" y="389166"/>
            <a:ext cx="1746904" cy="174690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8" descr="Apache Kafka — Wikipédia">
            <a:extLst>
              <a:ext uri="{FF2B5EF4-FFF2-40B4-BE49-F238E27FC236}">
                <a16:creationId xmlns:a16="http://schemas.microsoft.com/office/drawing/2014/main" id="{5CBC718B-DBE5-CF49-F743-53B73236F8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2177" y="487970"/>
            <a:ext cx="881747" cy="14314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MongoDB logo and symbol, meaning, history, PNG">
            <a:extLst>
              <a:ext uri="{FF2B5EF4-FFF2-40B4-BE49-F238E27FC236}">
                <a16:creationId xmlns:a16="http://schemas.microsoft.com/office/drawing/2014/main" id="{4E78C473-855C-BE36-A144-D88E27DFAE60}"/>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4655" b="89964" l="10000" r="90000">
                        <a14:foregroundMark x1="50500" y1="9673" x2="50500" y2="9673"/>
                        <a14:foregroundMark x1="49091" y1="4655" x2="49091" y2="4655"/>
                        <a14:foregroundMark x1="49091" y1="83709" x2="49091" y2="83709"/>
                        <a14:foregroundMark x1="49091" y1="87345" x2="49091" y2="87345"/>
                        <a14:foregroundMark x1="49364" y1="89673" x2="49364" y2="89673"/>
                        <a14:foregroundMark x1="49636" y1="84655" x2="49636" y2="84655"/>
                      </a14:backgroundRemoval>
                    </a14:imgEffect>
                  </a14:imgLayer>
                </a14:imgProps>
              </a:ext>
              <a:ext uri="{28A0092B-C50C-407E-A947-70E740481C1C}">
                <a14:useLocalDpi xmlns:a14="http://schemas.microsoft.com/office/drawing/2010/main" val="0"/>
              </a:ext>
            </a:extLst>
          </a:blip>
          <a:srcRect/>
          <a:stretch>
            <a:fillRect/>
          </a:stretch>
        </p:blipFill>
        <p:spPr bwMode="auto">
          <a:xfrm>
            <a:off x="10255044" y="3567019"/>
            <a:ext cx="779831" cy="4873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influxdb&quot; Icon - Download for free – Iconduck">
            <a:extLst>
              <a:ext uri="{FF2B5EF4-FFF2-40B4-BE49-F238E27FC236}">
                <a16:creationId xmlns:a16="http://schemas.microsoft.com/office/drawing/2014/main" id="{FA475429-3EE7-8C9B-8358-0E4BCBFEFE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7400" y="3046368"/>
            <a:ext cx="1366169" cy="13878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PostgreSQL - Wikipedia">
            <a:extLst>
              <a:ext uri="{FF2B5EF4-FFF2-40B4-BE49-F238E27FC236}">
                <a16:creationId xmlns:a16="http://schemas.microsoft.com/office/drawing/2014/main" id="{74913282-266B-6EFB-D1AC-CC456D657EA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01947" y="3451703"/>
            <a:ext cx="695921" cy="71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01597"/>
      </p:ext>
    </p:extLst>
  </p:cSld>
  <p:clrMapOvr>
    <a:masterClrMapping/>
  </p:clrMapOvr>
  <mc:AlternateContent xmlns:mc="http://schemas.openxmlformats.org/markup-compatibility/2006" xmlns:p159="http://schemas.microsoft.com/office/powerpoint/2015/09/main">
    <mc:Choice Requires="p159">
      <p:transition advTm="600">
        <p159:morph option="byObject"/>
      </p:transition>
    </mc:Choice>
    <mc:Fallback xmlns="">
      <p:transition advTm="6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88FF6CBC-5EDC-0663-8653-837A472B6231}"/>
              </a:ext>
            </a:extLst>
          </p:cNvPr>
          <p:cNvCxnSpPr>
            <a:cxnSpLocks/>
          </p:cNvCxnSpPr>
          <p:nvPr/>
        </p:nvCxnSpPr>
        <p:spPr>
          <a:xfrm flipH="1" flipV="1">
            <a:off x="5043051" y="1973777"/>
            <a:ext cx="1" cy="10087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FE878E9-286C-D83B-4AC8-A9597FAB5A11}"/>
              </a:ext>
            </a:extLst>
          </p:cNvPr>
          <p:cNvCxnSpPr>
            <a:cxnSpLocks/>
          </p:cNvCxnSpPr>
          <p:nvPr/>
        </p:nvCxnSpPr>
        <p:spPr>
          <a:xfrm flipV="1">
            <a:off x="5810494" y="3749962"/>
            <a:ext cx="202852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53" name="Picture 10" descr="Scala - Free logo icons">
            <a:extLst>
              <a:ext uri="{FF2B5EF4-FFF2-40B4-BE49-F238E27FC236}">
                <a16:creationId xmlns:a16="http://schemas.microsoft.com/office/drawing/2014/main" id="{5530C33D-489D-9FB6-8B7B-E81385B5E4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5240" y="3386489"/>
            <a:ext cx="726946" cy="7269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2" descr="Rust lang logo - Social media &amp; Logos Icons">
            <a:extLst>
              <a:ext uri="{FF2B5EF4-FFF2-40B4-BE49-F238E27FC236}">
                <a16:creationId xmlns:a16="http://schemas.microsoft.com/office/drawing/2014/main" id="{C28467E2-8992-EF2C-966A-AC81B28291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7079" y="3135921"/>
            <a:ext cx="1211944" cy="121194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6" descr="Go Logo PNG Vector (SVG) Free Download">
            <a:extLst>
              <a:ext uri="{FF2B5EF4-FFF2-40B4-BE49-F238E27FC236}">
                <a16:creationId xmlns:a16="http://schemas.microsoft.com/office/drawing/2014/main" id="{17F9D092-039A-2679-8C96-A5280E678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4645" y="3621877"/>
            <a:ext cx="238903" cy="32430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2" descr="Google Cloud Pub / Sub">
            <a:extLst>
              <a:ext uri="{FF2B5EF4-FFF2-40B4-BE49-F238E27FC236}">
                <a16:creationId xmlns:a16="http://schemas.microsoft.com/office/drawing/2014/main" id="{D08FFA2C-0ABA-F3BD-5874-C5F333AA65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2275" y="389166"/>
            <a:ext cx="1746904" cy="174690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8" descr="Apache Kafka — Wikipédia">
            <a:extLst>
              <a:ext uri="{FF2B5EF4-FFF2-40B4-BE49-F238E27FC236}">
                <a16:creationId xmlns:a16="http://schemas.microsoft.com/office/drawing/2014/main" id="{5CBC718B-DBE5-CF49-F743-53B73236F8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2177" y="487970"/>
            <a:ext cx="881747" cy="14314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ongoDB logo and symbol, meaning, history, PNG">
            <a:extLst>
              <a:ext uri="{FF2B5EF4-FFF2-40B4-BE49-F238E27FC236}">
                <a16:creationId xmlns:a16="http://schemas.microsoft.com/office/drawing/2014/main" id="{F97B8428-5238-02A3-1A7B-7B382BA5BA4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4655" b="89964" l="10000" r="90000">
                        <a14:foregroundMark x1="50500" y1="9673" x2="50500" y2="9673"/>
                        <a14:foregroundMark x1="49091" y1="4655" x2="49091" y2="4655"/>
                        <a14:foregroundMark x1="49091" y1="83709" x2="49091" y2="83709"/>
                        <a14:foregroundMark x1="49091" y1="87345" x2="49091" y2="87345"/>
                        <a14:foregroundMark x1="49364" y1="89673" x2="49364" y2="89673"/>
                        <a14:foregroundMark x1="49636" y1="84655" x2="49636" y2="84655"/>
                      </a14:backgroundRemoval>
                    </a14:imgEffect>
                  </a14:imgLayer>
                </a14:imgProps>
              </a:ext>
              <a:ext uri="{28A0092B-C50C-407E-A947-70E740481C1C}">
                <a14:useLocalDpi xmlns:a14="http://schemas.microsoft.com/office/drawing/2010/main" val="0"/>
              </a:ext>
            </a:extLst>
          </a:blip>
          <a:srcRect/>
          <a:stretch>
            <a:fillRect/>
          </a:stretch>
        </p:blipFill>
        <p:spPr bwMode="auto">
          <a:xfrm>
            <a:off x="8715266" y="3338312"/>
            <a:ext cx="1317281" cy="8233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PostgreSQL - Wikipedia">
            <a:extLst>
              <a:ext uri="{FF2B5EF4-FFF2-40B4-BE49-F238E27FC236}">
                <a16:creationId xmlns:a16="http://schemas.microsoft.com/office/drawing/2014/main" id="{8BBEAD9A-1282-B30A-15BB-13FA37E62D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3915" y="3143989"/>
            <a:ext cx="1174631" cy="12119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4" descr="influxdb&quot; Icon - Download for free – Iconduck">
            <a:extLst>
              <a:ext uri="{FF2B5EF4-FFF2-40B4-BE49-F238E27FC236}">
                <a16:creationId xmlns:a16="http://schemas.microsoft.com/office/drawing/2014/main" id="{57C5D65C-7508-75B8-59D3-4729D818124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27609" y="3553743"/>
            <a:ext cx="386305" cy="392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695803"/>
      </p:ext>
    </p:extLst>
  </p:cSld>
  <p:clrMapOvr>
    <a:masterClrMapping/>
  </p:clrMapOvr>
  <mc:AlternateContent xmlns:mc="http://schemas.openxmlformats.org/markup-compatibility/2006" xmlns:p159="http://schemas.microsoft.com/office/powerpoint/2015/09/main">
    <mc:Choice Requires="p159">
      <p:transition advTm="600">
        <p159:morph option="byObject"/>
      </p:transition>
    </mc:Choice>
    <mc:Fallback xmlns="">
      <p:transition advTm="6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88FF6CBC-5EDC-0663-8653-837A472B6231}"/>
              </a:ext>
            </a:extLst>
          </p:cNvPr>
          <p:cNvCxnSpPr>
            <a:cxnSpLocks/>
          </p:cNvCxnSpPr>
          <p:nvPr/>
        </p:nvCxnSpPr>
        <p:spPr>
          <a:xfrm flipH="1" flipV="1">
            <a:off x="5043051" y="1973777"/>
            <a:ext cx="1" cy="10087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FE878E9-286C-D83B-4AC8-A9597FAB5A11}"/>
              </a:ext>
            </a:extLst>
          </p:cNvPr>
          <p:cNvCxnSpPr>
            <a:cxnSpLocks/>
          </p:cNvCxnSpPr>
          <p:nvPr/>
        </p:nvCxnSpPr>
        <p:spPr>
          <a:xfrm flipV="1">
            <a:off x="5810494" y="3749962"/>
            <a:ext cx="202852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58" name="Picture 22" descr="Google Cloud Pub / Sub">
            <a:extLst>
              <a:ext uri="{FF2B5EF4-FFF2-40B4-BE49-F238E27FC236}">
                <a16:creationId xmlns:a16="http://schemas.microsoft.com/office/drawing/2014/main" id="{D08FFA2C-0ABA-F3BD-5874-C5F333AA65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275" y="389166"/>
            <a:ext cx="1746904" cy="174690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8" descr="Apache Kafka — Wikipédia">
            <a:extLst>
              <a:ext uri="{FF2B5EF4-FFF2-40B4-BE49-F238E27FC236}">
                <a16:creationId xmlns:a16="http://schemas.microsoft.com/office/drawing/2014/main" id="{5CBC718B-DBE5-CF49-F743-53B73236F8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2177" y="487970"/>
            <a:ext cx="881747" cy="14314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ongoDB logo and symbol, meaning, history, PNG">
            <a:extLst>
              <a:ext uri="{FF2B5EF4-FFF2-40B4-BE49-F238E27FC236}">
                <a16:creationId xmlns:a16="http://schemas.microsoft.com/office/drawing/2014/main" id="{F97B8428-5238-02A3-1A7B-7B382BA5BA4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655" b="89964" l="10000" r="90000">
                        <a14:foregroundMark x1="50500" y1="9673" x2="50500" y2="9673"/>
                        <a14:foregroundMark x1="49091" y1="4655" x2="49091" y2="4655"/>
                        <a14:foregroundMark x1="49091" y1="83709" x2="49091" y2="83709"/>
                        <a14:foregroundMark x1="49091" y1="87345" x2="49091" y2="87345"/>
                        <a14:foregroundMark x1="49364" y1="89673" x2="49364" y2="89673"/>
                        <a14:foregroundMark x1="49636" y1="84655" x2="49636" y2="84655"/>
                      </a14:backgroundRemoval>
                    </a14:imgEffect>
                  </a14:imgLayer>
                </a14:imgProps>
              </a:ext>
              <a:ext uri="{28A0092B-C50C-407E-A947-70E740481C1C}">
                <a14:useLocalDpi xmlns:a14="http://schemas.microsoft.com/office/drawing/2010/main" val="0"/>
              </a:ext>
            </a:extLst>
          </a:blip>
          <a:srcRect/>
          <a:stretch>
            <a:fillRect/>
          </a:stretch>
        </p:blipFill>
        <p:spPr bwMode="auto">
          <a:xfrm>
            <a:off x="8715266" y="3338312"/>
            <a:ext cx="1317281" cy="8233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PostgreSQL - Wikipedia">
            <a:extLst>
              <a:ext uri="{FF2B5EF4-FFF2-40B4-BE49-F238E27FC236}">
                <a16:creationId xmlns:a16="http://schemas.microsoft.com/office/drawing/2014/main" id="{8BBEAD9A-1282-B30A-15BB-13FA37E62D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3915" y="3143989"/>
            <a:ext cx="1174631" cy="12119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4" descr="influxdb&quot; Icon - Download for free – Iconduck">
            <a:extLst>
              <a:ext uri="{FF2B5EF4-FFF2-40B4-BE49-F238E27FC236}">
                <a16:creationId xmlns:a16="http://schemas.microsoft.com/office/drawing/2014/main" id="{57C5D65C-7508-75B8-59D3-4729D81812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27609" y="3553743"/>
            <a:ext cx="386305" cy="3924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Scala - Free logo icons">
            <a:extLst>
              <a:ext uri="{FF2B5EF4-FFF2-40B4-BE49-F238E27FC236}">
                <a16:creationId xmlns:a16="http://schemas.microsoft.com/office/drawing/2014/main" id="{A2331A1A-99E9-BDFF-0AB9-AF11A62DD4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5983" y="3038330"/>
            <a:ext cx="1211943" cy="12119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Rust lang logo - Social media &amp; Logos Icons">
            <a:extLst>
              <a:ext uri="{FF2B5EF4-FFF2-40B4-BE49-F238E27FC236}">
                <a16:creationId xmlns:a16="http://schemas.microsoft.com/office/drawing/2014/main" id="{90F1FE43-494B-703F-5CEF-1ED09D09A0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38644" y="3553743"/>
            <a:ext cx="393360" cy="3933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Go Logo PNG Vector (SVG) Free Download">
            <a:extLst>
              <a:ext uri="{FF2B5EF4-FFF2-40B4-BE49-F238E27FC236}">
                <a16:creationId xmlns:a16="http://schemas.microsoft.com/office/drawing/2014/main" id="{6A5B01BB-958D-A475-6280-35D09E9DCF4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74968" y="3429000"/>
            <a:ext cx="464035" cy="62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505827"/>
      </p:ext>
    </p:extLst>
  </p:cSld>
  <p:clrMapOvr>
    <a:masterClrMapping/>
  </p:clrMapOvr>
  <mc:AlternateContent xmlns:mc="http://schemas.openxmlformats.org/markup-compatibility/2006" xmlns:p159="http://schemas.microsoft.com/office/powerpoint/2015/09/main">
    <mc:Choice Requires="p159">
      <p:transition advTm="600">
        <p159:morph option="byObject"/>
      </p:transition>
    </mc:Choice>
    <mc:Fallback xmlns="">
      <p:transition advTm="6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88FF6CBC-5EDC-0663-8653-837A472B6231}"/>
              </a:ext>
            </a:extLst>
          </p:cNvPr>
          <p:cNvCxnSpPr>
            <a:cxnSpLocks/>
          </p:cNvCxnSpPr>
          <p:nvPr/>
        </p:nvCxnSpPr>
        <p:spPr>
          <a:xfrm flipH="1" flipV="1">
            <a:off x="5043051" y="1973777"/>
            <a:ext cx="1" cy="10087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FE878E9-286C-D83B-4AC8-A9597FAB5A11}"/>
              </a:ext>
            </a:extLst>
          </p:cNvPr>
          <p:cNvCxnSpPr>
            <a:cxnSpLocks/>
          </p:cNvCxnSpPr>
          <p:nvPr/>
        </p:nvCxnSpPr>
        <p:spPr>
          <a:xfrm flipV="1">
            <a:off x="5810494" y="3749962"/>
            <a:ext cx="202852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58" name="Picture 22" descr="Google Cloud Pub / Sub">
            <a:extLst>
              <a:ext uri="{FF2B5EF4-FFF2-40B4-BE49-F238E27FC236}">
                <a16:creationId xmlns:a16="http://schemas.microsoft.com/office/drawing/2014/main" id="{D08FFA2C-0ABA-F3BD-5874-C5F333AA65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275" y="389166"/>
            <a:ext cx="1746904" cy="174690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8" descr="Apache Kafka — Wikipédia">
            <a:extLst>
              <a:ext uri="{FF2B5EF4-FFF2-40B4-BE49-F238E27FC236}">
                <a16:creationId xmlns:a16="http://schemas.microsoft.com/office/drawing/2014/main" id="{5CBC718B-DBE5-CF49-F743-53B73236F8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2177" y="487970"/>
            <a:ext cx="881747" cy="14314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Scala - Free logo icons">
            <a:extLst>
              <a:ext uri="{FF2B5EF4-FFF2-40B4-BE49-F238E27FC236}">
                <a16:creationId xmlns:a16="http://schemas.microsoft.com/office/drawing/2014/main" id="{A2331A1A-99E9-BDFF-0AB9-AF11A62DD4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5983" y="3038330"/>
            <a:ext cx="1211943" cy="12119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Rust lang logo - Social media &amp; Logos Icons">
            <a:extLst>
              <a:ext uri="{FF2B5EF4-FFF2-40B4-BE49-F238E27FC236}">
                <a16:creationId xmlns:a16="http://schemas.microsoft.com/office/drawing/2014/main" id="{90F1FE43-494B-703F-5CEF-1ED09D09A0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8644" y="3553743"/>
            <a:ext cx="393360" cy="3933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Go Logo PNG Vector (SVG) Free Download">
            <a:extLst>
              <a:ext uri="{FF2B5EF4-FFF2-40B4-BE49-F238E27FC236}">
                <a16:creationId xmlns:a16="http://schemas.microsoft.com/office/drawing/2014/main" id="{6A5B01BB-958D-A475-6280-35D09E9DCF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74968" y="3429000"/>
            <a:ext cx="464035" cy="6299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MongoDB logo and symbol, meaning, history, PNG">
            <a:extLst>
              <a:ext uri="{FF2B5EF4-FFF2-40B4-BE49-F238E27FC236}">
                <a16:creationId xmlns:a16="http://schemas.microsoft.com/office/drawing/2014/main" id="{CA13E422-2E28-D622-8622-14BD6601AA2D}"/>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4655" b="89964" l="10000" r="90000">
                        <a14:foregroundMark x1="50500" y1="9673" x2="50500" y2="9673"/>
                        <a14:foregroundMark x1="49091" y1="4655" x2="49091" y2="4655"/>
                        <a14:foregroundMark x1="49091" y1="83709" x2="49091" y2="83709"/>
                        <a14:foregroundMark x1="49091" y1="87345" x2="49091" y2="87345"/>
                        <a14:foregroundMark x1="49364" y1="89673" x2="49364" y2="89673"/>
                        <a14:foregroundMark x1="49636" y1="84655" x2="49636" y2="84655"/>
                      </a14:backgroundRemoval>
                    </a14:imgEffect>
                  </a14:imgLayer>
                </a14:imgProps>
              </a:ext>
              <a:ext uri="{28A0092B-C50C-407E-A947-70E740481C1C}">
                <a14:useLocalDpi xmlns:a14="http://schemas.microsoft.com/office/drawing/2010/main" val="0"/>
              </a:ext>
            </a:extLst>
          </a:blip>
          <a:srcRect/>
          <a:stretch>
            <a:fillRect/>
          </a:stretch>
        </p:blipFill>
        <p:spPr bwMode="auto">
          <a:xfrm>
            <a:off x="7246374" y="3106382"/>
            <a:ext cx="2028528" cy="12678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PostgreSQL - Wikipedia">
            <a:extLst>
              <a:ext uri="{FF2B5EF4-FFF2-40B4-BE49-F238E27FC236}">
                <a16:creationId xmlns:a16="http://schemas.microsoft.com/office/drawing/2014/main" id="{8A790BBD-472A-A327-EE60-9B46922F1E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01948" y="3445429"/>
            <a:ext cx="571578" cy="58973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nfluxdb&quot; Icon - Download for free – Iconduck">
            <a:extLst>
              <a:ext uri="{FF2B5EF4-FFF2-40B4-BE49-F238E27FC236}">
                <a16:creationId xmlns:a16="http://schemas.microsoft.com/office/drawing/2014/main" id="{6B83EFAA-7C40-7F85-FC06-2D1C06C76BE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56044" y="3356469"/>
            <a:ext cx="610618" cy="620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02013"/>
      </p:ext>
    </p:extLst>
  </p:cSld>
  <p:clrMapOvr>
    <a:masterClrMapping/>
  </p:clrMapOvr>
  <mc:AlternateContent xmlns:mc="http://schemas.openxmlformats.org/markup-compatibility/2006" xmlns:p159="http://schemas.microsoft.com/office/powerpoint/2015/09/main">
    <mc:Choice Requires="p159">
      <p:transition advTm="600">
        <p159:morph option="byObject"/>
      </p:transition>
    </mc:Choice>
    <mc:Fallback xmlns="">
      <p:transition advTm="6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88FF6CBC-5EDC-0663-8653-837A472B6231}"/>
              </a:ext>
            </a:extLst>
          </p:cNvPr>
          <p:cNvCxnSpPr>
            <a:cxnSpLocks/>
          </p:cNvCxnSpPr>
          <p:nvPr/>
        </p:nvCxnSpPr>
        <p:spPr>
          <a:xfrm flipH="1" flipV="1">
            <a:off x="5043051" y="1973777"/>
            <a:ext cx="1" cy="10087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FE878E9-286C-D83B-4AC8-A9597FAB5A11}"/>
              </a:ext>
            </a:extLst>
          </p:cNvPr>
          <p:cNvCxnSpPr>
            <a:cxnSpLocks/>
          </p:cNvCxnSpPr>
          <p:nvPr/>
        </p:nvCxnSpPr>
        <p:spPr>
          <a:xfrm flipV="1">
            <a:off x="5810494" y="3749962"/>
            <a:ext cx="202852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10" descr="Scala - Free logo icons">
            <a:extLst>
              <a:ext uri="{FF2B5EF4-FFF2-40B4-BE49-F238E27FC236}">
                <a16:creationId xmlns:a16="http://schemas.microsoft.com/office/drawing/2014/main" id="{A2331A1A-99E9-BDFF-0AB9-AF11A62DD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983" y="3038330"/>
            <a:ext cx="1211943" cy="12119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Rust lang logo - Social media &amp; Logos Icons">
            <a:extLst>
              <a:ext uri="{FF2B5EF4-FFF2-40B4-BE49-F238E27FC236}">
                <a16:creationId xmlns:a16="http://schemas.microsoft.com/office/drawing/2014/main" id="{90F1FE43-494B-703F-5CEF-1ED09D09A0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8644" y="3553743"/>
            <a:ext cx="393360" cy="3933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Go Logo PNG Vector (SVG) Free Download">
            <a:extLst>
              <a:ext uri="{FF2B5EF4-FFF2-40B4-BE49-F238E27FC236}">
                <a16:creationId xmlns:a16="http://schemas.microsoft.com/office/drawing/2014/main" id="{6A5B01BB-958D-A475-6280-35D09E9DCF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4968" y="3429000"/>
            <a:ext cx="464035" cy="6299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MongoDB logo and symbol, meaning, history, PNG">
            <a:extLst>
              <a:ext uri="{FF2B5EF4-FFF2-40B4-BE49-F238E27FC236}">
                <a16:creationId xmlns:a16="http://schemas.microsoft.com/office/drawing/2014/main" id="{CA13E422-2E28-D622-8622-14BD6601AA2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4655" b="89964" l="10000" r="90000">
                        <a14:foregroundMark x1="50500" y1="9673" x2="50500" y2="9673"/>
                        <a14:foregroundMark x1="49091" y1="4655" x2="49091" y2="4655"/>
                        <a14:foregroundMark x1="49091" y1="83709" x2="49091" y2="83709"/>
                        <a14:foregroundMark x1="49091" y1="87345" x2="49091" y2="87345"/>
                        <a14:foregroundMark x1="49364" y1="89673" x2="49364" y2="89673"/>
                        <a14:foregroundMark x1="49636" y1="84655" x2="49636" y2="84655"/>
                      </a14:backgroundRemoval>
                    </a14:imgEffect>
                  </a14:imgLayer>
                </a14:imgProps>
              </a:ext>
              <a:ext uri="{28A0092B-C50C-407E-A947-70E740481C1C}">
                <a14:useLocalDpi xmlns:a14="http://schemas.microsoft.com/office/drawing/2010/main" val="0"/>
              </a:ext>
            </a:extLst>
          </a:blip>
          <a:srcRect/>
          <a:stretch>
            <a:fillRect/>
          </a:stretch>
        </p:blipFill>
        <p:spPr bwMode="auto">
          <a:xfrm>
            <a:off x="7246374" y="3106382"/>
            <a:ext cx="2028528" cy="12678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PostgreSQL - Wikipedia">
            <a:extLst>
              <a:ext uri="{FF2B5EF4-FFF2-40B4-BE49-F238E27FC236}">
                <a16:creationId xmlns:a16="http://schemas.microsoft.com/office/drawing/2014/main" id="{8A790BBD-472A-A327-EE60-9B46922F1E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01948" y="3445429"/>
            <a:ext cx="571578" cy="58973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nfluxdb&quot; Icon - Download for free – Iconduck">
            <a:extLst>
              <a:ext uri="{FF2B5EF4-FFF2-40B4-BE49-F238E27FC236}">
                <a16:creationId xmlns:a16="http://schemas.microsoft.com/office/drawing/2014/main" id="{6B83EFAA-7C40-7F85-FC06-2D1C06C76B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56044" y="3356469"/>
            <a:ext cx="610618" cy="6203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2" descr="Google Cloud Pub / Sub">
            <a:extLst>
              <a:ext uri="{FF2B5EF4-FFF2-40B4-BE49-F238E27FC236}">
                <a16:creationId xmlns:a16="http://schemas.microsoft.com/office/drawing/2014/main" id="{7CCAFAD3-E27B-71D6-CD08-BB80786114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16742" y="-356568"/>
            <a:ext cx="3252617" cy="325261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pache Kafka — Wikipédia">
            <a:extLst>
              <a:ext uri="{FF2B5EF4-FFF2-40B4-BE49-F238E27FC236}">
                <a16:creationId xmlns:a16="http://schemas.microsoft.com/office/drawing/2014/main" id="{941BC6E4-8F86-ADAB-195C-F692675D92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34645" y="936675"/>
            <a:ext cx="410320" cy="66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179080"/>
      </p:ext>
    </p:extLst>
  </p:cSld>
  <p:clrMapOvr>
    <a:masterClrMapping/>
  </p:clrMapOvr>
  <mc:AlternateContent xmlns:mc="http://schemas.openxmlformats.org/markup-compatibility/2006" xmlns:p159="http://schemas.microsoft.com/office/powerpoint/2015/09/main">
    <mc:Choice Requires="p159">
      <p:transition advTm="600">
        <p159:morph option="byObject"/>
      </p:transition>
    </mc:Choice>
    <mc:Fallback xmlns="">
      <p:transition advTm="6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88FF6CBC-5EDC-0663-8653-837A472B6231}"/>
              </a:ext>
            </a:extLst>
          </p:cNvPr>
          <p:cNvCxnSpPr>
            <a:cxnSpLocks/>
          </p:cNvCxnSpPr>
          <p:nvPr/>
        </p:nvCxnSpPr>
        <p:spPr>
          <a:xfrm flipH="1" flipV="1">
            <a:off x="5043051" y="1973777"/>
            <a:ext cx="1" cy="10087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FE878E9-286C-D83B-4AC8-A9597FAB5A11}"/>
              </a:ext>
            </a:extLst>
          </p:cNvPr>
          <p:cNvCxnSpPr>
            <a:cxnSpLocks/>
          </p:cNvCxnSpPr>
          <p:nvPr/>
        </p:nvCxnSpPr>
        <p:spPr>
          <a:xfrm flipV="1">
            <a:off x="5810494" y="3749962"/>
            <a:ext cx="202852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6" descr="MongoDB logo and symbol, meaning, history, PNG">
            <a:extLst>
              <a:ext uri="{FF2B5EF4-FFF2-40B4-BE49-F238E27FC236}">
                <a16:creationId xmlns:a16="http://schemas.microsoft.com/office/drawing/2014/main" id="{CA13E422-2E28-D622-8622-14BD6601AA2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655" b="89964" l="10000" r="90000">
                        <a14:foregroundMark x1="50500" y1="9673" x2="50500" y2="9673"/>
                        <a14:foregroundMark x1="49091" y1="4655" x2="49091" y2="4655"/>
                        <a14:foregroundMark x1="49091" y1="83709" x2="49091" y2="83709"/>
                        <a14:foregroundMark x1="49091" y1="87345" x2="49091" y2="87345"/>
                        <a14:foregroundMark x1="49364" y1="89673" x2="49364" y2="89673"/>
                        <a14:foregroundMark x1="49636" y1="84655" x2="49636" y2="84655"/>
                      </a14:backgroundRemoval>
                    </a14:imgEffect>
                  </a14:imgLayer>
                </a14:imgProps>
              </a:ext>
              <a:ext uri="{28A0092B-C50C-407E-A947-70E740481C1C}">
                <a14:useLocalDpi xmlns:a14="http://schemas.microsoft.com/office/drawing/2010/main" val="0"/>
              </a:ext>
            </a:extLst>
          </a:blip>
          <a:srcRect/>
          <a:stretch>
            <a:fillRect/>
          </a:stretch>
        </p:blipFill>
        <p:spPr bwMode="auto">
          <a:xfrm>
            <a:off x="7246374" y="3106382"/>
            <a:ext cx="2028528" cy="12678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PostgreSQL - Wikipedia">
            <a:extLst>
              <a:ext uri="{FF2B5EF4-FFF2-40B4-BE49-F238E27FC236}">
                <a16:creationId xmlns:a16="http://schemas.microsoft.com/office/drawing/2014/main" id="{8A790BBD-472A-A327-EE60-9B46922F1E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1948" y="3445429"/>
            <a:ext cx="571578" cy="58973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nfluxdb&quot; Icon - Download for free – Iconduck">
            <a:extLst>
              <a:ext uri="{FF2B5EF4-FFF2-40B4-BE49-F238E27FC236}">
                <a16:creationId xmlns:a16="http://schemas.microsoft.com/office/drawing/2014/main" id="{6B83EFAA-7C40-7F85-FC06-2D1C06C76B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56044" y="3356469"/>
            <a:ext cx="610618" cy="6203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2" descr="Google Cloud Pub / Sub">
            <a:extLst>
              <a:ext uri="{FF2B5EF4-FFF2-40B4-BE49-F238E27FC236}">
                <a16:creationId xmlns:a16="http://schemas.microsoft.com/office/drawing/2014/main" id="{7CCAFAD3-E27B-71D6-CD08-BB80786114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6742" y="-356568"/>
            <a:ext cx="3252617" cy="325261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pache Kafka — Wikipédia">
            <a:extLst>
              <a:ext uri="{FF2B5EF4-FFF2-40B4-BE49-F238E27FC236}">
                <a16:creationId xmlns:a16="http://schemas.microsoft.com/office/drawing/2014/main" id="{941BC6E4-8F86-ADAB-195C-F692675D92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34645" y="936675"/>
            <a:ext cx="410320" cy="6661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Scala - Free logo icons">
            <a:extLst>
              <a:ext uri="{FF2B5EF4-FFF2-40B4-BE49-F238E27FC236}">
                <a16:creationId xmlns:a16="http://schemas.microsoft.com/office/drawing/2014/main" id="{2F26BB0E-FAE5-628E-8153-6BE26D6209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8020" y="3523143"/>
            <a:ext cx="453637" cy="45363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Rust lang logo - Social media &amp; Logos Icons">
            <a:extLst>
              <a:ext uri="{FF2B5EF4-FFF2-40B4-BE49-F238E27FC236}">
                <a16:creationId xmlns:a16="http://schemas.microsoft.com/office/drawing/2014/main" id="{8025BBF5-2208-CBCB-889B-81178399620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8659" y="3375793"/>
            <a:ext cx="673518" cy="6735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descr="Go Logo PNG Vector (SVG) Free Download">
            <a:extLst>
              <a:ext uri="{FF2B5EF4-FFF2-40B4-BE49-F238E27FC236}">
                <a16:creationId xmlns:a16="http://schemas.microsoft.com/office/drawing/2014/main" id="{5B866B42-0EFD-B4CE-8EDC-0C027E0B964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69179" y="3166344"/>
            <a:ext cx="814269" cy="1105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979161"/>
      </p:ext>
    </p:extLst>
  </p:cSld>
  <p:clrMapOvr>
    <a:masterClrMapping/>
  </p:clrMapOvr>
  <mc:AlternateContent xmlns:mc="http://schemas.openxmlformats.org/markup-compatibility/2006" xmlns:p159="http://schemas.microsoft.com/office/powerpoint/2015/09/main">
    <mc:Choice Requires="p159">
      <p:transition advTm="600">
        <p159:morph option="byObject"/>
      </p:transition>
    </mc:Choice>
    <mc:Fallback xmlns="">
      <p:transition advTm="6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88FF6CBC-5EDC-0663-8653-837A472B6231}"/>
              </a:ext>
            </a:extLst>
          </p:cNvPr>
          <p:cNvCxnSpPr>
            <a:cxnSpLocks/>
          </p:cNvCxnSpPr>
          <p:nvPr/>
        </p:nvCxnSpPr>
        <p:spPr>
          <a:xfrm flipH="1" flipV="1">
            <a:off x="5043051" y="1973777"/>
            <a:ext cx="1" cy="10087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FE878E9-286C-D83B-4AC8-A9597FAB5A11}"/>
              </a:ext>
            </a:extLst>
          </p:cNvPr>
          <p:cNvCxnSpPr>
            <a:cxnSpLocks/>
          </p:cNvCxnSpPr>
          <p:nvPr/>
        </p:nvCxnSpPr>
        <p:spPr>
          <a:xfrm flipV="1">
            <a:off x="5810494" y="3749962"/>
            <a:ext cx="202852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22" descr="Google Cloud Pub / Sub">
            <a:extLst>
              <a:ext uri="{FF2B5EF4-FFF2-40B4-BE49-F238E27FC236}">
                <a16:creationId xmlns:a16="http://schemas.microsoft.com/office/drawing/2014/main" id="{7CCAFAD3-E27B-71D6-CD08-BB8078611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6742" y="-356568"/>
            <a:ext cx="3252617" cy="325261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pache Kafka — Wikipédia">
            <a:extLst>
              <a:ext uri="{FF2B5EF4-FFF2-40B4-BE49-F238E27FC236}">
                <a16:creationId xmlns:a16="http://schemas.microsoft.com/office/drawing/2014/main" id="{941BC6E4-8F86-ADAB-195C-F692675D92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4645" y="936675"/>
            <a:ext cx="410320" cy="6661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Scala - Free logo icons">
            <a:extLst>
              <a:ext uri="{FF2B5EF4-FFF2-40B4-BE49-F238E27FC236}">
                <a16:creationId xmlns:a16="http://schemas.microsoft.com/office/drawing/2014/main" id="{2F26BB0E-FAE5-628E-8153-6BE26D6209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8020" y="3523143"/>
            <a:ext cx="453637" cy="45363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Rust lang logo - Social media &amp; Logos Icons">
            <a:extLst>
              <a:ext uri="{FF2B5EF4-FFF2-40B4-BE49-F238E27FC236}">
                <a16:creationId xmlns:a16="http://schemas.microsoft.com/office/drawing/2014/main" id="{8025BBF5-2208-CBCB-889B-8117839962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8659" y="3375793"/>
            <a:ext cx="673518" cy="6735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descr="Go Logo PNG Vector (SVG) Free Download">
            <a:extLst>
              <a:ext uri="{FF2B5EF4-FFF2-40B4-BE49-F238E27FC236}">
                <a16:creationId xmlns:a16="http://schemas.microsoft.com/office/drawing/2014/main" id="{5B866B42-0EFD-B4CE-8EDC-0C027E0B96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9179" y="3166344"/>
            <a:ext cx="814269" cy="110534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MongoDB logo and symbol, meaning, history, PNG">
            <a:extLst>
              <a:ext uri="{FF2B5EF4-FFF2-40B4-BE49-F238E27FC236}">
                <a16:creationId xmlns:a16="http://schemas.microsoft.com/office/drawing/2014/main" id="{F0BDCD83-BBFD-3FE3-2F14-5F17859F32C7}"/>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4655" b="89964" l="10000" r="90000">
                        <a14:foregroundMark x1="50500" y1="9673" x2="50500" y2="9673"/>
                        <a14:foregroundMark x1="49091" y1="4655" x2="49091" y2="4655"/>
                        <a14:foregroundMark x1="49091" y1="83709" x2="49091" y2="83709"/>
                        <a14:foregroundMark x1="49091" y1="87345" x2="49091" y2="87345"/>
                        <a14:foregroundMark x1="49364" y1="89673" x2="49364" y2="89673"/>
                        <a14:foregroundMark x1="49636" y1="84655" x2="49636" y2="84655"/>
                      </a14:backgroundRemoval>
                    </a14:imgEffect>
                  </a14:imgLayer>
                </a14:imgProps>
              </a:ext>
              <a:ext uri="{28A0092B-C50C-407E-A947-70E740481C1C}">
                <a14:useLocalDpi xmlns:a14="http://schemas.microsoft.com/office/drawing/2010/main" val="0"/>
              </a:ext>
            </a:extLst>
          </a:blip>
          <a:srcRect/>
          <a:stretch>
            <a:fillRect/>
          </a:stretch>
        </p:blipFill>
        <p:spPr bwMode="auto">
          <a:xfrm>
            <a:off x="8715266" y="3338312"/>
            <a:ext cx="1317281" cy="8233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PostgreSQL - Wikipedia">
            <a:extLst>
              <a:ext uri="{FF2B5EF4-FFF2-40B4-BE49-F238E27FC236}">
                <a16:creationId xmlns:a16="http://schemas.microsoft.com/office/drawing/2014/main" id="{612CCD63-6D35-B9AC-848A-F1620971638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3915" y="3143989"/>
            <a:ext cx="1174631" cy="121194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nfluxdb&quot; Icon - Download for free – Iconduck">
            <a:extLst>
              <a:ext uri="{FF2B5EF4-FFF2-40B4-BE49-F238E27FC236}">
                <a16:creationId xmlns:a16="http://schemas.microsoft.com/office/drawing/2014/main" id="{1F465FB6-EE42-E727-E3AC-94BDD013026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27609" y="3553743"/>
            <a:ext cx="386305" cy="392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864148"/>
      </p:ext>
    </p:extLst>
  </p:cSld>
  <p:clrMapOvr>
    <a:masterClrMapping/>
  </p:clrMapOvr>
  <mc:AlternateContent xmlns:mc="http://schemas.openxmlformats.org/markup-compatibility/2006" xmlns:p159="http://schemas.microsoft.com/office/powerpoint/2015/09/main">
    <mc:Choice Requires="p159">
      <p:transition advTm="600">
        <p159:morph option="byObject"/>
      </p:transition>
    </mc:Choice>
    <mc:Fallback xmlns="">
      <p:transition advTm="60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88FF6CBC-5EDC-0663-8653-837A472B6231}"/>
              </a:ext>
            </a:extLst>
          </p:cNvPr>
          <p:cNvCxnSpPr>
            <a:cxnSpLocks/>
          </p:cNvCxnSpPr>
          <p:nvPr/>
        </p:nvCxnSpPr>
        <p:spPr>
          <a:xfrm flipH="1" flipV="1">
            <a:off x="5043051" y="1973777"/>
            <a:ext cx="1" cy="10087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FE878E9-286C-D83B-4AC8-A9597FAB5A11}"/>
              </a:ext>
            </a:extLst>
          </p:cNvPr>
          <p:cNvCxnSpPr>
            <a:cxnSpLocks/>
          </p:cNvCxnSpPr>
          <p:nvPr/>
        </p:nvCxnSpPr>
        <p:spPr>
          <a:xfrm flipV="1">
            <a:off x="5810494" y="3749962"/>
            <a:ext cx="202852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10" descr="Scala - Free logo icons">
            <a:extLst>
              <a:ext uri="{FF2B5EF4-FFF2-40B4-BE49-F238E27FC236}">
                <a16:creationId xmlns:a16="http://schemas.microsoft.com/office/drawing/2014/main" id="{2F26BB0E-FAE5-628E-8153-6BE26D620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8020" y="3523143"/>
            <a:ext cx="453637" cy="45363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Rust lang logo - Social media &amp; Logos Icons">
            <a:extLst>
              <a:ext uri="{FF2B5EF4-FFF2-40B4-BE49-F238E27FC236}">
                <a16:creationId xmlns:a16="http://schemas.microsoft.com/office/drawing/2014/main" id="{8025BBF5-2208-CBCB-889B-8117839962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8659" y="3375793"/>
            <a:ext cx="673518" cy="6735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descr="Go Logo PNG Vector (SVG) Free Download">
            <a:extLst>
              <a:ext uri="{FF2B5EF4-FFF2-40B4-BE49-F238E27FC236}">
                <a16:creationId xmlns:a16="http://schemas.microsoft.com/office/drawing/2014/main" id="{5B866B42-0EFD-B4CE-8EDC-0C027E0B96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9179" y="3166344"/>
            <a:ext cx="814269" cy="110534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MongoDB logo and symbol, meaning, history, PNG">
            <a:extLst>
              <a:ext uri="{FF2B5EF4-FFF2-40B4-BE49-F238E27FC236}">
                <a16:creationId xmlns:a16="http://schemas.microsoft.com/office/drawing/2014/main" id="{F0BDCD83-BBFD-3FE3-2F14-5F17859F32C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4655" b="89964" l="10000" r="90000">
                        <a14:foregroundMark x1="50500" y1="9673" x2="50500" y2="9673"/>
                        <a14:foregroundMark x1="49091" y1="4655" x2="49091" y2="4655"/>
                        <a14:foregroundMark x1="49091" y1="83709" x2="49091" y2="83709"/>
                        <a14:foregroundMark x1="49091" y1="87345" x2="49091" y2="87345"/>
                        <a14:foregroundMark x1="49364" y1="89673" x2="49364" y2="89673"/>
                        <a14:foregroundMark x1="49636" y1="84655" x2="49636" y2="84655"/>
                      </a14:backgroundRemoval>
                    </a14:imgEffect>
                  </a14:imgLayer>
                </a14:imgProps>
              </a:ext>
              <a:ext uri="{28A0092B-C50C-407E-A947-70E740481C1C}">
                <a14:useLocalDpi xmlns:a14="http://schemas.microsoft.com/office/drawing/2010/main" val="0"/>
              </a:ext>
            </a:extLst>
          </a:blip>
          <a:srcRect/>
          <a:stretch>
            <a:fillRect/>
          </a:stretch>
        </p:blipFill>
        <p:spPr bwMode="auto">
          <a:xfrm>
            <a:off x="8715266" y="3338312"/>
            <a:ext cx="1317281" cy="8233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PostgreSQL - Wikipedia">
            <a:extLst>
              <a:ext uri="{FF2B5EF4-FFF2-40B4-BE49-F238E27FC236}">
                <a16:creationId xmlns:a16="http://schemas.microsoft.com/office/drawing/2014/main" id="{612CCD63-6D35-B9AC-848A-F162097163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3915" y="3143989"/>
            <a:ext cx="1174631" cy="121194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nfluxdb&quot; Icon - Download for free – Iconduck">
            <a:extLst>
              <a:ext uri="{FF2B5EF4-FFF2-40B4-BE49-F238E27FC236}">
                <a16:creationId xmlns:a16="http://schemas.microsoft.com/office/drawing/2014/main" id="{1F465FB6-EE42-E727-E3AC-94BDD01302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27609" y="3553743"/>
            <a:ext cx="386305" cy="3924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2" descr="Google Cloud Pub / Sub">
            <a:extLst>
              <a:ext uri="{FF2B5EF4-FFF2-40B4-BE49-F238E27FC236}">
                <a16:creationId xmlns:a16="http://schemas.microsoft.com/office/drawing/2014/main" id="{72D12512-7F0F-C7A2-AE3F-98435A12DC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22275" y="389166"/>
            <a:ext cx="1746904" cy="17469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Apache Kafka — Wikipédia">
            <a:extLst>
              <a:ext uri="{FF2B5EF4-FFF2-40B4-BE49-F238E27FC236}">
                <a16:creationId xmlns:a16="http://schemas.microsoft.com/office/drawing/2014/main" id="{FDE11F02-1F9F-13A4-E856-514438021CA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02177" y="487970"/>
            <a:ext cx="881747" cy="1431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4654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sitting at a computer&#10;&#10;Description automatically generated">
            <a:extLst>
              <a:ext uri="{FF2B5EF4-FFF2-40B4-BE49-F238E27FC236}">
                <a16:creationId xmlns:a16="http://schemas.microsoft.com/office/drawing/2014/main" id="{57530982-2C59-0267-FB92-46909031F3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5377" y="106215"/>
            <a:ext cx="3417455" cy="3417455"/>
          </a:xfrm>
          <a:prstGeom prst="rect">
            <a:avLst/>
          </a:prstGeom>
        </p:spPr>
      </p:pic>
      <p:pic>
        <p:nvPicPr>
          <p:cNvPr id="9" name="Picture 8" descr="A person sitting in a chair with a computer&#10;&#10;Description automatically generated">
            <a:extLst>
              <a:ext uri="{FF2B5EF4-FFF2-40B4-BE49-F238E27FC236}">
                <a16:creationId xmlns:a16="http://schemas.microsoft.com/office/drawing/2014/main" id="{EE00C00D-E700-BFFB-97DF-B4DD1AECE0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11254" y="106215"/>
            <a:ext cx="2923309" cy="2923309"/>
          </a:xfrm>
          <a:prstGeom prst="rect">
            <a:avLst/>
          </a:prstGeom>
        </p:spPr>
      </p:pic>
      <p:pic>
        <p:nvPicPr>
          <p:cNvPr id="11" name="Picture 10" descr="A person holding a box and a phone&#10;&#10;Description automatically generated">
            <a:extLst>
              <a:ext uri="{FF2B5EF4-FFF2-40B4-BE49-F238E27FC236}">
                <a16:creationId xmlns:a16="http://schemas.microsoft.com/office/drawing/2014/main" id="{410F5A1F-2699-CA1B-7628-42E3850DF5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4359" y="7755479"/>
            <a:ext cx="3345873" cy="3345873"/>
          </a:xfrm>
          <a:prstGeom prst="rect">
            <a:avLst/>
          </a:prstGeom>
        </p:spPr>
      </p:pic>
    </p:spTree>
    <p:custDataLst>
      <p:tags r:id="rId1"/>
    </p:custDataLst>
    <p:extLst>
      <p:ext uri="{BB962C8B-B14F-4D97-AF65-F5344CB8AC3E}">
        <p14:creationId xmlns:p14="http://schemas.microsoft.com/office/powerpoint/2010/main" val="26554027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5E-6 -3.33333E-6 L 0.37721 0.00463 " pathEditMode="relative" rAng="0" ptsTypes="AA">
                                      <p:cBhvr>
                                        <p:cTn id="6" dur="1000" fill="hold"/>
                                        <p:tgtEl>
                                          <p:spTgt spid="7"/>
                                        </p:tgtEl>
                                        <p:attrNameLst>
                                          <p:attrName>ppt_x</p:attrName>
                                          <p:attrName>ppt_y</p:attrName>
                                        </p:attrNameLst>
                                      </p:cBhvr>
                                      <p:rCtr x="18854" y="231"/>
                                    </p:animMotion>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3.125E-6 -2.22222E-6 L -0.31953 0.00347 " pathEditMode="relative" rAng="0" ptsTypes="AA">
                                      <p:cBhvr>
                                        <p:cTn id="10" dur="1000" fill="hold"/>
                                        <p:tgtEl>
                                          <p:spTgt spid="9"/>
                                        </p:tgtEl>
                                        <p:attrNameLst>
                                          <p:attrName>ppt_x</p:attrName>
                                          <p:attrName>ppt_y</p:attrName>
                                        </p:attrNameLst>
                                      </p:cBhvr>
                                      <p:rCtr x="-15977" y="162"/>
                                    </p:animMotion>
                                  </p:childTnLst>
                                </p:cTn>
                              </p:par>
                            </p:childTnLst>
                          </p:cTn>
                        </p:par>
                      </p:childTnLst>
                    </p:cTn>
                  </p:par>
                  <p:par>
                    <p:cTn id="11" fill="hold">
                      <p:stCondLst>
                        <p:cond delay="indefinite"/>
                      </p:stCondLst>
                      <p:childTnLst>
                        <p:par>
                          <p:cTn id="12" fill="hold">
                            <p:stCondLst>
                              <p:cond delay="0"/>
                            </p:stCondLst>
                            <p:childTnLst>
                              <p:par>
                                <p:cTn id="13" presetID="64" presetClass="path" presetSubtype="0" accel="50000" decel="50000" fill="hold" nodeType="clickEffect">
                                  <p:stCondLst>
                                    <p:cond delay="0"/>
                                  </p:stCondLst>
                                  <p:childTnLst>
                                    <p:animMotion origin="layout" path="M -4.79167E-6 1.48148E-6 L 0.00196 -0.65602 " pathEditMode="relative" rAng="0" ptsTypes="AA">
                                      <p:cBhvr>
                                        <p:cTn id="14" dur="1000" fill="hold"/>
                                        <p:tgtEl>
                                          <p:spTgt spid="11"/>
                                        </p:tgtEl>
                                        <p:attrNameLst>
                                          <p:attrName>ppt_x</p:attrName>
                                          <p:attrName>ppt_y</p:attrName>
                                        </p:attrNameLst>
                                      </p:cBhvr>
                                      <p:rCtr x="91" y="-328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8D81-624B-C4B1-73BC-36A3D69FB9C2}"/>
              </a:ext>
            </a:extLst>
          </p:cNvPr>
          <p:cNvSpPr txBox="1"/>
          <p:nvPr/>
        </p:nvSpPr>
        <p:spPr>
          <a:xfrm>
            <a:off x="-2744842" y="1875838"/>
            <a:ext cx="2471475" cy="1200329"/>
          </a:xfrm>
          <a:prstGeom prst="rect">
            <a:avLst/>
          </a:prstGeom>
          <a:solidFill>
            <a:schemeClr val="bg1"/>
          </a:solidFill>
          <a:ln>
            <a:solidFill>
              <a:schemeClr val="tx1"/>
            </a:solidFill>
          </a:ln>
        </p:spPr>
        <p:txBody>
          <a:bodyPr wrap="square">
            <a:spAutoFit/>
          </a:bodyPr>
          <a:lstStyle/>
          <a:p>
            <a:r>
              <a:rPr lang="en-GB" sz="1200" b="0" dirty="0">
                <a:solidFill>
                  <a:srgbClr val="0000FF"/>
                </a:solidFill>
                <a:effectLst/>
                <a:latin typeface="Menlo" panose="020B0609030804020204" pitchFamily="49" charset="0"/>
              </a:rPr>
              <a:t>pub</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struct</a:t>
            </a:r>
            <a:r>
              <a:rPr lang="en-GB" sz="1200" b="0" dirty="0">
                <a:solidFill>
                  <a:srgbClr val="000000"/>
                </a:solidFill>
                <a:effectLst/>
                <a:latin typeface="Menlo" panose="020B0609030804020204" pitchFamily="49" charset="0"/>
              </a:rPr>
              <a:t> Car {</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brand: String,</a:t>
            </a:r>
          </a:p>
          <a:p>
            <a:r>
              <a:rPr lang="en-GB" sz="1200" dirty="0">
                <a:solidFill>
                  <a:srgbClr val="000000"/>
                </a:solidFill>
                <a:latin typeface="Menlo" panose="020B0609030804020204" pitchFamily="49" charset="0"/>
              </a:rPr>
              <a:t>    </a:t>
            </a:r>
            <a:r>
              <a:rPr lang="en-GB" sz="1200" b="0" dirty="0">
                <a:solidFill>
                  <a:srgbClr val="0000FF"/>
                </a:solidFill>
                <a:effectLst/>
                <a:latin typeface="Menlo" panose="020B0609030804020204" pitchFamily="49" charset="0"/>
              </a:rPr>
              <a:t>pub </a:t>
            </a:r>
            <a:r>
              <a:rPr lang="en-GB" sz="1200" b="0" dirty="0">
                <a:solidFill>
                  <a:srgbClr val="000000"/>
                </a:solidFill>
                <a:effectLst/>
                <a:latin typeface="Menlo" panose="020B0609030804020204" pitchFamily="49" charset="0"/>
              </a:rPr>
              <a:t>price: i32,</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id: </a:t>
            </a:r>
            <a:r>
              <a:rPr lang="en-GB" sz="1200" b="0" dirty="0" err="1">
                <a:solidFill>
                  <a:srgbClr val="000000"/>
                </a:solidFill>
                <a:effectLst/>
                <a:latin typeface="Menlo" panose="020B0609030804020204" pitchFamily="49" charset="0"/>
              </a:rPr>
              <a:t>Uuid</a:t>
            </a:r>
            <a:r>
              <a:rPr lang="en-GB" sz="1200" b="0" dirty="0">
                <a:solidFill>
                  <a:srgbClr val="000000"/>
                </a:solidFill>
                <a:effectLst/>
                <a:latin typeface="Menlo" panose="020B0609030804020204" pitchFamily="49" charset="0"/>
              </a:rPr>
              <a:t>,</a:t>
            </a:r>
          </a:p>
          <a:p>
            <a:r>
              <a:rPr lang="en-GB" sz="1200" b="0" dirty="0">
                <a:solidFill>
                  <a:srgbClr val="0000FF"/>
                </a:solidFill>
                <a:effectLst/>
                <a:latin typeface="Menlo" panose="020B0609030804020204" pitchFamily="49" charset="0"/>
              </a:rPr>
              <a:t>    pub</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owned_by</a:t>
            </a:r>
            <a:r>
              <a:rPr lang="en-GB" sz="1200" b="0" dirty="0">
                <a:solidFill>
                  <a:srgbClr val="000000"/>
                </a:solidFill>
                <a:effectLst/>
                <a:latin typeface="Menlo" panose="020B0609030804020204" pitchFamily="49" charset="0"/>
              </a:rPr>
              <a:t>: </a:t>
            </a:r>
            <a:r>
              <a:rPr lang="en-GB" sz="1200" b="0" dirty="0" err="1">
                <a:solidFill>
                  <a:srgbClr val="000000"/>
                </a:solidFill>
                <a:effectLst/>
                <a:latin typeface="Menlo" panose="020B0609030804020204" pitchFamily="49" charset="0"/>
              </a:rPr>
              <a:t>Uuid</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a:t>
            </a:r>
          </a:p>
        </p:txBody>
      </p:sp>
      <p:sp>
        <p:nvSpPr>
          <p:cNvPr id="7" name="TextBox 6">
            <a:extLst>
              <a:ext uri="{FF2B5EF4-FFF2-40B4-BE49-F238E27FC236}">
                <a16:creationId xmlns:a16="http://schemas.microsoft.com/office/drawing/2014/main" id="{40CFE039-8D8F-D6D6-FF1A-35E12ADB6106}"/>
              </a:ext>
            </a:extLst>
          </p:cNvPr>
          <p:cNvSpPr txBox="1"/>
          <p:nvPr/>
        </p:nvSpPr>
        <p:spPr>
          <a:xfrm>
            <a:off x="12291631" y="1877156"/>
            <a:ext cx="2471475" cy="1200329"/>
          </a:xfrm>
          <a:prstGeom prst="rect">
            <a:avLst/>
          </a:prstGeom>
          <a:noFill/>
          <a:ln>
            <a:solidFill>
              <a:schemeClr val="tx1"/>
            </a:solidFill>
          </a:ln>
        </p:spPr>
        <p:txBody>
          <a:bodyPr wrap="square">
            <a:spAutoFit/>
          </a:bodyPr>
          <a:lstStyle/>
          <a:p>
            <a:r>
              <a:rPr lang="en-GB" sz="1200" dirty="0">
                <a:solidFill>
                  <a:srgbClr val="0000FF"/>
                </a:solidFill>
                <a:latin typeface="Menlo" panose="020B0609030804020204" pitchFamily="49" charset="0"/>
              </a:rPr>
              <a:t>message</a:t>
            </a:r>
            <a:r>
              <a:rPr lang="en-GB" sz="1200" b="0" dirty="0">
                <a:effectLst/>
                <a:latin typeface="Menlo" panose="020B0609030804020204" pitchFamily="49" charset="0"/>
              </a:rPr>
              <a:t> Car {</a:t>
            </a:r>
          </a:p>
          <a:p>
            <a:r>
              <a:rPr lang="en-GB" sz="1200" b="0" dirty="0">
                <a:effectLst/>
                <a:latin typeface="Menlo" panose="020B0609030804020204" pitchFamily="49" charset="0"/>
              </a:rPr>
              <a:t>   </a:t>
            </a:r>
            <a:r>
              <a:rPr lang="en-GB" sz="1200" b="0" dirty="0" err="1">
                <a:effectLst/>
                <a:latin typeface="Menlo" panose="020B0609030804020204" pitchFamily="49" charset="0"/>
              </a:rPr>
              <a:t>uuid</a:t>
            </a:r>
            <a:r>
              <a:rPr lang="en-GB" sz="1200" b="0" dirty="0">
                <a:effectLst/>
                <a:latin typeface="Menlo" panose="020B0609030804020204" pitchFamily="49" charset="0"/>
              </a:rPr>
              <a:t> id = </a:t>
            </a:r>
            <a:r>
              <a:rPr lang="en-GB" sz="1200" b="0" dirty="0">
                <a:solidFill>
                  <a:srgbClr val="0000FF"/>
                </a:solidFill>
                <a:effectLst/>
                <a:latin typeface="Menlo" panose="020B0609030804020204" pitchFamily="49" charset="0"/>
              </a:rPr>
              <a:t>1</a:t>
            </a:r>
            <a:r>
              <a:rPr lang="en-GB" sz="1200" b="0" dirty="0">
                <a:effectLst/>
                <a:latin typeface="Menlo" panose="020B0609030804020204" pitchFamily="49" charset="0"/>
              </a:rPr>
              <a:t>;</a:t>
            </a:r>
          </a:p>
          <a:p>
            <a:r>
              <a:rPr lang="en-GB" sz="1200" b="0" dirty="0">
                <a:effectLst/>
                <a:latin typeface="Menlo" panose="020B0609030804020204" pitchFamily="49" charset="0"/>
              </a:rPr>
              <a:t>   int32 price = </a:t>
            </a:r>
            <a:r>
              <a:rPr lang="en-GB" sz="1200" b="0" dirty="0">
                <a:solidFill>
                  <a:srgbClr val="0000FF"/>
                </a:solidFill>
                <a:effectLst/>
                <a:latin typeface="Menlo" panose="020B0609030804020204" pitchFamily="49" charset="0"/>
              </a:rPr>
              <a:t>2</a:t>
            </a:r>
            <a:r>
              <a:rPr lang="en-GB" sz="1200" b="0" dirty="0">
                <a:effectLst/>
                <a:latin typeface="Menlo" panose="020B0609030804020204" pitchFamily="49" charset="0"/>
              </a:rPr>
              <a:t>;</a:t>
            </a:r>
          </a:p>
          <a:p>
            <a:r>
              <a:rPr lang="en-GB" sz="1200" b="0" dirty="0">
                <a:effectLst/>
                <a:latin typeface="Menlo" panose="020B0609030804020204" pitchFamily="49" charset="0"/>
              </a:rPr>
              <a:t>   string brand = </a:t>
            </a:r>
            <a:r>
              <a:rPr lang="en-GB" sz="1200" b="0" dirty="0">
                <a:solidFill>
                  <a:srgbClr val="0000FF"/>
                </a:solidFill>
                <a:effectLst/>
                <a:latin typeface="Menlo" panose="020B0609030804020204" pitchFamily="49" charset="0"/>
              </a:rPr>
              <a:t>3</a:t>
            </a:r>
            <a:r>
              <a:rPr lang="en-GB" sz="1200" b="0" dirty="0">
                <a:effectLst/>
                <a:latin typeface="Menlo" panose="020B0609030804020204" pitchFamily="49" charset="0"/>
              </a:rPr>
              <a:t>;</a:t>
            </a:r>
          </a:p>
          <a:p>
            <a:r>
              <a:rPr lang="en-GB" sz="1200" b="0" dirty="0">
                <a:effectLst/>
                <a:latin typeface="Menlo" panose="020B0609030804020204" pitchFamily="49" charset="0"/>
              </a:rPr>
              <a:t>   </a:t>
            </a:r>
            <a:r>
              <a:rPr lang="en-GB" sz="1200" b="0" dirty="0" err="1">
                <a:effectLst/>
                <a:latin typeface="Menlo" panose="020B0609030804020204" pitchFamily="49" charset="0"/>
              </a:rPr>
              <a:t>uuid</a:t>
            </a:r>
            <a:r>
              <a:rPr lang="en-GB" sz="1200" b="0" dirty="0">
                <a:effectLst/>
                <a:latin typeface="Menlo" panose="020B0609030804020204" pitchFamily="49" charset="0"/>
              </a:rPr>
              <a:t> </a:t>
            </a:r>
            <a:r>
              <a:rPr lang="en-GB" sz="1200" b="0" dirty="0" err="1">
                <a:effectLst/>
                <a:latin typeface="Menlo" panose="020B0609030804020204" pitchFamily="49" charset="0"/>
              </a:rPr>
              <a:t>owned_by</a:t>
            </a:r>
            <a:r>
              <a:rPr lang="en-GB" sz="1200" b="0" dirty="0">
                <a:effectLst/>
                <a:latin typeface="Menlo" panose="020B0609030804020204" pitchFamily="49" charset="0"/>
              </a:rPr>
              <a:t> =</a:t>
            </a:r>
            <a:r>
              <a:rPr lang="en-GB" sz="1200" dirty="0">
                <a:solidFill>
                  <a:srgbClr val="0000FF"/>
                </a:solidFill>
                <a:latin typeface="Menlo" panose="020B0609030804020204" pitchFamily="49" charset="0"/>
              </a:rPr>
              <a:t> 4</a:t>
            </a:r>
            <a:r>
              <a:rPr lang="en-GB" sz="1200" b="0" dirty="0">
                <a:effectLst/>
                <a:latin typeface="Menlo" panose="020B0609030804020204" pitchFamily="49" charset="0"/>
              </a:rPr>
              <a:t>; </a:t>
            </a:r>
          </a:p>
          <a:p>
            <a:r>
              <a:rPr lang="en-GB" sz="1200" b="0" dirty="0">
                <a:effectLst/>
                <a:latin typeface="Menlo" panose="020B0609030804020204" pitchFamily="49" charset="0"/>
              </a:rPr>
              <a:t>}</a:t>
            </a:r>
          </a:p>
        </p:txBody>
      </p:sp>
      <p:pic>
        <p:nvPicPr>
          <p:cNvPr id="1026" name="Picture 2" descr="SOLID Principles: A Quick Guide (.NET examples) - DEV Community">
            <a:extLst>
              <a:ext uri="{FF2B5EF4-FFF2-40B4-BE49-F238E27FC236}">
                <a16:creationId xmlns:a16="http://schemas.microsoft.com/office/drawing/2014/main" id="{1E385AD3-3275-2CA3-2937-3B7429B11F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441" y="7352833"/>
            <a:ext cx="2632588" cy="14808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8F0FCFC-1B96-D587-6A49-D684767B7C3A}"/>
              </a:ext>
            </a:extLst>
          </p:cNvPr>
          <p:cNvSpPr txBox="1"/>
          <p:nvPr/>
        </p:nvSpPr>
        <p:spPr>
          <a:xfrm>
            <a:off x="-110836" y="2493818"/>
            <a:ext cx="184731" cy="369332"/>
          </a:xfrm>
          <a:prstGeom prst="rect">
            <a:avLst/>
          </a:prstGeom>
          <a:noFill/>
        </p:spPr>
        <p:txBody>
          <a:bodyPr wrap="none" rtlCol="0">
            <a:spAutoFit/>
          </a:bodyPr>
          <a:lstStyle/>
          <a:p>
            <a:endParaRPr lang="en-BE" dirty="0"/>
          </a:p>
        </p:txBody>
      </p:sp>
      <p:pic>
        <p:nvPicPr>
          <p:cNvPr id="1030" name="Picture 6" descr="CQRS Pattern. CQRS, which means Command Query… | by Romain Pierlot | Eleven  Labs | Medium">
            <a:extLst>
              <a:ext uri="{FF2B5EF4-FFF2-40B4-BE49-F238E27FC236}">
                <a16:creationId xmlns:a16="http://schemas.microsoft.com/office/drawing/2014/main" id="{2BF9BC82-4849-EAA9-27DE-B9B6FC8BD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0269" y="7352833"/>
            <a:ext cx="1799773" cy="119984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 - Wikipedia">
            <a:extLst>
              <a:ext uri="{FF2B5EF4-FFF2-40B4-BE49-F238E27FC236}">
                <a16:creationId xmlns:a16="http://schemas.microsoft.com/office/drawing/2014/main" id="{B5420AD1-B4D3-BCC2-D638-5A6FD66D3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7744" y="7499543"/>
            <a:ext cx="1020458" cy="11471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pring Boot (@springboot) / X">
            <a:extLst>
              <a:ext uri="{FF2B5EF4-FFF2-40B4-BE49-F238E27FC236}">
                <a16:creationId xmlns:a16="http://schemas.microsoft.com/office/drawing/2014/main" id="{F62A8F1D-11C2-69D7-4995-8533F66AF35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3895" y="7530763"/>
            <a:ext cx="1493647" cy="149364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lay Framework - Wikipedia">
            <a:extLst>
              <a:ext uri="{FF2B5EF4-FFF2-40B4-BE49-F238E27FC236}">
                <a16:creationId xmlns:a16="http://schemas.microsoft.com/office/drawing/2014/main" id="{4FD02AB2-EFF8-6192-DE53-5681BFE1CE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51144" y="7893569"/>
            <a:ext cx="1566961" cy="8173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kka: build concurrent, distributed, and resilient message-driven  applications for Java and Scala | Akka">
            <a:extLst>
              <a:ext uri="{FF2B5EF4-FFF2-40B4-BE49-F238E27FC236}">
                <a16:creationId xmlns:a16="http://schemas.microsoft.com/office/drawing/2014/main" id="{B68A623C-A3FA-271D-7501-D242C2ECA4A9}"/>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9028" b="88889" l="5429" r="95714">
                        <a14:foregroundMark x1="5714" y1="69444" x2="5714" y2="69444"/>
                        <a14:foregroundMark x1="43143" y1="43750" x2="43143" y2="43750"/>
                        <a14:foregroundMark x1="60571" y1="31944" x2="60571" y2="31944"/>
                        <a14:foregroundMark x1="71429" y1="36111" x2="71429" y2="36111"/>
                        <a14:foregroundMark x1="83143" y1="47917" x2="83143" y2="47917"/>
                        <a14:foregroundMark x1="92857" y1="50000" x2="92857" y2="50000"/>
                        <a14:foregroundMark x1="95714" y1="63194" x2="95714" y2="63194"/>
                      </a14:backgroundRemoval>
                    </a14:imgEffect>
                  </a14:imgLayer>
                </a14:imgProps>
              </a:ext>
              <a:ext uri="{28A0092B-C50C-407E-A947-70E740481C1C}">
                <a14:useLocalDpi xmlns:a14="http://schemas.microsoft.com/office/drawing/2010/main" val="0"/>
              </a:ext>
            </a:extLst>
          </a:blip>
          <a:srcRect/>
          <a:stretch>
            <a:fillRect/>
          </a:stretch>
        </p:blipFill>
        <p:spPr bwMode="auto">
          <a:xfrm>
            <a:off x="-2148605" y="7158703"/>
            <a:ext cx="22225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Neo4j - Wikipedia">
            <a:extLst>
              <a:ext uri="{FF2B5EF4-FFF2-40B4-BE49-F238E27FC236}">
                <a16:creationId xmlns:a16="http://schemas.microsoft.com/office/drawing/2014/main" id="{690A7DE7-9557-6D27-BBD8-FEEA3EB8859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2462" y="9159239"/>
            <a:ext cx="1970033" cy="73935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Lightbend - YouTube">
            <a:extLst>
              <a:ext uri="{FF2B5EF4-FFF2-40B4-BE49-F238E27FC236}">
                <a16:creationId xmlns:a16="http://schemas.microsoft.com/office/drawing/2014/main" id="{E41C2BB8-8F23-A1D5-A832-B7D7D7F624B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40944" y="9454991"/>
            <a:ext cx="934984" cy="9349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MongoDB logo and symbol, meaning, history, PNG">
            <a:extLst>
              <a:ext uri="{FF2B5EF4-FFF2-40B4-BE49-F238E27FC236}">
                <a16:creationId xmlns:a16="http://schemas.microsoft.com/office/drawing/2014/main" id="{8AA43A43-E8FB-77AE-D927-5032B198A11D}"/>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4655" b="89964" l="10000" r="90000">
                        <a14:foregroundMark x1="50500" y1="9673" x2="50500" y2="9673"/>
                        <a14:foregroundMark x1="49091" y1="4655" x2="49091" y2="4655"/>
                        <a14:foregroundMark x1="49091" y1="83709" x2="49091" y2="83709"/>
                        <a14:foregroundMark x1="49091" y1="87345" x2="49091" y2="87345"/>
                        <a14:foregroundMark x1="49364" y1="89673" x2="49364" y2="89673"/>
                        <a14:foregroundMark x1="49636" y1="84655" x2="49636" y2="84655"/>
                      </a14:backgroundRemoval>
                    </a14:imgEffect>
                  </a14:imgLayer>
                </a14:imgProps>
              </a:ext>
              <a:ext uri="{28A0092B-C50C-407E-A947-70E740481C1C}">
                <a14:useLocalDpi xmlns:a14="http://schemas.microsoft.com/office/drawing/2010/main" val="0"/>
              </a:ext>
            </a:extLst>
          </a:blip>
          <a:srcRect/>
          <a:stretch>
            <a:fillRect/>
          </a:stretch>
        </p:blipFill>
        <p:spPr bwMode="auto">
          <a:xfrm>
            <a:off x="4737636" y="9528915"/>
            <a:ext cx="2028528" cy="1267829"/>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8E048890-771A-19C2-7C39-2BEC5F9716B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384846" y="9879777"/>
            <a:ext cx="1072603" cy="1072603"/>
          </a:xfrm>
          <a:prstGeom prst="rect">
            <a:avLst/>
          </a:prstGeom>
        </p:spPr>
      </p:pic>
      <p:pic>
        <p:nvPicPr>
          <p:cNvPr id="1048" name="Picture 24" descr="PostgreSQL - Wikipedia">
            <a:extLst>
              <a:ext uri="{FF2B5EF4-FFF2-40B4-BE49-F238E27FC236}">
                <a16:creationId xmlns:a16="http://schemas.microsoft.com/office/drawing/2014/main" id="{CA93AB31-49FF-1053-8ABA-1D3421435B4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631536" y="10389975"/>
            <a:ext cx="1215087" cy="125368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3298073-E97F-B77A-BEEB-F9BF01182394}"/>
              </a:ext>
            </a:extLst>
          </p:cNvPr>
          <p:cNvSpPr txBox="1"/>
          <p:nvPr/>
        </p:nvSpPr>
        <p:spPr>
          <a:xfrm>
            <a:off x="2724150" y="4686300"/>
            <a:ext cx="184731" cy="369332"/>
          </a:xfrm>
          <a:prstGeom prst="rect">
            <a:avLst/>
          </a:prstGeom>
          <a:noFill/>
        </p:spPr>
        <p:txBody>
          <a:bodyPr wrap="none" rtlCol="0">
            <a:spAutoFit/>
          </a:bodyPr>
          <a:lstStyle/>
          <a:p>
            <a:endParaRPr lang="en-BE" dirty="0"/>
          </a:p>
        </p:txBody>
      </p:sp>
      <p:sp>
        <p:nvSpPr>
          <p:cNvPr id="15" name="TextBox 14">
            <a:extLst>
              <a:ext uri="{FF2B5EF4-FFF2-40B4-BE49-F238E27FC236}">
                <a16:creationId xmlns:a16="http://schemas.microsoft.com/office/drawing/2014/main" id="{A160D242-C052-9065-67E0-91CC5EBFCFF4}"/>
              </a:ext>
            </a:extLst>
          </p:cNvPr>
          <p:cNvSpPr txBox="1"/>
          <p:nvPr/>
        </p:nvSpPr>
        <p:spPr>
          <a:xfrm>
            <a:off x="8724900" y="5829300"/>
            <a:ext cx="184731" cy="369332"/>
          </a:xfrm>
          <a:prstGeom prst="rect">
            <a:avLst/>
          </a:prstGeom>
          <a:noFill/>
        </p:spPr>
        <p:txBody>
          <a:bodyPr wrap="none" rtlCol="0">
            <a:spAutoFit/>
          </a:bodyPr>
          <a:lstStyle/>
          <a:p>
            <a:endParaRPr lang="en-BE" dirty="0"/>
          </a:p>
        </p:txBody>
      </p:sp>
      <p:pic>
        <p:nvPicPr>
          <p:cNvPr id="16" name="Picture 8" descr="Apache Kafka — Wikipédia">
            <a:extLst>
              <a:ext uri="{FF2B5EF4-FFF2-40B4-BE49-F238E27FC236}">
                <a16:creationId xmlns:a16="http://schemas.microsoft.com/office/drawing/2014/main" id="{99938357-1242-047D-87DE-CBEA7656BBD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376659" y="7352833"/>
            <a:ext cx="762168" cy="1237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86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2.08333E-6 -1.11111E-6 L 0.34297 0.00255 " pathEditMode="relative" rAng="0" ptsTypes="AA">
                                      <p:cBhvr>
                                        <p:cTn id="6" dur="500" fill="hold"/>
                                        <p:tgtEl>
                                          <p:spTgt spid="4"/>
                                        </p:tgtEl>
                                        <p:attrNameLst>
                                          <p:attrName>ppt_x</p:attrName>
                                          <p:attrName>ppt_y</p:attrName>
                                        </p:attrNameLst>
                                      </p:cBhvr>
                                      <p:rCtr x="17148" y="116"/>
                                    </p:animMotion>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grpId="0" nodeType="clickEffect">
                                  <p:stCondLst>
                                    <p:cond delay="0"/>
                                  </p:stCondLst>
                                  <p:childTnLst>
                                    <p:animMotion origin="layout" path="M 4.79167E-6 -1.11111E-6 L -0.44206 0.00255 " pathEditMode="relative" rAng="0" ptsTypes="AA">
                                      <p:cBhvr>
                                        <p:cTn id="10" dur="500" fill="hold"/>
                                        <p:tgtEl>
                                          <p:spTgt spid="7"/>
                                        </p:tgtEl>
                                        <p:attrNameLst>
                                          <p:attrName>ppt_x</p:attrName>
                                          <p:attrName>ppt_y</p:attrName>
                                        </p:attrNameLst>
                                      </p:cBhvr>
                                      <p:rCtr x="-22109" y="116"/>
                                    </p:animMotion>
                                  </p:childTnLst>
                                </p:cTn>
                              </p:par>
                            </p:childTnLst>
                          </p:cTn>
                        </p:par>
                      </p:childTnLst>
                    </p:cTn>
                  </p:par>
                  <p:par>
                    <p:cTn id="11" fill="hold">
                      <p:stCondLst>
                        <p:cond delay="indefinite"/>
                      </p:stCondLst>
                      <p:childTnLst>
                        <p:par>
                          <p:cTn id="12" fill="hold">
                            <p:stCondLst>
                              <p:cond delay="0"/>
                            </p:stCondLst>
                            <p:childTnLst>
                              <p:par>
                                <p:cTn id="13" presetID="64" presetClass="path" presetSubtype="0" accel="50000" decel="50000" fill="hold" nodeType="clickEffect">
                                  <p:stCondLst>
                                    <p:cond delay="0"/>
                                  </p:stCondLst>
                                  <p:childTnLst>
                                    <p:animMotion origin="layout" path="M 4.16667E-7 -2.59259E-6 L -0.10794 -0.29953 " pathEditMode="relative" rAng="0" ptsTypes="AA">
                                      <p:cBhvr>
                                        <p:cTn id="14" dur="750" fill="hold"/>
                                        <p:tgtEl>
                                          <p:spTgt spid="1026"/>
                                        </p:tgtEl>
                                        <p:attrNameLst>
                                          <p:attrName>ppt_x</p:attrName>
                                          <p:attrName>ppt_y</p:attrName>
                                        </p:attrNameLst>
                                      </p:cBhvr>
                                      <p:rCtr x="-5404" y="-14977"/>
                                    </p:animMotion>
                                  </p:childTnLst>
                                </p:cTn>
                              </p:par>
                              <p:par>
                                <p:cTn id="15" presetID="42" presetClass="path" presetSubtype="0" accel="50000" decel="50000" fill="hold" nodeType="withEffect">
                                  <p:stCondLst>
                                    <p:cond delay="0"/>
                                  </p:stCondLst>
                                  <p:childTnLst>
                                    <p:animMotion origin="layout" path="M -4.79167E-6 -3.33333E-6 L 0.0043 -0.34375 " pathEditMode="relative" rAng="0" ptsTypes="AA">
                                      <p:cBhvr>
                                        <p:cTn id="16" dur="750" fill="hold"/>
                                        <p:tgtEl>
                                          <p:spTgt spid="1034"/>
                                        </p:tgtEl>
                                        <p:attrNameLst>
                                          <p:attrName>ppt_x</p:attrName>
                                          <p:attrName>ppt_y</p:attrName>
                                        </p:attrNameLst>
                                      </p:cBhvr>
                                      <p:rCtr x="208" y="-17199"/>
                                    </p:animMotion>
                                  </p:childTnLst>
                                </p:cTn>
                              </p:par>
                              <p:par>
                                <p:cTn id="17" presetID="42" presetClass="path" presetSubtype="0" accel="50000" decel="50000" fill="hold" nodeType="withEffect">
                                  <p:stCondLst>
                                    <p:cond delay="0"/>
                                  </p:stCondLst>
                                  <p:childTnLst>
                                    <p:animMotion origin="layout" path="M 0.09648 0.12523 L -0.02123 -0.47315 " pathEditMode="relative" rAng="0" ptsTypes="AA">
                                      <p:cBhvr>
                                        <p:cTn id="18" dur="750" fill="hold"/>
                                        <p:tgtEl>
                                          <p:spTgt spid="1038"/>
                                        </p:tgtEl>
                                        <p:attrNameLst>
                                          <p:attrName>ppt_x</p:attrName>
                                          <p:attrName>ppt_y</p:attrName>
                                        </p:attrNameLst>
                                      </p:cBhvr>
                                      <p:rCtr x="-5885" y="-29931"/>
                                    </p:animMotion>
                                  </p:childTnLst>
                                </p:cTn>
                              </p:par>
                              <p:par>
                                <p:cTn id="19" presetID="42" presetClass="path" presetSubtype="0" accel="50000" decel="50000" fill="hold" nodeType="withEffect">
                                  <p:stCondLst>
                                    <p:cond delay="0"/>
                                  </p:stCondLst>
                                  <p:childTnLst>
                                    <p:animMotion origin="layout" path="M 8.33333E-7 -2.22222E-6 L -0.01354 -0.27916 " pathEditMode="relative" rAng="0" ptsTypes="AA">
                                      <p:cBhvr>
                                        <p:cTn id="20" dur="750" fill="hold"/>
                                        <p:tgtEl>
                                          <p:spTgt spid="1030"/>
                                        </p:tgtEl>
                                        <p:attrNameLst>
                                          <p:attrName>ppt_x</p:attrName>
                                          <p:attrName>ppt_y</p:attrName>
                                        </p:attrNameLst>
                                      </p:cBhvr>
                                      <p:rCtr x="-677" y="-13958"/>
                                    </p:animMotion>
                                  </p:childTnLst>
                                </p:cTn>
                              </p:par>
                              <p:par>
                                <p:cTn id="21" presetID="42" presetClass="path" presetSubtype="0" accel="50000" decel="50000" fill="hold" nodeType="withEffect">
                                  <p:stCondLst>
                                    <p:cond delay="0"/>
                                  </p:stCondLst>
                                  <p:childTnLst>
                                    <p:animMotion origin="layout" path="M 2.08333E-7 7.40741E-7 L 0.20182 -0.7412 " pathEditMode="relative" rAng="0" ptsTypes="AA">
                                      <p:cBhvr>
                                        <p:cTn id="22" dur="750" fill="hold"/>
                                        <p:tgtEl>
                                          <p:spTgt spid="1044"/>
                                        </p:tgtEl>
                                        <p:attrNameLst>
                                          <p:attrName>ppt_x</p:attrName>
                                          <p:attrName>ppt_y</p:attrName>
                                        </p:attrNameLst>
                                      </p:cBhvr>
                                      <p:rCtr x="10091" y="-37060"/>
                                    </p:animMotion>
                                  </p:childTnLst>
                                </p:cTn>
                              </p:par>
                              <p:par>
                                <p:cTn id="23" presetID="42" presetClass="path" presetSubtype="0" accel="50000" decel="50000" fill="hold" nodeType="withEffect">
                                  <p:stCondLst>
                                    <p:cond delay="0"/>
                                  </p:stCondLst>
                                  <p:childTnLst>
                                    <p:animMotion origin="layout" path="M 2.29167E-6 -4.44444E-6 L 0.04857 -0.30972 " pathEditMode="relative" rAng="0" ptsTypes="AA">
                                      <p:cBhvr>
                                        <p:cTn id="24" dur="750" fill="hold"/>
                                        <p:tgtEl>
                                          <p:spTgt spid="1036"/>
                                        </p:tgtEl>
                                        <p:attrNameLst>
                                          <p:attrName>ppt_x</p:attrName>
                                          <p:attrName>ppt_y</p:attrName>
                                        </p:attrNameLst>
                                      </p:cBhvr>
                                      <p:rCtr x="2422" y="-15486"/>
                                    </p:animMotion>
                                  </p:childTnLst>
                                </p:cTn>
                              </p:par>
                              <p:par>
                                <p:cTn id="25" presetID="42" presetClass="path" presetSubtype="0" accel="50000" decel="50000" fill="hold" nodeType="withEffect">
                                  <p:stCondLst>
                                    <p:cond delay="0"/>
                                  </p:stCondLst>
                                  <p:childTnLst>
                                    <p:animMotion origin="layout" path="M -3.95833E-6 3.33333E-6 L 0.19427 -0.40348 " pathEditMode="relative" rAng="0" ptsTypes="AA">
                                      <p:cBhvr>
                                        <p:cTn id="26" dur="750" fill="hold"/>
                                        <p:tgtEl>
                                          <p:spTgt spid="1040"/>
                                        </p:tgtEl>
                                        <p:attrNameLst>
                                          <p:attrName>ppt_x</p:attrName>
                                          <p:attrName>ppt_y</p:attrName>
                                        </p:attrNameLst>
                                      </p:cBhvr>
                                      <p:rCtr x="9714" y="-20185"/>
                                    </p:animMotion>
                                  </p:childTnLst>
                                </p:cTn>
                              </p:par>
                              <p:par>
                                <p:cTn id="27" presetID="42" presetClass="path" presetSubtype="0" accel="50000" decel="50000" fill="hold" nodeType="withEffect">
                                  <p:stCondLst>
                                    <p:cond delay="0"/>
                                  </p:stCondLst>
                                  <p:childTnLst>
                                    <p:animMotion origin="layout" path="M -3.125E-6 -1.85185E-6 L 0.30586 -0.67268 " pathEditMode="relative" rAng="0" ptsTypes="AA">
                                      <p:cBhvr>
                                        <p:cTn id="28" dur="750" fill="hold"/>
                                        <p:tgtEl>
                                          <p:spTgt spid="1042"/>
                                        </p:tgtEl>
                                        <p:attrNameLst>
                                          <p:attrName>ppt_x</p:attrName>
                                          <p:attrName>ppt_y</p:attrName>
                                        </p:attrNameLst>
                                      </p:cBhvr>
                                      <p:rCtr x="15286" y="-33634"/>
                                    </p:animMotion>
                                  </p:childTnLst>
                                </p:cTn>
                              </p:par>
                              <p:par>
                                <p:cTn id="29" presetID="42" presetClass="path" presetSubtype="0" accel="50000" decel="50000" fill="hold" nodeType="withEffect">
                                  <p:stCondLst>
                                    <p:cond delay="0"/>
                                  </p:stCondLst>
                                  <p:childTnLst>
                                    <p:animMotion origin="layout" path="M -4.79167E-6 -1.48148E-6 L -0.14765 -0.90648 " pathEditMode="relative" rAng="0" ptsTypes="AA">
                                      <p:cBhvr>
                                        <p:cTn id="30" dur="750" fill="hold"/>
                                        <p:tgtEl>
                                          <p:spTgt spid="1048"/>
                                        </p:tgtEl>
                                        <p:attrNameLst>
                                          <p:attrName>ppt_x</p:attrName>
                                          <p:attrName>ppt_y</p:attrName>
                                        </p:attrNameLst>
                                      </p:cBhvr>
                                      <p:rCtr x="-7383" y="-45324"/>
                                    </p:animMotion>
                                  </p:childTnLst>
                                </p:cTn>
                              </p:par>
                              <p:par>
                                <p:cTn id="31" presetID="42" presetClass="path" presetSubtype="0" accel="50000" decel="50000" fill="hold" nodeType="withEffect">
                                  <p:stCondLst>
                                    <p:cond delay="0"/>
                                  </p:stCondLst>
                                  <p:childTnLst>
                                    <p:animMotion origin="layout" path="M 4.16667E-7 0 L -0.04401 -0.6412 " pathEditMode="relative" rAng="0" ptsTypes="AA">
                                      <p:cBhvr>
                                        <p:cTn id="32" dur="750" fill="hold"/>
                                        <p:tgtEl>
                                          <p:spTgt spid="13"/>
                                        </p:tgtEl>
                                        <p:attrNameLst>
                                          <p:attrName>ppt_x</p:attrName>
                                          <p:attrName>ppt_y</p:attrName>
                                        </p:attrNameLst>
                                      </p:cBhvr>
                                      <p:rCtr x="-2201" y="-32060"/>
                                    </p:animMotion>
                                  </p:childTnLst>
                                </p:cTn>
                              </p:par>
                              <p:par>
                                <p:cTn id="33" presetID="42" presetClass="path" presetSubtype="0" accel="50000" decel="50000" fill="hold" nodeType="withEffect">
                                  <p:stCondLst>
                                    <p:cond delay="0"/>
                                  </p:stCondLst>
                                  <p:childTnLst>
                                    <p:animMotion origin="layout" path="M -4.79167E-6 -2.96296E-6 L 0.05144 -0.57777 " pathEditMode="relative" rAng="0" ptsTypes="AA">
                                      <p:cBhvr>
                                        <p:cTn id="34" dur="750" fill="hold"/>
                                        <p:tgtEl>
                                          <p:spTgt spid="10"/>
                                        </p:tgtEl>
                                        <p:attrNameLst>
                                          <p:attrName>ppt_x</p:attrName>
                                          <p:attrName>ppt_y</p:attrName>
                                        </p:attrNameLst>
                                      </p:cBhvr>
                                      <p:rCtr x="2565" y="-28889"/>
                                    </p:animMotion>
                                  </p:childTnLst>
                                </p:cTn>
                              </p:par>
                              <p:par>
                                <p:cTn id="35" presetID="42" presetClass="path" presetSubtype="0" accel="50000" decel="50000" fill="hold" nodeType="withEffect">
                                  <p:stCondLst>
                                    <p:cond delay="0"/>
                                  </p:stCondLst>
                                  <p:childTnLst>
                                    <p:animMotion origin="layout" path="M 4.58333E-6 1.48148E-6 L -0.25638 -0.25602 " pathEditMode="relative" rAng="0" ptsTypes="AA">
                                      <p:cBhvr>
                                        <p:cTn id="36" dur="750" fill="hold"/>
                                        <p:tgtEl>
                                          <p:spTgt spid="16"/>
                                        </p:tgtEl>
                                        <p:attrNameLst>
                                          <p:attrName>ppt_x</p:attrName>
                                          <p:attrName>ppt_y</p:attrName>
                                        </p:attrNameLst>
                                      </p:cBhvr>
                                      <p:rCtr x="-12826" y="-128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906C3F-2657-69C4-37F5-F55B45ACE94E}"/>
              </a:ext>
            </a:extLst>
          </p:cNvPr>
          <p:cNvSpPr/>
          <p:nvPr/>
        </p:nvSpPr>
        <p:spPr>
          <a:xfrm>
            <a:off x="5977692" y="2439527"/>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5" name="Rectangle 4">
            <a:extLst>
              <a:ext uri="{FF2B5EF4-FFF2-40B4-BE49-F238E27FC236}">
                <a16:creationId xmlns:a16="http://schemas.microsoft.com/office/drawing/2014/main" id="{155D557C-D69C-8993-C280-F38B979F6C07}"/>
              </a:ext>
            </a:extLst>
          </p:cNvPr>
          <p:cNvSpPr/>
          <p:nvPr/>
        </p:nvSpPr>
        <p:spPr>
          <a:xfrm>
            <a:off x="5977692" y="2083269"/>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 name="Rectangle 5">
            <a:extLst>
              <a:ext uri="{FF2B5EF4-FFF2-40B4-BE49-F238E27FC236}">
                <a16:creationId xmlns:a16="http://schemas.microsoft.com/office/drawing/2014/main" id="{D63D5505-1025-EC1C-13EE-D705025EE107}"/>
              </a:ext>
            </a:extLst>
          </p:cNvPr>
          <p:cNvSpPr/>
          <p:nvPr/>
        </p:nvSpPr>
        <p:spPr>
          <a:xfrm>
            <a:off x="5977692" y="172701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7" name="Rectangle 6">
            <a:extLst>
              <a:ext uri="{FF2B5EF4-FFF2-40B4-BE49-F238E27FC236}">
                <a16:creationId xmlns:a16="http://schemas.microsoft.com/office/drawing/2014/main" id="{EF6CEBFD-A5CD-287F-DF77-292D4376EB62}"/>
              </a:ext>
            </a:extLst>
          </p:cNvPr>
          <p:cNvSpPr/>
          <p:nvPr/>
        </p:nvSpPr>
        <p:spPr>
          <a:xfrm>
            <a:off x="4487793" y="3869449"/>
            <a:ext cx="2809590"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Car</a:t>
            </a:r>
          </a:p>
        </p:txBody>
      </p:sp>
      <p:sp>
        <p:nvSpPr>
          <p:cNvPr id="8" name="Rectangle 7">
            <a:extLst>
              <a:ext uri="{FF2B5EF4-FFF2-40B4-BE49-F238E27FC236}">
                <a16:creationId xmlns:a16="http://schemas.microsoft.com/office/drawing/2014/main" id="{78F893F8-41C5-D90D-CE72-1DA39A3EB202}"/>
              </a:ext>
            </a:extLst>
          </p:cNvPr>
          <p:cNvSpPr/>
          <p:nvPr/>
        </p:nvSpPr>
        <p:spPr>
          <a:xfrm>
            <a:off x="4487791" y="4302897"/>
            <a:ext cx="73515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9" name="Rectangle 8">
            <a:extLst>
              <a:ext uri="{FF2B5EF4-FFF2-40B4-BE49-F238E27FC236}">
                <a16:creationId xmlns:a16="http://schemas.microsoft.com/office/drawing/2014/main" id="{743F5606-6EBF-DD1A-C13E-79036779DCE1}"/>
              </a:ext>
            </a:extLst>
          </p:cNvPr>
          <p:cNvSpPr/>
          <p:nvPr/>
        </p:nvSpPr>
        <p:spPr>
          <a:xfrm>
            <a:off x="5227678" y="4302897"/>
            <a:ext cx="924723"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10" name="Rectangle 9">
            <a:extLst>
              <a:ext uri="{FF2B5EF4-FFF2-40B4-BE49-F238E27FC236}">
                <a16:creationId xmlns:a16="http://schemas.microsoft.com/office/drawing/2014/main" id="{CB1B0D1A-BBED-F1E3-17CB-EFB1959998AB}"/>
              </a:ext>
            </a:extLst>
          </p:cNvPr>
          <p:cNvSpPr/>
          <p:nvPr/>
        </p:nvSpPr>
        <p:spPr>
          <a:xfrm>
            <a:off x="6152364" y="4303918"/>
            <a:ext cx="114501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451A5"/>
              </a:solidFill>
              <a:latin typeface="Consolas" panose="020B0609020204030204" pitchFamily="49" charset="0"/>
            </a:endParaRPr>
          </a:p>
        </p:txBody>
      </p:sp>
      <p:sp>
        <p:nvSpPr>
          <p:cNvPr id="11" name="Rectangle 10">
            <a:extLst>
              <a:ext uri="{FF2B5EF4-FFF2-40B4-BE49-F238E27FC236}">
                <a16:creationId xmlns:a16="http://schemas.microsoft.com/office/drawing/2014/main" id="{3AE41CC6-A802-020D-B8DE-2FBE0DC56B4B}"/>
              </a:ext>
            </a:extLst>
          </p:cNvPr>
          <p:cNvSpPr/>
          <p:nvPr/>
        </p:nvSpPr>
        <p:spPr>
          <a:xfrm>
            <a:off x="4487754" y="5013370"/>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12" name="Rectangle 11">
            <a:extLst>
              <a:ext uri="{FF2B5EF4-FFF2-40B4-BE49-F238E27FC236}">
                <a16:creationId xmlns:a16="http://schemas.microsoft.com/office/drawing/2014/main" id="{2B96D19C-87DF-2BA9-F3ED-32EE182B1E7F}"/>
              </a:ext>
            </a:extLst>
          </p:cNvPr>
          <p:cNvSpPr/>
          <p:nvPr/>
        </p:nvSpPr>
        <p:spPr>
          <a:xfrm>
            <a:off x="5227678" y="5013370"/>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brand</a:t>
            </a:r>
          </a:p>
        </p:txBody>
      </p:sp>
      <p:sp>
        <p:nvSpPr>
          <p:cNvPr id="13" name="Rectangle 12">
            <a:extLst>
              <a:ext uri="{FF2B5EF4-FFF2-40B4-BE49-F238E27FC236}">
                <a16:creationId xmlns:a16="http://schemas.microsoft.com/office/drawing/2014/main" id="{B38920E9-17DB-EE0B-CA71-E7B7AF371BED}"/>
              </a:ext>
            </a:extLst>
          </p:cNvPr>
          <p:cNvSpPr/>
          <p:nvPr/>
        </p:nvSpPr>
        <p:spPr>
          <a:xfrm>
            <a:off x="6152401" y="5014391"/>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14" name="Rectangle 13">
            <a:extLst>
              <a:ext uri="{FF2B5EF4-FFF2-40B4-BE49-F238E27FC236}">
                <a16:creationId xmlns:a16="http://schemas.microsoft.com/office/drawing/2014/main" id="{E1AE5385-52BB-281E-B822-EC30EC29D6D1}"/>
              </a:ext>
            </a:extLst>
          </p:cNvPr>
          <p:cNvSpPr/>
          <p:nvPr/>
        </p:nvSpPr>
        <p:spPr>
          <a:xfrm>
            <a:off x="4487754" y="5369628"/>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15" name="Rectangle 14">
            <a:extLst>
              <a:ext uri="{FF2B5EF4-FFF2-40B4-BE49-F238E27FC236}">
                <a16:creationId xmlns:a16="http://schemas.microsoft.com/office/drawing/2014/main" id="{4821F8D9-C962-947D-F4CC-07989393F350}"/>
              </a:ext>
            </a:extLst>
          </p:cNvPr>
          <p:cNvSpPr/>
          <p:nvPr/>
        </p:nvSpPr>
        <p:spPr>
          <a:xfrm>
            <a:off x="5227678" y="5369628"/>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price</a:t>
            </a:r>
          </a:p>
        </p:txBody>
      </p:sp>
      <p:sp>
        <p:nvSpPr>
          <p:cNvPr id="16" name="Rectangle 15">
            <a:extLst>
              <a:ext uri="{FF2B5EF4-FFF2-40B4-BE49-F238E27FC236}">
                <a16:creationId xmlns:a16="http://schemas.microsoft.com/office/drawing/2014/main" id="{D70DB87B-E1EE-7E47-E6BF-17BA38CBABD2}"/>
              </a:ext>
            </a:extLst>
          </p:cNvPr>
          <p:cNvSpPr/>
          <p:nvPr/>
        </p:nvSpPr>
        <p:spPr>
          <a:xfrm>
            <a:off x="6152401" y="5370649"/>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17" name="Rectangle 16">
            <a:extLst>
              <a:ext uri="{FF2B5EF4-FFF2-40B4-BE49-F238E27FC236}">
                <a16:creationId xmlns:a16="http://schemas.microsoft.com/office/drawing/2014/main" id="{A381A290-2E79-7B52-65A7-7DC5651C06FC}"/>
              </a:ext>
            </a:extLst>
          </p:cNvPr>
          <p:cNvSpPr/>
          <p:nvPr/>
        </p:nvSpPr>
        <p:spPr>
          <a:xfrm>
            <a:off x="4487754" y="4659154"/>
            <a:ext cx="73519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18" name="Rectangle 17">
            <a:extLst>
              <a:ext uri="{FF2B5EF4-FFF2-40B4-BE49-F238E27FC236}">
                <a16:creationId xmlns:a16="http://schemas.microsoft.com/office/drawing/2014/main" id="{C24059D3-16AB-0BE9-43FD-F15C12C15E28}"/>
              </a:ext>
            </a:extLst>
          </p:cNvPr>
          <p:cNvSpPr/>
          <p:nvPr/>
        </p:nvSpPr>
        <p:spPr>
          <a:xfrm>
            <a:off x="5227678" y="4659154"/>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owned_by</a:t>
            </a:r>
            <a:r>
              <a:rPr lang="en-US" sz="1200" dirty="0">
                <a:solidFill>
                  <a:srgbClr val="0451A5"/>
                </a:solidFill>
                <a:latin typeface="Consolas" panose="020B0609020204030204" pitchFamily="49" charset="0"/>
              </a:rPr>
              <a:t> </a:t>
            </a:r>
          </a:p>
        </p:txBody>
      </p:sp>
      <p:sp>
        <p:nvSpPr>
          <p:cNvPr id="19" name="Rectangle 18">
            <a:extLst>
              <a:ext uri="{FF2B5EF4-FFF2-40B4-BE49-F238E27FC236}">
                <a16:creationId xmlns:a16="http://schemas.microsoft.com/office/drawing/2014/main" id="{06C879AC-EFDC-E089-5EB4-BD5D99D246C2}"/>
              </a:ext>
            </a:extLst>
          </p:cNvPr>
          <p:cNvSpPr/>
          <p:nvPr/>
        </p:nvSpPr>
        <p:spPr>
          <a:xfrm>
            <a:off x="6152401" y="4660175"/>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451A5"/>
              </a:solidFill>
              <a:latin typeface="Consolas" panose="020B0609020204030204" pitchFamily="49" charset="0"/>
            </a:endParaRPr>
          </a:p>
        </p:txBody>
      </p:sp>
      <p:sp>
        <p:nvSpPr>
          <p:cNvPr id="20" name="Rectangle 19">
            <a:extLst>
              <a:ext uri="{FF2B5EF4-FFF2-40B4-BE49-F238E27FC236}">
                <a16:creationId xmlns:a16="http://schemas.microsoft.com/office/drawing/2014/main" id="{BD150564-3EDF-C097-B2B1-13321E543CAC}"/>
              </a:ext>
            </a:extLst>
          </p:cNvPr>
          <p:cNvSpPr/>
          <p:nvPr/>
        </p:nvSpPr>
        <p:spPr>
          <a:xfrm>
            <a:off x="4353462" y="937304"/>
            <a:ext cx="2943922"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User</a:t>
            </a:r>
          </a:p>
        </p:txBody>
      </p:sp>
      <p:sp>
        <p:nvSpPr>
          <p:cNvPr id="21" name="Rectangle 20">
            <a:extLst>
              <a:ext uri="{FF2B5EF4-FFF2-40B4-BE49-F238E27FC236}">
                <a16:creationId xmlns:a16="http://schemas.microsoft.com/office/drawing/2014/main" id="{9F991429-D36D-8EF6-C693-F232C479D3DA}"/>
              </a:ext>
            </a:extLst>
          </p:cNvPr>
          <p:cNvSpPr/>
          <p:nvPr/>
        </p:nvSpPr>
        <p:spPr>
          <a:xfrm>
            <a:off x="4353460" y="1370752"/>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rgbClr val="A31515"/>
                </a:solidFill>
                <a:latin typeface="Consolas" panose="020B0609020204030204" pitchFamily="49" charset="0"/>
              </a:rPr>
              <a:t> </a:t>
            </a:r>
          </a:p>
        </p:txBody>
      </p:sp>
      <p:sp>
        <p:nvSpPr>
          <p:cNvPr id="22" name="Rectangle 21">
            <a:extLst>
              <a:ext uri="{FF2B5EF4-FFF2-40B4-BE49-F238E27FC236}">
                <a16:creationId xmlns:a16="http://schemas.microsoft.com/office/drawing/2014/main" id="{36D1B20F-360D-5BAF-24CA-8B6E4D414709}"/>
              </a:ext>
            </a:extLst>
          </p:cNvPr>
          <p:cNvSpPr/>
          <p:nvPr/>
        </p:nvSpPr>
        <p:spPr>
          <a:xfrm>
            <a:off x="5172224" y="1370752"/>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23" name="Rectangle 22">
            <a:extLst>
              <a:ext uri="{FF2B5EF4-FFF2-40B4-BE49-F238E27FC236}">
                <a16:creationId xmlns:a16="http://schemas.microsoft.com/office/drawing/2014/main" id="{685E3E4D-86DA-F977-76CE-A3C90D0226A4}"/>
              </a:ext>
            </a:extLst>
          </p:cNvPr>
          <p:cNvSpPr/>
          <p:nvPr/>
        </p:nvSpPr>
        <p:spPr>
          <a:xfrm>
            <a:off x="5977692" y="1370752"/>
            <a:ext cx="1319692" cy="3562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451A5"/>
              </a:solidFill>
              <a:latin typeface="Consolas" panose="020B0609020204030204" pitchFamily="49" charset="0"/>
            </a:endParaRPr>
          </a:p>
        </p:txBody>
      </p:sp>
      <p:sp>
        <p:nvSpPr>
          <p:cNvPr id="24" name="Rectangle 23">
            <a:extLst>
              <a:ext uri="{FF2B5EF4-FFF2-40B4-BE49-F238E27FC236}">
                <a16:creationId xmlns:a16="http://schemas.microsoft.com/office/drawing/2014/main" id="{91296C0B-18FF-74B9-9243-748D8DB65B2C}"/>
              </a:ext>
            </a:extLst>
          </p:cNvPr>
          <p:cNvSpPr/>
          <p:nvPr/>
        </p:nvSpPr>
        <p:spPr>
          <a:xfrm>
            <a:off x="4353460" y="172701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25" name="Rectangle 24">
            <a:extLst>
              <a:ext uri="{FF2B5EF4-FFF2-40B4-BE49-F238E27FC236}">
                <a16:creationId xmlns:a16="http://schemas.microsoft.com/office/drawing/2014/main" id="{5190752D-1999-A036-F489-C5256A08210B}"/>
              </a:ext>
            </a:extLst>
          </p:cNvPr>
          <p:cNvSpPr/>
          <p:nvPr/>
        </p:nvSpPr>
        <p:spPr>
          <a:xfrm>
            <a:off x="5172224" y="172701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name</a:t>
            </a:r>
          </a:p>
        </p:txBody>
      </p:sp>
      <p:sp>
        <p:nvSpPr>
          <p:cNvPr id="26" name="Rectangle 25">
            <a:extLst>
              <a:ext uri="{FF2B5EF4-FFF2-40B4-BE49-F238E27FC236}">
                <a16:creationId xmlns:a16="http://schemas.microsoft.com/office/drawing/2014/main" id="{23F785FA-8000-C57F-99F8-ECA2177810A7}"/>
              </a:ext>
            </a:extLst>
          </p:cNvPr>
          <p:cNvSpPr/>
          <p:nvPr/>
        </p:nvSpPr>
        <p:spPr>
          <a:xfrm>
            <a:off x="4353460" y="2083269"/>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27" name="Rectangle 26">
            <a:extLst>
              <a:ext uri="{FF2B5EF4-FFF2-40B4-BE49-F238E27FC236}">
                <a16:creationId xmlns:a16="http://schemas.microsoft.com/office/drawing/2014/main" id="{FB278BFC-6638-5ABA-6AD7-E25ECBDAD677}"/>
              </a:ext>
            </a:extLst>
          </p:cNvPr>
          <p:cNvSpPr/>
          <p:nvPr/>
        </p:nvSpPr>
        <p:spPr>
          <a:xfrm>
            <a:off x="5172224" y="2083269"/>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surname</a:t>
            </a:r>
          </a:p>
        </p:txBody>
      </p:sp>
      <p:sp>
        <p:nvSpPr>
          <p:cNvPr id="28" name="Rectangle 27">
            <a:extLst>
              <a:ext uri="{FF2B5EF4-FFF2-40B4-BE49-F238E27FC236}">
                <a16:creationId xmlns:a16="http://schemas.microsoft.com/office/drawing/2014/main" id="{F961DE88-1207-124A-996A-D24C33949C44}"/>
              </a:ext>
            </a:extLst>
          </p:cNvPr>
          <p:cNvSpPr/>
          <p:nvPr/>
        </p:nvSpPr>
        <p:spPr>
          <a:xfrm>
            <a:off x="4353460" y="2439527"/>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29" name="Rectangle 28">
            <a:extLst>
              <a:ext uri="{FF2B5EF4-FFF2-40B4-BE49-F238E27FC236}">
                <a16:creationId xmlns:a16="http://schemas.microsoft.com/office/drawing/2014/main" id="{941EF8BA-397F-34F9-907D-8C0B6350F48A}"/>
              </a:ext>
            </a:extLst>
          </p:cNvPr>
          <p:cNvSpPr/>
          <p:nvPr/>
        </p:nvSpPr>
        <p:spPr>
          <a:xfrm>
            <a:off x="5172224" y="2439527"/>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age</a:t>
            </a:r>
          </a:p>
        </p:txBody>
      </p:sp>
      <p:sp>
        <p:nvSpPr>
          <p:cNvPr id="30" name="Rectangle 29">
            <a:extLst>
              <a:ext uri="{FF2B5EF4-FFF2-40B4-BE49-F238E27FC236}">
                <a16:creationId xmlns:a16="http://schemas.microsoft.com/office/drawing/2014/main" id="{CA7FA388-4F37-8C3A-22DC-28BE68D3882A}"/>
              </a:ext>
            </a:extLst>
          </p:cNvPr>
          <p:cNvSpPr/>
          <p:nvPr/>
        </p:nvSpPr>
        <p:spPr>
          <a:xfrm>
            <a:off x="4353459" y="279638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31" name="Rectangle 30">
            <a:extLst>
              <a:ext uri="{FF2B5EF4-FFF2-40B4-BE49-F238E27FC236}">
                <a16:creationId xmlns:a16="http://schemas.microsoft.com/office/drawing/2014/main" id="{A8EC1618-F781-8C8F-72A2-ABAAD7B38CD6}"/>
              </a:ext>
            </a:extLst>
          </p:cNvPr>
          <p:cNvSpPr/>
          <p:nvPr/>
        </p:nvSpPr>
        <p:spPr>
          <a:xfrm>
            <a:off x="5172223" y="279638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email</a:t>
            </a:r>
          </a:p>
        </p:txBody>
      </p:sp>
      <p:sp>
        <p:nvSpPr>
          <p:cNvPr id="32" name="Rectangle 31">
            <a:extLst>
              <a:ext uri="{FF2B5EF4-FFF2-40B4-BE49-F238E27FC236}">
                <a16:creationId xmlns:a16="http://schemas.microsoft.com/office/drawing/2014/main" id="{16025C5A-2BCC-0A9A-3D4B-D4883C47F20D}"/>
              </a:ext>
            </a:extLst>
          </p:cNvPr>
          <p:cNvSpPr/>
          <p:nvPr/>
        </p:nvSpPr>
        <p:spPr>
          <a:xfrm>
            <a:off x="5977691" y="279638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451A5"/>
              </a:solidFill>
              <a:latin typeface="Consolas" panose="020B0609020204030204" pitchFamily="49" charset="0"/>
            </a:endParaRPr>
          </a:p>
        </p:txBody>
      </p:sp>
      <p:sp>
        <p:nvSpPr>
          <p:cNvPr id="33" name="TextBox 32">
            <a:extLst>
              <a:ext uri="{FF2B5EF4-FFF2-40B4-BE49-F238E27FC236}">
                <a16:creationId xmlns:a16="http://schemas.microsoft.com/office/drawing/2014/main" id="{40EFE471-C2CE-1476-DCF8-3D7E67E78923}"/>
              </a:ext>
            </a:extLst>
          </p:cNvPr>
          <p:cNvSpPr txBox="1"/>
          <p:nvPr/>
        </p:nvSpPr>
        <p:spPr>
          <a:xfrm>
            <a:off x="5948875" y="3367333"/>
            <a:ext cx="1034257" cy="276999"/>
          </a:xfrm>
          <a:prstGeom prst="rect">
            <a:avLst/>
          </a:prstGeom>
          <a:noFill/>
        </p:spPr>
        <p:txBody>
          <a:bodyPr wrap="none" rtlCol="0">
            <a:spAutoFit/>
          </a:bodyPr>
          <a:lstStyle/>
          <a:p>
            <a:r>
              <a:rPr lang="en-US" sz="1200" dirty="0">
                <a:latin typeface="Consolas" panose="020B0609020204030204" pitchFamily="49" charset="0"/>
              </a:rPr>
              <a:t>Owns a car</a:t>
            </a:r>
          </a:p>
        </p:txBody>
      </p:sp>
      <p:cxnSp>
        <p:nvCxnSpPr>
          <p:cNvPr id="34" name="Straight Connector 33">
            <a:extLst>
              <a:ext uri="{FF2B5EF4-FFF2-40B4-BE49-F238E27FC236}">
                <a16:creationId xmlns:a16="http://schemas.microsoft.com/office/drawing/2014/main" id="{DECA6DB0-1D64-8126-6A93-1AC293A336B1}"/>
              </a:ext>
            </a:extLst>
          </p:cNvPr>
          <p:cNvCxnSpPr>
            <a:cxnSpLocks/>
            <a:endCxn id="7" idx="0"/>
          </p:cNvCxnSpPr>
          <p:nvPr/>
        </p:nvCxnSpPr>
        <p:spPr>
          <a:xfrm>
            <a:off x="5892588" y="3152640"/>
            <a:ext cx="0" cy="7168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Picture 34" descr="On My Way Dude">
            <a:extLst>
              <a:ext uri="{FF2B5EF4-FFF2-40B4-BE49-F238E27FC236}">
                <a16:creationId xmlns:a16="http://schemas.microsoft.com/office/drawing/2014/main" id="{00D1193E-D46C-27A0-6284-A89B2E76F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0280" y="2939900"/>
            <a:ext cx="2131400" cy="2131400"/>
          </a:xfrm>
          <a:prstGeom prst="rect">
            <a:avLst/>
          </a:prstGeom>
        </p:spPr>
      </p:pic>
      <p:pic>
        <p:nvPicPr>
          <p:cNvPr id="36" name="Picture 35" descr="Hello Dude">
            <a:extLst>
              <a:ext uri="{FF2B5EF4-FFF2-40B4-BE49-F238E27FC236}">
                <a16:creationId xmlns:a16="http://schemas.microsoft.com/office/drawing/2014/main" id="{2BE25877-47FE-2548-DB88-9EAA48D363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8944" y="0"/>
            <a:ext cx="2357986" cy="2357986"/>
          </a:xfrm>
          <a:prstGeom prst="rect">
            <a:avLst/>
          </a:prstGeom>
        </p:spPr>
      </p:pic>
    </p:spTree>
    <p:extLst>
      <p:ext uri="{BB962C8B-B14F-4D97-AF65-F5344CB8AC3E}">
        <p14:creationId xmlns:p14="http://schemas.microsoft.com/office/powerpoint/2010/main" val="22553929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a:extLst>
              <a:ext uri="{FF2B5EF4-FFF2-40B4-BE49-F238E27FC236}">
                <a16:creationId xmlns:a16="http://schemas.microsoft.com/office/drawing/2014/main" id="{8F81EFC1-EFF5-601B-5D7D-B312273731DD}"/>
              </a:ext>
            </a:extLst>
          </p:cNvPr>
          <p:cNvSpPr/>
          <p:nvPr/>
        </p:nvSpPr>
        <p:spPr>
          <a:xfrm>
            <a:off x="6803965" y="776862"/>
            <a:ext cx="2776411" cy="1292087"/>
          </a:xfrm>
          <a:prstGeom prst="cloud">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chemeClr val="tx1"/>
                </a:solidFill>
              </a:rPr>
              <a:t>Another day of writing templates </a:t>
            </a:r>
            <a:r>
              <a:rPr lang="en-BE" dirty="0">
                <a:solidFill>
                  <a:schemeClr val="tx1"/>
                </a:solidFill>
                <a:sym typeface="Wingdings" pitchFamily="2" charset="2"/>
              </a:rPr>
              <a:t></a:t>
            </a:r>
            <a:endParaRPr lang="en-BE" dirty="0">
              <a:solidFill>
                <a:schemeClr val="tx1"/>
              </a:solidFill>
            </a:endParaRPr>
          </a:p>
        </p:txBody>
      </p:sp>
      <p:pic>
        <p:nvPicPr>
          <p:cNvPr id="2050" name="Picture 2">
            <a:extLst>
              <a:ext uri="{FF2B5EF4-FFF2-40B4-BE49-F238E27FC236}">
                <a16:creationId xmlns:a16="http://schemas.microsoft.com/office/drawing/2014/main" id="{8AE5102D-7325-9D6F-0386-C490B372D0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0723" y="491254"/>
            <a:ext cx="3306888" cy="1863304"/>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BE604769-9FC7-950E-E5BE-ACDAA74937D1}"/>
              </a:ext>
            </a:extLst>
          </p:cNvPr>
          <p:cNvGrpSpPr/>
          <p:nvPr/>
        </p:nvGrpSpPr>
        <p:grpSpPr>
          <a:xfrm>
            <a:off x="1879783" y="3729720"/>
            <a:ext cx="2022231" cy="1547446"/>
            <a:chOff x="3369768" y="3115120"/>
            <a:chExt cx="2022231" cy="1547446"/>
          </a:xfrm>
        </p:grpSpPr>
        <p:sp>
          <p:nvSpPr>
            <p:cNvPr id="4" name="Rectangle 3">
              <a:extLst>
                <a:ext uri="{FF2B5EF4-FFF2-40B4-BE49-F238E27FC236}">
                  <a16:creationId xmlns:a16="http://schemas.microsoft.com/office/drawing/2014/main" id="{63347817-60D1-7DE2-7326-85683129BF64}"/>
                </a:ext>
              </a:extLst>
            </p:cNvPr>
            <p:cNvSpPr/>
            <p:nvPr/>
          </p:nvSpPr>
          <p:spPr>
            <a:xfrm>
              <a:off x="3369768" y="3115120"/>
              <a:ext cx="2022231" cy="15474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52" name="Picture 4" descr="Bug Icon | IconExperience - Professional Icons » O-Collection">
              <a:extLst>
                <a:ext uri="{FF2B5EF4-FFF2-40B4-BE49-F238E27FC236}">
                  <a16:creationId xmlns:a16="http://schemas.microsoft.com/office/drawing/2014/main" id="{9E77DC20-1708-CBD6-7E42-49D8956D4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361" y="3906373"/>
              <a:ext cx="631093" cy="63109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97D9571-5A4E-1CA8-6930-CE4CB3FBCA1B}"/>
                </a:ext>
              </a:extLst>
            </p:cNvPr>
            <p:cNvSpPr txBox="1"/>
            <p:nvPr/>
          </p:nvSpPr>
          <p:spPr>
            <a:xfrm>
              <a:off x="3864908" y="3132650"/>
              <a:ext cx="1031949" cy="369332"/>
            </a:xfrm>
            <a:prstGeom prst="rect">
              <a:avLst/>
            </a:prstGeom>
            <a:noFill/>
          </p:spPr>
          <p:txBody>
            <a:bodyPr wrap="none" rtlCol="0">
              <a:spAutoFit/>
            </a:bodyPr>
            <a:lstStyle/>
            <a:p>
              <a:r>
                <a:rPr lang="en-BE" dirty="0"/>
                <a:t>template</a:t>
              </a:r>
            </a:p>
          </p:txBody>
        </p:sp>
      </p:grpSp>
      <p:grpSp>
        <p:nvGrpSpPr>
          <p:cNvPr id="37" name="Group 36">
            <a:extLst>
              <a:ext uri="{FF2B5EF4-FFF2-40B4-BE49-F238E27FC236}">
                <a16:creationId xmlns:a16="http://schemas.microsoft.com/office/drawing/2014/main" id="{FED42564-5484-23B7-8B8E-BBA9E72BBEC9}"/>
              </a:ext>
            </a:extLst>
          </p:cNvPr>
          <p:cNvGrpSpPr/>
          <p:nvPr/>
        </p:nvGrpSpPr>
        <p:grpSpPr>
          <a:xfrm>
            <a:off x="6450386" y="3081097"/>
            <a:ext cx="2022231" cy="1547446"/>
            <a:chOff x="6021517" y="3115120"/>
            <a:chExt cx="2022231" cy="1547446"/>
          </a:xfrm>
        </p:grpSpPr>
        <p:sp>
          <p:nvSpPr>
            <p:cNvPr id="21" name="Rectangle 20">
              <a:extLst>
                <a:ext uri="{FF2B5EF4-FFF2-40B4-BE49-F238E27FC236}">
                  <a16:creationId xmlns:a16="http://schemas.microsoft.com/office/drawing/2014/main" id="{AFA696DC-5987-E4B2-F39F-F92841ADDBE7}"/>
                </a:ext>
              </a:extLst>
            </p:cNvPr>
            <p:cNvSpPr/>
            <p:nvPr/>
          </p:nvSpPr>
          <p:spPr>
            <a:xfrm>
              <a:off x="6021517" y="3115120"/>
              <a:ext cx="2022231" cy="15474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2" name="Picture 4" descr="Bug Icon | IconExperience - Professional Icons » O-Collection">
              <a:extLst>
                <a:ext uri="{FF2B5EF4-FFF2-40B4-BE49-F238E27FC236}">
                  <a16:creationId xmlns:a16="http://schemas.microsoft.com/office/drawing/2014/main" id="{F7768727-D180-4961-CE12-B2913C5347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1110" y="3906373"/>
              <a:ext cx="631093" cy="63109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AD6528E-9A42-6355-2759-587B50054F2E}"/>
                </a:ext>
              </a:extLst>
            </p:cNvPr>
            <p:cNvSpPr txBox="1"/>
            <p:nvPr/>
          </p:nvSpPr>
          <p:spPr>
            <a:xfrm>
              <a:off x="6240353" y="3115120"/>
              <a:ext cx="1563313" cy="369332"/>
            </a:xfrm>
            <a:prstGeom prst="rect">
              <a:avLst/>
            </a:prstGeom>
            <a:noFill/>
          </p:spPr>
          <p:txBody>
            <a:bodyPr wrap="none" rtlCol="0">
              <a:spAutoFit/>
            </a:bodyPr>
            <a:lstStyle/>
            <a:p>
              <a:r>
                <a:rPr lang="en-BE" dirty="0"/>
                <a:t>Cars and Users</a:t>
              </a:r>
            </a:p>
          </p:txBody>
        </p:sp>
      </p:grpSp>
      <p:grpSp>
        <p:nvGrpSpPr>
          <p:cNvPr id="36" name="Group 35">
            <a:extLst>
              <a:ext uri="{FF2B5EF4-FFF2-40B4-BE49-F238E27FC236}">
                <a16:creationId xmlns:a16="http://schemas.microsoft.com/office/drawing/2014/main" id="{90255F5C-06B5-4D64-301A-466857776548}"/>
              </a:ext>
            </a:extLst>
          </p:cNvPr>
          <p:cNvGrpSpPr/>
          <p:nvPr/>
        </p:nvGrpSpPr>
        <p:grpSpPr>
          <a:xfrm>
            <a:off x="7388422" y="3498181"/>
            <a:ext cx="2022231" cy="1547446"/>
            <a:chOff x="6959553" y="3532204"/>
            <a:chExt cx="2022231" cy="1547446"/>
          </a:xfrm>
        </p:grpSpPr>
        <p:sp>
          <p:nvSpPr>
            <p:cNvPr id="27" name="Rectangle 26">
              <a:extLst>
                <a:ext uri="{FF2B5EF4-FFF2-40B4-BE49-F238E27FC236}">
                  <a16:creationId xmlns:a16="http://schemas.microsoft.com/office/drawing/2014/main" id="{4F2EE15E-3672-21A9-744C-F12C7E3F0508}"/>
                </a:ext>
              </a:extLst>
            </p:cNvPr>
            <p:cNvSpPr/>
            <p:nvPr/>
          </p:nvSpPr>
          <p:spPr>
            <a:xfrm>
              <a:off x="6959553" y="3532204"/>
              <a:ext cx="2022231" cy="154744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8" name="Picture 4" descr="Bug Icon | IconExperience - Professional Icons » O-Collection">
              <a:extLst>
                <a:ext uri="{FF2B5EF4-FFF2-40B4-BE49-F238E27FC236}">
                  <a16:creationId xmlns:a16="http://schemas.microsoft.com/office/drawing/2014/main" id="{D923CF05-11AB-A238-ED13-01A23A30F7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9146" y="4323457"/>
              <a:ext cx="631093" cy="63109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207E950-4C68-EF71-D630-7519982479F5}"/>
                </a:ext>
              </a:extLst>
            </p:cNvPr>
            <p:cNvSpPr txBox="1"/>
            <p:nvPr/>
          </p:nvSpPr>
          <p:spPr>
            <a:xfrm>
              <a:off x="7065676" y="3534055"/>
              <a:ext cx="1890839" cy="369332"/>
            </a:xfrm>
            <a:prstGeom prst="rect">
              <a:avLst/>
            </a:prstGeom>
            <a:noFill/>
          </p:spPr>
          <p:txBody>
            <a:bodyPr wrap="none" rtlCol="0">
              <a:spAutoFit/>
            </a:bodyPr>
            <a:lstStyle/>
            <a:p>
              <a:r>
                <a:rPr lang="en-BE" dirty="0"/>
                <a:t>Fuel Consumption</a:t>
              </a:r>
            </a:p>
          </p:txBody>
        </p:sp>
      </p:grpSp>
      <p:grpSp>
        <p:nvGrpSpPr>
          <p:cNvPr id="35" name="Group 34">
            <a:extLst>
              <a:ext uri="{FF2B5EF4-FFF2-40B4-BE49-F238E27FC236}">
                <a16:creationId xmlns:a16="http://schemas.microsoft.com/office/drawing/2014/main" id="{C4EE67C1-ED22-7826-C58E-D1BAE37823ED}"/>
              </a:ext>
            </a:extLst>
          </p:cNvPr>
          <p:cNvGrpSpPr/>
          <p:nvPr/>
        </p:nvGrpSpPr>
        <p:grpSpPr>
          <a:xfrm>
            <a:off x="8354638" y="3910955"/>
            <a:ext cx="2022231" cy="1547446"/>
            <a:chOff x="7925769" y="3944978"/>
            <a:chExt cx="2022231" cy="1547446"/>
          </a:xfrm>
        </p:grpSpPr>
        <p:sp>
          <p:nvSpPr>
            <p:cNvPr id="30" name="Rectangle 29">
              <a:extLst>
                <a:ext uri="{FF2B5EF4-FFF2-40B4-BE49-F238E27FC236}">
                  <a16:creationId xmlns:a16="http://schemas.microsoft.com/office/drawing/2014/main" id="{F5F72145-2DA3-8217-F365-60F2644936EF}"/>
                </a:ext>
              </a:extLst>
            </p:cNvPr>
            <p:cNvSpPr/>
            <p:nvPr/>
          </p:nvSpPr>
          <p:spPr>
            <a:xfrm>
              <a:off x="7925769" y="3944978"/>
              <a:ext cx="2022231" cy="154744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31" name="Picture 4" descr="Bug Icon | IconExperience - Professional Icons » O-Collection">
              <a:extLst>
                <a:ext uri="{FF2B5EF4-FFF2-40B4-BE49-F238E27FC236}">
                  <a16:creationId xmlns:a16="http://schemas.microsoft.com/office/drawing/2014/main" id="{7AF249A7-C8F3-3A79-3C58-F1AE943092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5362" y="4736231"/>
              <a:ext cx="631093" cy="631093"/>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01BB75C-9819-C1F9-3D2B-9120F01E2E99}"/>
                </a:ext>
              </a:extLst>
            </p:cNvPr>
            <p:cNvSpPr txBox="1"/>
            <p:nvPr/>
          </p:nvSpPr>
          <p:spPr>
            <a:xfrm>
              <a:off x="8031892" y="3946829"/>
              <a:ext cx="1830822" cy="369332"/>
            </a:xfrm>
            <a:prstGeom prst="rect">
              <a:avLst/>
            </a:prstGeom>
            <a:noFill/>
          </p:spPr>
          <p:txBody>
            <a:bodyPr wrap="none" rtlCol="0">
              <a:spAutoFit/>
            </a:bodyPr>
            <a:lstStyle/>
            <a:p>
              <a:r>
                <a:rPr lang="en-BE" dirty="0"/>
                <a:t>Milage Prediction</a:t>
              </a:r>
            </a:p>
          </p:txBody>
        </p:sp>
      </p:grpSp>
      <p:sp>
        <p:nvSpPr>
          <p:cNvPr id="41" name="Right Arrow 40">
            <a:extLst>
              <a:ext uri="{FF2B5EF4-FFF2-40B4-BE49-F238E27FC236}">
                <a16:creationId xmlns:a16="http://schemas.microsoft.com/office/drawing/2014/main" id="{B1F6AAB5-63B6-656F-1068-2137C631CA45}"/>
              </a:ext>
            </a:extLst>
          </p:cNvPr>
          <p:cNvSpPr/>
          <p:nvPr/>
        </p:nvSpPr>
        <p:spPr>
          <a:xfrm>
            <a:off x="4805277" y="4706905"/>
            <a:ext cx="1371600" cy="239128"/>
          </a:xfrm>
          <a:prstGeom prst="rightArrow">
            <a:avLst>
              <a:gd name="adj1" fmla="val 26552"/>
              <a:gd name="adj2" fmla="val 129136"/>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custDataLst>
      <p:tags r:id="rId1"/>
    </p:custDataLst>
    <p:extLst>
      <p:ext uri="{BB962C8B-B14F-4D97-AF65-F5344CB8AC3E}">
        <p14:creationId xmlns:p14="http://schemas.microsoft.com/office/powerpoint/2010/main" val="105229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63" presetClass="path" presetSubtype="0" accel="50000" decel="50000" fill="hold" nodeType="withEffect">
                                  <p:stCondLst>
                                    <p:cond delay="0"/>
                                  </p:stCondLst>
                                  <p:childTnLst>
                                    <p:animMotion origin="layout" path="M 6.25E-7 0.00185 L 0.01588 0.00255 " pathEditMode="relative" rAng="0" ptsTypes="AA">
                                      <p:cBhvr>
                                        <p:cTn id="15" dur="500" fill="hold"/>
                                        <p:tgtEl>
                                          <p:spTgt spid="33"/>
                                        </p:tgtEl>
                                        <p:attrNameLst>
                                          <p:attrName>ppt_x</p:attrName>
                                          <p:attrName>ppt_y</p:attrName>
                                        </p:attrNameLst>
                                      </p:cBhvr>
                                      <p:rCtr x="794" y="23"/>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100"/>
                                        <p:tgtEl>
                                          <p:spTgt spid="41"/>
                                        </p:tgtEl>
                                      </p:cBhvr>
                                    </p:animEffect>
                                  </p:childTnLst>
                                </p:cTn>
                              </p:par>
                              <p:par>
                                <p:cTn id="21" presetID="10"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200"/>
                                        <p:tgtEl>
                                          <p:spTgt spid="37"/>
                                        </p:tgtEl>
                                      </p:cBhvr>
                                    </p:animEffect>
                                  </p:childTnLst>
                                </p:cTn>
                              </p:par>
                              <p:par>
                                <p:cTn id="24" presetID="42" presetClass="path" presetSubtype="0" accel="50000" decel="50000" fill="hold" nodeType="withEffect">
                                  <p:stCondLst>
                                    <p:cond delay="0"/>
                                  </p:stCondLst>
                                  <p:childTnLst>
                                    <p:animMotion origin="layout" path="M 8.33333E-7 2.96296E-6 L 0.00065 0.05393 " pathEditMode="relative" rAng="0" ptsTypes="AA">
                                      <p:cBhvr>
                                        <p:cTn id="25" dur="200" fill="hold"/>
                                        <p:tgtEl>
                                          <p:spTgt spid="37"/>
                                        </p:tgtEl>
                                        <p:attrNameLst>
                                          <p:attrName>ppt_x</p:attrName>
                                          <p:attrName>ppt_y</p:attrName>
                                        </p:attrNameLst>
                                      </p:cBhvr>
                                      <p:rCtr x="26" y="2685"/>
                                    </p:animMotion>
                                  </p:childTnLst>
                                </p:cTn>
                              </p:par>
                            </p:childTnLst>
                          </p:cTn>
                        </p:par>
                        <p:par>
                          <p:cTn id="26" fill="hold">
                            <p:stCondLst>
                              <p:cond delay="200"/>
                            </p:stCondLst>
                            <p:childTnLst>
                              <p:par>
                                <p:cTn id="27" presetID="10" presetClass="entr" presetSubtype="0" fill="hold"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200"/>
                                        <p:tgtEl>
                                          <p:spTgt spid="36"/>
                                        </p:tgtEl>
                                      </p:cBhvr>
                                    </p:animEffect>
                                  </p:childTnLst>
                                </p:cTn>
                              </p:par>
                              <p:par>
                                <p:cTn id="30" presetID="42" presetClass="path" presetSubtype="0" accel="50000" decel="50000" fill="hold" nodeType="withEffect">
                                  <p:stCondLst>
                                    <p:cond delay="0"/>
                                  </p:stCondLst>
                                  <p:childTnLst>
                                    <p:animMotion origin="layout" path="M -2.29167E-6 3.33333E-6 L 0.00039 0.05208 " pathEditMode="relative" rAng="0" ptsTypes="AA">
                                      <p:cBhvr>
                                        <p:cTn id="31" dur="200" fill="hold"/>
                                        <p:tgtEl>
                                          <p:spTgt spid="36"/>
                                        </p:tgtEl>
                                        <p:attrNameLst>
                                          <p:attrName>ppt_x</p:attrName>
                                          <p:attrName>ppt_y</p:attrName>
                                        </p:attrNameLst>
                                      </p:cBhvr>
                                      <p:rCtr x="13" y="2593"/>
                                    </p:animMotion>
                                  </p:childTnLst>
                                </p:cTn>
                              </p:par>
                            </p:childTnLst>
                          </p:cTn>
                        </p:par>
                        <p:par>
                          <p:cTn id="32" fill="hold">
                            <p:stCondLst>
                              <p:cond delay="4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200"/>
                                        <p:tgtEl>
                                          <p:spTgt spid="35"/>
                                        </p:tgtEl>
                                      </p:cBhvr>
                                    </p:animEffect>
                                  </p:childTnLst>
                                </p:cTn>
                              </p:par>
                              <p:par>
                                <p:cTn id="36" presetID="42" presetClass="path" presetSubtype="0" accel="50000" decel="50000" fill="hold" nodeType="withEffect">
                                  <p:stCondLst>
                                    <p:cond delay="0"/>
                                  </p:stCondLst>
                                  <p:childTnLst>
                                    <p:animMotion origin="layout" path="M 8.33333E-7 -1.85185E-6 L 0.00156 0.05278 " pathEditMode="relative" rAng="0" ptsTypes="AA">
                                      <p:cBhvr>
                                        <p:cTn id="37" dur="200" fill="hold"/>
                                        <p:tgtEl>
                                          <p:spTgt spid="35"/>
                                        </p:tgtEl>
                                        <p:attrNameLst>
                                          <p:attrName>ppt_x</p:attrName>
                                          <p:attrName>ppt_y</p:attrName>
                                        </p:attrNameLst>
                                      </p:cBhvr>
                                      <p:rCtr x="78" y="2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3DFF24-88E4-EFC2-0D49-C9891F814A2C}"/>
              </a:ext>
            </a:extLst>
          </p:cNvPr>
          <p:cNvSpPr txBox="1"/>
          <p:nvPr/>
        </p:nvSpPr>
        <p:spPr>
          <a:xfrm>
            <a:off x="988763" y="3244334"/>
            <a:ext cx="3362899" cy="369332"/>
          </a:xfrm>
          <a:prstGeom prst="rect">
            <a:avLst/>
          </a:prstGeom>
          <a:noFill/>
        </p:spPr>
        <p:txBody>
          <a:bodyPr wrap="square">
            <a:spAutoFit/>
          </a:bodyPr>
          <a:lstStyle/>
          <a:p>
            <a:r>
              <a:rPr lang="en-GB" sz="1800" b="0" dirty="0">
                <a:solidFill>
                  <a:srgbClr val="0000FF"/>
                </a:solidFill>
                <a:effectLst/>
                <a:latin typeface="Menlo" panose="020B0609030804020204" pitchFamily="49" charset="0"/>
              </a:rPr>
              <a:t>pub</a:t>
            </a:r>
            <a:r>
              <a:rPr lang="en-GB" sz="1800" b="0" dirty="0">
                <a:solidFill>
                  <a:srgbClr val="000000"/>
                </a:solidFill>
                <a:effectLst/>
                <a:latin typeface="Menlo" panose="020B0609030804020204" pitchFamily="49" charset="0"/>
              </a:rPr>
              <a:t> </a:t>
            </a:r>
            <a:r>
              <a:rPr lang="en-GB" sz="1800" b="0" dirty="0">
                <a:solidFill>
                  <a:srgbClr val="0000FF"/>
                </a:solidFill>
                <a:effectLst/>
                <a:latin typeface="Menlo" panose="020B0609030804020204" pitchFamily="49" charset="0"/>
              </a:rPr>
              <a:t>async</a:t>
            </a:r>
            <a:r>
              <a:rPr lang="en-GB" sz="1800" b="0" dirty="0">
                <a:solidFill>
                  <a:srgbClr val="000000"/>
                </a:solidFill>
                <a:effectLst/>
                <a:latin typeface="Menlo" panose="020B0609030804020204" pitchFamily="49" charset="0"/>
              </a:rPr>
              <a:t> </a:t>
            </a:r>
            <a:r>
              <a:rPr lang="en-GB" sz="1800" b="0" dirty="0" err="1">
                <a:solidFill>
                  <a:srgbClr val="0000FF"/>
                </a:solidFill>
                <a:effectLst/>
                <a:latin typeface="Menlo" panose="020B0609030804020204" pitchFamily="49" charset="0"/>
              </a:rPr>
              <a:t>fn</a:t>
            </a:r>
            <a:r>
              <a:rPr lang="en-GB" sz="1800" b="0" dirty="0">
                <a:solidFill>
                  <a:srgbClr val="000000"/>
                </a:solidFill>
                <a:effectLst/>
                <a:latin typeface="Menlo" panose="020B0609030804020204" pitchFamily="49" charset="0"/>
              </a:rPr>
              <a:t> </a:t>
            </a:r>
            <a:r>
              <a:rPr lang="en-GB" sz="1800" b="0" dirty="0" err="1">
                <a:solidFill>
                  <a:srgbClr val="000000"/>
                </a:solidFill>
                <a:effectLst/>
                <a:latin typeface="Menlo" panose="020B0609030804020204" pitchFamily="49" charset="0"/>
              </a:rPr>
              <a:t>create_car</a:t>
            </a:r>
            <a:endParaRPr lang="en-BE" dirty="0"/>
          </a:p>
        </p:txBody>
      </p:sp>
      <p:sp>
        <p:nvSpPr>
          <p:cNvPr id="6" name="TextBox 5">
            <a:extLst>
              <a:ext uri="{FF2B5EF4-FFF2-40B4-BE49-F238E27FC236}">
                <a16:creationId xmlns:a16="http://schemas.microsoft.com/office/drawing/2014/main" id="{E5FE86DA-9EEC-CC70-14B6-8516B7A60F05}"/>
              </a:ext>
            </a:extLst>
          </p:cNvPr>
          <p:cNvSpPr txBox="1"/>
          <p:nvPr/>
        </p:nvSpPr>
        <p:spPr>
          <a:xfrm>
            <a:off x="6984695" y="3244334"/>
            <a:ext cx="4218542" cy="369332"/>
          </a:xfrm>
          <a:prstGeom prst="rect">
            <a:avLst/>
          </a:prstGeom>
          <a:noFill/>
        </p:spPr>
        <p:txBody>
          <a:bodyPr wrap="square">
            <a:spAutoFit/>
          </a:bodyPr>
          <a:lstStyle/>
          <a:p>
            <a:r>
              <a:rPr lang="en-GB" sz="1800" b="0" dirty="0">
                <a:solidFill>
                  <a:srgbClr val="0000FF"/>
                </a:solidFill>
                <a:effectLst/>
                <a:latin typeface="Menlo" panose="020B0609030804020204" pitchFamily="49" charset="0"/>
              </a:rPr>
              <a:t>pub</a:t>
            </a:r>
            <a:r>
              <a:rPr lang="en-GB" sz="1800" b="0" dirty="0">
                <a:solidFill>
                  <a:srgbClr val="000000"/>
                </a:solidFill>
                <a:effectLst/>
                <a:latin typeface="Menlo" panose="020B0609030804020204" pitchFamily="49" charset="0"/>
              </a:rPr>
              <a:t> </a:t>
            </a:r>
            <a:r>
              <a:rPr lang="en-GB" sz="1800" b="0" dirty="0">
                <a:solidFill>
                  <a:srgbClr val="0000FF"/>
                </a:solidFill>
                <a:effectLst/>
                <a:latin typeface="Menlo" panose="020B0609030804020204" pitchFamily="49" charset="0"/>
              </a:rPr>
              <a:t>async</a:t>
            </a:r>
            <a:r>
              <a:rPr lang="en-GB" sz="1800" b="0" dirty="0">
                <a:solidFill>
                  <a:srgbClr val="000000"/>
                </a:solidFill>
                <a:effectLst/>
                <a:latin typeface="Menlo" panose="020B0609030804020204" pitchFamily="49" charset="0"/>
              </a:rPr>
              <a:t> </a:t>
            </a:r>
            <a:r>
              <a:rPr lang="en-GB" sz="1800" b="0" dirty="0" err="1">
                <a:solidFill>
                  <a:srgbClr val="0000FF"/>
                </a:solidFill>
                <a:effectLst/>
                <a:latin typeface="Menlo" panose="020B0609030804020204" pitchFamily="49" charset="0"/>
              </a:rPr>
              <a:t>fn</a:t>
            </a:r>
            <a:r>
              <a:rPr lang="en-GB" sz="1800" b="0" dirty="0">
                <a:solidFill>
                  <a:srgbClr val="000000"/>
                </a:solidFill>
                <a:effectLst/>
                <a:latin typeface="Menlo" panose="020B0609030804020204" pitchFamily="49" charset="0"/>
              </a:rPr>
              <a:t> </a:t>
            </a:r>
            <a:r>
              <a:rPr lang="en-GB" sz="1800" b="0" dirty="0" err="1">
                <a:solidFill>
                  <a:srgbClr val="000000"/>
                </a:solidFill>
                <a:effectLst/>
                <a:latin typeface="Menlo" panose="020B0609030804020204" pitchFamily="49" charset="0"/>
              </a:rPr>
              <a:t>manufacture_car</a:t>
            </a:r>
            <a:endParaRPr lang="en-BE" dirty="0"/>
          </a:p>
        </p:txBody>
      </p:sp>
      <p:cxnSp>
        <p:nvCxnSpPr>
          <p:cNvPr id="12" name="Straight Arrow Connector 11">
            <a:extLst>
              <a:ext uri="{FF2B5EF4-FFF2-40B4-BE49-F238E27FC236}">
                <a16:creationId xmlns:a16="http://schemas.microsoft.com/office/drawing/2014/main" id="{5DDF355A-CB6A-69FF-665A-6CDC0E08D7C9}"/>
              </a:ext>
            </a:extLst>
          </p:cNvPr>
          <p:cNvCxnSpPr/>
          <p:nvPr/>
        </p:nvCxnSpPr>
        <p:spPr>
          <a:xfrm>
            <a:off x="5005331" y="3431754"/>
            <a:ext cx="154603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F238AA7-115D-8181-2E1C-CEF1DCFCFD91}"/>
              </a:ext>
            </a:extLst>
          </p:cNvPr>
          <p:cNvSpPr txBox="1"/>
          <p:nvPr/>
        </p:nvSpPr>
        <p:spPr>
          <a:xfrm>
            <a:off x="3160723" y="7256522"/>
            <a:ext cx="5552501" cy="1711366"/>
          </a:xfrm>
          <a:prstGeom prst="rect">
            <a:avLst/>
          </a:prstGeom>
          <a:noFill/>
          <a:ln>
            <a:solidFill>
              <a:schemeClr val="tx1"/>
            </a:solidFill>
          </a:ln>
        </p:spPr>
        <p:txBody>
          <a:bodyPr wrap="square" rtlCol="0">
            <a:spAutoFit/>
          </a:bodyPr>
          <a:lstStyle/>
          <a:p>
            <a:pPr>
              <a:lnSpc>
                <a:spcPct val="150000"/>
              </a:lnSpc>
            </a:pPr>
            <a:r>
              <a:rPr lang="en-BE" dirty="0"/>
              <a:t>Do not replace the developers, but empower them with solutions that make their life easier, and let them focus on the actual complex problems, instead of writing boilerplate for the next 40 years of their life</a:t>
            </a:r>
          </a:p>
        </p:txBody>
      </p:sp>
    </p:spTree>
    <p:custDataLst>
      <p:tags r:id="rId1"/>
    </p:custDataLst>
    <p:extLst>
      <p:ext uri="{BB962C8B-B14F-4D97-AF65-F5344CB8AC3E}">
        <p14:creationId xmlns:p14="http://schemas.microsoft.com/office/powerpoint/2010/main" val="177274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5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64" presetClass="path" presetSubtype="0" accel="50000" decel="50000" fill="hold" grpId="0" nodeType="clickEffect">
                                  <p:stCondLst>
                                    <p:cond delay="0"/>
                                  </p:stCondLst>
                                  <p:childTnLst>
                                    <p:animMotion origin="layout" path="M 8.33333E-7 -3.7037E-7 L -0.00117 -0.37407 " pathEditMode="relative" rAng="0" ptsTypes="AA">
                                      <p:cBhvr>
                                        <p:cTn id="17" dur="600" fill="hold"/>
                                        <p:tgtEl>
                                          <p:spTgt spid="13"/>
                                        </p:tgtEl>
                                        <p:attrNameLst>
                                          <p:attrName>ppt_x</p:attrName>
                                          <p:attrName>ppt_y</p:attrName>
                                        </p:attrNameLst>
                                      </p:cBhvr>
                                      <p:rCtr x="-65" y="-187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BE7827-0656-F8D1-D81D-FAAD6366B199}"/>
              </a:ext>
            </a:extLst>
          </p:cNvPr>
          <p:cNvSpPr>
            <a:spLocks noGrp="1"/>
          </p:cNvSpPr>
          <p:nvPr>
            <p:ph idx="1"/>
          </p:nvPr>
        </p:nvSpPr>
        <p:spPr>
          <a:xfrm>
            <a:off x="4290374" y="3172889"/>
            <a:ext cx="3611252" cy="512222"/>
          </a:xfrm>
        </p:spPr>
        <p:txBody>
          <a:bodyPr/>
          <a:lstStyle/>
          <a:p>
            <a:pPr marL="0" indent="0">
              <a:buNone/>
            </a:pPr>
            <a:r>
              <a:rPr lang="en-BE" dirty="0"/>
              <a:t>Still a proof of concept</a:t>
            </a:r>
          </a:p>
        </p:txBody>
      </p:sp>
      <p:pic>
        <p:nvPicPr>
          <p:cNvPr id="1026" name="Picture 2" descr="Getting Started with the Rust Programming Language - NetworkStatic | Brent  Salisbury's Blog">
            <a:extLst>
              <a:ext uri="{FF2B5EF4-FFF2-40B4-BE49-F238E27FC236}">
                <a16:creationId xmlns:a16="http://schemas.microsoft.com/office/drawing/2014/main" id="{9D36F635-366C-CFA2-246F-EBC3DE363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56426">
            <a:off x="-2980459" y="6817880"/>
            <a:ext cx="5368584" cy="18901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6E7B5B0-C8A2-E24B-3F66-95E3FCAACAC2}"/>
              </a:ext>
            </a:extLst>
          </p:cNvPr>
          <p:cNvSpPr txBox="1"/>
          <p:nvPr/>
        </p:nvSpPr>
        <p:spPr>
          <a:xfrm>
            <a:off x="2983256" y="6325609"/>
            <a:ext cx="6348918" cy="369332"/>
          </a:xfrm>
          <a:prstGeom prst="rect">
            <a:avLst/>
          </a:prstGeom>
          <a:noFill/>
        </p:spPr>
        <p:txBody>
          <a:bodyPr wrap="none" rtlCol="0">
            <a:spAutoFit/>
          </a:bodyPr>
          <a:lstStyle/>
          <a:p>
            <a:r>
              <a:rPr lang="en-BE" dirty="0"/>
              <a:t>All the code used in this presentation is generated by Lightspeed</a:t>
            </a:r>
          </a:p>
        </p:txBody>
      </p:sp>
    </p:spTree>
    <p:extLst>
      <p:ext uri="{BB962C8B-B14F-4D97-AF65-F5344CB8AC3E}">
        <p14:creationId xmlns:p14="http://schemas.microsoft.com/office/powerpoint/2010/main" val="112315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45833E-6 3.33333E-6 L 0.12474 -0.25763 " pathEditMode="relative" rAng="0" ptsTypes="AA">
                                      <p:cBhvr>
                                        <p:cTn id="6" dur="1000" fill="hold"/>
                                        <p:tgtEl>
                                          <p:spTgt spid="1026"/>
                                        </p:tgtEl>
                                        <p:attrNameLst>
                                          <p:attrName>ppt_x</p:attrName>
                                          <p:attrName>ppt_y</p:attrName>
                                        </p:attrNameLst>
                                      </p:cBhvr>
                                      <p:rCtr x="5599" y="-130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188C76D6-B8B8-EA06-89C8-FB6ED686300C}"/>
              </a:ext>
            </a:extLst>
          </p:cNvPr>
          <p:cNvGrpSpPr/>
          <p:nvPr/>
        </p:nvGrpSpPr>
        <p:grpSpPr>
          <a:xfrm>
            <a:off x="4353459" y="937304"/>
            <a:ext cx="2943925" cy="4789604"/>
            <a:chOff x="4353459" y="937304"/>
            <a:chExt cx="2943925" cy="4789604"/>
          </a:xfrm>
        </p:grpSpPr>
        <p:sp>
          <p:nvSpPr>
            <p:cNvPr id="4" name="Rectangle 3">
              <a:extLst>
                <a:ext uri="{FF2B5EF4-FFF2-40B4-BE49-F238E27FC236}">
                  <a16:creationId xmlns:a16="http://schemas.microsoft.com/office/drawing/2014/main" id="{15906C3F-2657-69C4-37F5-F55B45ACE94E}"/>
                </a:ext>
              </a:extLst>
            </p:cNvPr>
            <p:cNvSpPr/>
            <p:nvPr/>
          </p:nvSpPr>
          <p:spPr>
            <a:xfrm>
              <a:off x="5977692" y="2439527"/>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5" name="Rectangle 4">
              <a:extLst>
                <a:ext uri="{FF2B5EF4-FFF2-40B4-BE49-F238E27FC236}">
                  <a16:creationId xmlns:a16="http://schemas.microsoft.com/office/drawing/2014/main" id="{155D557C-D69C-8993-C280-F38B979F6C07}"/>
                </a:ext>
              </a:extLst>
            </p:cNvPr>
            <p:cNvSpPr/>
            <p:nvPr/>
          </p:nvSpPr>
          <p:spPr>
            <a:xfrm>
              <a:off x="5977692" y="2083269"/>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 name="Rectangle 5">
              <a:extLst>
                <a:ext uri="{FF2B5EF4-FFF2-40B4-BE49-F238E27FC236}">
                  <a16:creationId xmlns:a16="http://schemas.microsoft.com/office/drawing/2014/main" id="{D63D5505-1025-EC1C-13EE-D705025EE107}"/>
                </a:ext>
              </a:extLst>
            </p:cNvPr>
            <p:cNvSpPr/>
            <p:nvPr/>
          </p:nvSpPr>
          <p:spPr>
            <a:xfrm>
              <a:off x="5977692" y="172701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7" name="Rectangle 6">
              <a:extLst>
                <a:ext uri="{FF2B5EF4-FFF2-40B4-BE49-F238E27FC236}">
                  <a16:creationId xmlns:a16="http://schemas.microsoft.com/office/drawing/2014/main" id="{EF6CEBFD-A5CD-287F-DF77-292D4376EB62}"/>
                </a:ext>
              </a:extLst>
            </p:cNvPr>
            <p:cNvSpPr/>
            <p:nvPr/>
          </p:nvSpPr>
          <p:spPr>
            <a:xfrm>
              <a:off x="4487793" y="3869449"/>
              <a:ext cx="2809590"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Car</a:t>
              </a:r>
            </a:p>
          </p:txBody>
        </p:sp>
        <p:sp>
          <p:nvSpPr>
            <p:cNvPr id="8" name="Rectangle 7">
              <a:extLst>
                <a:ext uri="{FF2B5EF4-FFF2-40B4-BE49-F238E27FC236}">
                  <a16:creationId xmlns:a16="http://schemas.microsoft.com/office/drawing/2014/main" id="{78F893F8-41C5-D90D-CE72-1DA39A3EB202}"/>
                </a:ext>
              </a:extLst>
            </p:cNvPr>
            <p:cNvSpPr/>
            <p:nvPr/>
          </p:nvSpPr>
          <p:spPr>
            <a:xfrm>
              <a:off x="4487791" y="4302897"/>
              <a:ext cx="73515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9" name="Rectangle 8">
              <a:extLst>
                <a:ext uri="{FF2B5EF4-FFF2-40B4-BE49-F238E27FC236}">
                  <a16:creationId xmlns:a16="http://schemas.microsoft.com/office/drawing/2014/main" id="{743F5606-6EBF-DD1A-C13E-79036779DCE1}"/>
                </a:ext>
              </a:extLst>
            </p:cNvPr>
            <p:cNvSpPr/>
            <p:nvPr/>
          </p:nvSpPr>
          <p:spPr>
            <a:xfrm>
              <a:off x="5227678" y="4302897"/>
              <a:ext cx="924723"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10" name="Rectangle 9">
              <a:extLst>
                <a:ext uri="{FF2B5EF4-FFF2-40B4-BE49-F238E27FC236}">
                  <a16:creationId xmlns:a16="http://schemas.microsoft.com/office/drawing/2014/main" id="{CB1B0D1A-BBED-F1E3-17CB-EFB1959998AB}"/>
                </a:ext>
              </a:extLst>
            </p:cNvPr>
            <p:cNvSpPr/>
            <p:nvPr/>
          </p:nvSpPr>
          <p:spPr>
            <a:xfrm>
              <a:off x="6152364" y="4303918"/>
              <a:ext cx="114501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11" name="Rectangle 10">
              <a:extLst>
                <a:ext uri="{FF2B5EF4-FFF2-40B4-BE49-F238E27FC236}">
                  <a16:creationId xmlns:a16="http://schemas.microsoft.com/office/drawing/2014/main" id="{3AE41CC6-A802-020D-B8DE-2FBE0DC56B4B}"/>
                </a:ext>
              </a:extLst>
            </p:cNvPr>
            <p:cNvSpPr/>
            <p:nvPr/>
          </p:nvSpPr>
          <p:spPr>
            <a:xfrm>
              <a:off x="4487754" y="5013370"/>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12" name="Rectangle 11">
              <a:extLst>
                <a:ext uri="{FF2B5EF4-FFF2-40B4-BE49-F238E27FC236}">
                  <a16:creationId xmlns:a16="http://schemas.microsoft.com/office/drawing/2014/main" id="{2B96D19C-87DF-2BA9-F3ED-32EE182B1E7F}"/>
                </a:ext>
              </a:extLst>
            </p:cNvPr>
            <p:cNvSpPr/>
            <p:nvPr/>
          </p:nvSpPr>
          <p:spPr>
            <a:xfrm>
              <a:off x="5227678" y="5013370"/>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brand</a:t>
              </a:r>
            </a:p>
          </p:txBody>
        </p:sp>
        <p:sp>
          <p:nvSpPr>
            <p:cNvPr id="13" name="Rectangle 12">
              <a:extLst>
                <a:ext uri="{FF2B5EF4-FFF2-40B4-BE49-F238E27FC236}">
                  <a16:creationId xmlns:a16="http://schemas.microsoft.com/office/drawing/2014/main" id="{B38920E9-17DB-EE0B-CA71-E7B7AF371BED}"/>
                </a:ext>
              </a:extLst>
            </p:cNvPr>
            <p:cNvSpPr/>
            <p:nvPr/>
          </p:nvSpPr>
          <p:spPr>
            <a:xfrm>
              <a:off x="6152401" y="5014391"/>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14" name="Rectangle 13">
              <a:extLst>
                <a:ext uri="{FF2B5EF4-FFF2-40B4-BE49-F238E27FC236}">
                  <a16:creationId xmlns:a16="http://schemas.microsoft.com/office/drawing/2014/main" id="{E1AE5385-52BB-281E-B822-EC30EC29D6D1}"/>
                </a:ext>
              </a:extLst>
            </p:cNvPr>
            <p:cNvSpPr/>
            <p:nvPr/>
          </p:nvSpPr>
          <p:spPr>
            <a:xfrm>
              <a:off x="4487754" y="5369628"/>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15" name="Rectangle 14">
              <a:extLst>
                <a:ext uri="{FF2B5EF4-FFF2-40B4-BE49-F238E27FC236}">
                  <a16:creationId xmlns:a16="http://schemas.microsoft.com/office/drawing/2014/main" id="{4821F8D9-C962-947D-F4CC-07989393F350}"/>
                </a:ext>
              </a:extLst>
            </p:cNvPr>
            <p:cNvSpPr/>
            <p:nvPr/>
          </p:nvSpPr>
          <p:spPr>
            <a:xfrm>
              <a:off x="5227678" y="5369628"/>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price</a:t>
              </a:r>
            </a:p>
          </p:txBody>
        </p:sp>
        <p:sp>
          <p:nvSpPr>
            <p:cNvPr id="16" name="Rectangle 15">
              <a:extLst>
                <a:ext uri="{FF2B5EF4-FFF2-40B4-BE49-F238E27FC236}">
                  <a16:creationId xmlns:a16="http://schemas.microsoft.com/office/drawing/2014/main" id="{D70DB87B-E1EE-7E47-E6BF-17BA38CBABD2}"/>
                </a:ext>
              </a:extLst>
            </p:cNvPr>
            <p:cNvSpPr/>
            <p:nvPr/>
          </p:nvSpPr>
          <p:spPr>
            <a:xfrm>
              <a:off x="6152401" y="5370649"/>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17" name="Rectangle 16">
              <a:extLst>
                <a:ext uri="{FF2B5EF4-FFF2-40B4-BE49-F238E27FC236}">
                  <a16:creationId xmlns:a16="http://schemas.microsoft.com/office/drawing/2014/main" id="{A381A290-2E79-7B52-65A7-7DC5651C06FC}"/>
                </a:ext>
              </a:extLst>
            </p:cNvPr>
            <p:cNvSpPr/>
            <p:nvPr/>
          </p:nvSpPr>
          <p:spPr>
            <a:xfrm>
              <a:off x="4487754" y="4659154"/>
              <a:ext cx="73519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18" name="Rectangle 17">
              <a:extLst>
                <a:ext uri="{FF2B5EF4-FFF2-40B4-BE49-F238E27FC236}">
                  <a16:creationId xmlns:a16="http://schemas.microsoft.com/office/drawing/2014/main" id="{C24059D3-16AB-0BE9-43FD-F15C12C15E28}"/>
                </a:ext>
              </a:extLst>
            </p:cNvPr>
            <p:cNvSpPr/>
            <p:nvPr/>
          </p:nvSpPr>
          <p:spPr>
            <a:xfrm>
              <a:off x="5227678" y="4659154"/>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owned_by</a:t>
              </a:r>
              <a:r>
                <a:rPr lang="en-US" sz="1200" dirty="0">
                  <a:solidFill>
                    <a:srgbClr val="0451A5"/>
                  </a:solidFill>
                  <a:latin typeface="Consolas" panose="020B0609020204030204" pitchFamily="49" charset="0"/>
                </a:rPr>
                <a:t> </a:t>
              </a:r>
            </a:p>
          </p:txBody>
        </p:sp>
        <p:sp>
          <p:nvSpPr>
            <p:cNvPr id="19" name="Rectangle 18">
              <a:extLst>
                <a:ext uri="{FF2B5EF4-FFF2-40B4-BE49-F238E27FC236}">
                  <a16:creationId xmlns:a16="http://schemas.microsoft.com/office/drawing/2014/main" id="{06C879AC-EFDC-E089-5EB4-BD5D99D246C2}"/>
                </a:ext>
              </a:extLst>
            </p:cNvPr>
            <p:cNvSpPr/>
            <p:nvPr/>
          </p:nvSpPr>
          <p:spPr>
            <a:xfrm>
              <a:off x="6152401" y="4660175"/>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foreign_key</a:t>
              </a:r>
              <a:r>
                <a:rPr lang="en-US" sz="1200" dirty="0">
                  <a:solidFill>
                    <a:srgbClr val="0451A5"/>
                  </a:solidFill>
                  <a:latin typeface="Consolas" panose="020B0609020204030204" pitchFamily="49" charset="0"/>
                </a:rPr>
                <a:t> </a:t>
              </a:r>
            </a:p>
          </p:txBody>
        </p:sp>
        <p:sp>
          <p:nvSpPr>
            <p:cNvPr id="20" name="Rectangle 19">
              <a:extLst>
                <a:ext uri="{FF2B5EF4-FFF2-40B4-BE49-F238E27FC236}">
                  <a16:creationId xmlns:a16="http://schemas.microsoft.com/office/drawing/2014/main" id="{BD150564-3EDF-C097-B2B1-13321E543CAC}"/>
                </a:ext>
              </a:extLst>
            </p:cNvPr>
            <p:cNvSpPr/>
            <p:nvPr/>
          </p:nvSpPr>
          <p:spPr>
            <a:xfrm>
              <a:off x="4353462" y="937304"/>
              <a:ext cx="2943922"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User</a:t>
              </a:r>
            </a:p>
          </p:txBody>
        </p:sp>
        <p:sp>
          <p:nvSpPr>
            <p:cNvPr id="21" name="Rectangle 20">
              <a:extLst>
                <a:ext uri="{FF2B5EF4-FFF2-40B4-BE49-F238E27FC236}">
                  <a16:creationId xmlns:a16="http://schemas.microsoft.com/office/drawing/2014/main" id="{9F991429-D36D-8EF6-C693-F232C479D3DA}"/>
                </a:ext>
              </a:extLst>
            </p:cNvPr>
            <p:cNvSpPr/>
            <p:nvPr/>
          </p:nvSpPr>
          <p:spPr>
            <a:xfrm>
              <a:off x="4353460" y="1370752"/>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rgbClr val="A31515"/>
                  </a:solidFill>
                  <a:latin typeface="Consolas" panose="020B0609020204030204" pitchFamily="49" charset="0"/>
                </a:rPr>
                <a:t> </a:t>
              </a:r>
            </a:p>
          </p:txBody>
        </p:sp>
        <p:sp>
          <p:nvSpPr>
            <p:cNvPr id="22" name="Rectangle 21">
              <a:extLst>
                <a:ext uri="{FF2B5EF4-FFF2-40B4-BE49-F238E27FC236}">
                  <a16:creationId xmlns:a16="http://schemas.microsoft.com/office/drawing/2014/main" id="{36D1B20F-360D-5BAF-24CA-8B6E4D414709}"/>
                </a:ext>
              </a:extLst>
            </p:cNvPr>
            <p:cNvSpPr/>
            <p:nvPr/>
          </p:nvSpPr>
          <p:spPr>
            <a:xfrm>
              <a:off x="5172224" y="1370752"/>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23" name="Rectangle 22">
              <a:extLst>
                <a:ext uri="{FF2B5EF4-FFF2-40B4-BE49-F238E27FC236}">
                  <a16:creationId xmlns:a16="http://schemas.microsoft.com/office/drawing/2014/main" id="{685E3E4D-86DA-F977-76CE-A3C90D0226A4}"/>
                </a:ext>
              </a:extLst>
            </p:cNvPr>
            <p:cNvSpPr/>
            <p:nvPr/>
          </p:nvSpPr>
          <p:spPr>
            <a:xfrm>
              <a:off x="5977692" y="1370752"/>
              <a:ext cx="1319692" cy="3562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24" name="Rectangle 23">
              <a:extLst>
                <a:ext uri="{FF2B5EF4-FFF2-40B4-BE49-F238E27FC236}">
                  <a16:creationId xmlns:a16="http://schemas.microsoft.com/office/drawing/2014/main" id="{91296C0B-18FF-74B9-9243-748D8DB65B2C}"/>
                </a:ext>
              </a:extLst>
            </p:cNvPr>
            <p:cNvSpPr/>
            <p:nvPr/>
          </p:nvSpPr>
          <p:spPr>
            <a:xfrm>
              <a:off x="4353460" y="172701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25" name="Rectangle 24">
              <a:extLst>
                <a:ext uri="{FF2B5EF4-FFF2-40B4-BE49-F238E27FC236}">
                  <a16:creationId xmlns:a16="http://schemas.microsoft.com/office/drawing/2014/main" id="{5190752D-1999-A036-F489-C5256A08210B}"/>
                </a:ext>
              </a:extLst>
            </p:cNvPr>
            <p:cNvSpPr/>
            <p:nvPr/>
          </p:nvSpPr>
          <p:spPr>
            <a:xfrm>
              <a:off x="5172224" y="172701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name</a:t>
              </a:r>
            </a:p>
          </p:txBody>
        </p:sp>
        <p:sp>
          <p:nvSpPr>
            <p:cNvPr id="26" name="Rectangle 25">
              <a:extLst>
                <a:ext uri="{FF2B5EF4-FFF2-40B4-BE49-F238E27FC236}">
                  <a16:creationId xmlns:a16="http://schemas.microsoft.com/office/drawing/2014/main" id="{23F785FA-8000-C57F-99F8-ECA2177810A7}"/>
                </a:ext>
              </a:extLst>
            </p:cNvPr>
            <p:cNvSpPr/>
            <p:nvPr/>
          </p:nvSpPr>
          <p:spPr>
            <a:xfrm>
              <a:off x="4353460" y="2083269"/>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27" name="Rectangle 26">
              <a:extLst>
                <a:ext uri="{FF2B5EF4-FFF2-40B4-BE49-F238E27FC236}">
                  <a16:creationId xmlns:a16="http://schemas.microsoft.com/office/drawing/2014/main" id="{FB278BFC-6638-5ABA-6AD7-E25ECBDAD677}"/>
                </a:ext>
              </a:extLst>
            </p:cNvPr>
            <p:cNvSpPr/>
            <p:nvPr/>
          </p:nvSpPr>
          <p:spPr>
            <a:xfrm>
              <a:off x="5172224" y="2083269"/>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surname</a:t>
              </a:r>
            </a:p>
          </p:txBody>
        </p:sp>
        <p:sp>
          <p:nvSpPr>
            <p:cNvPr id="28" name="Rectangle 27">
              <a:extLst>
                <a:ext uri="{FF2B5EF4-FFF2-40B4-BE49-F238E27FC236}">
                  <a16:creationId xmlns:a16="http://schemas.microsoft.com/office/drawing/2014/main" id="{F961DE88-1207-124A-996A-D24C33949C44}"/>
                </a:ext>
              </a:extLst>
            </p:cNvPr>
            <p:cNvSpPr/>
            <p:nvPr/>
          </p:nvSpPr>
          <p:spPr>
            <a:xfrm>
              <a:off x="4353460" y="2439527"/>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29" name="Rectangle 28">
              <a:extLst>
                <a:ext uri="{FF2B5EF4-FFF2-40B4-BE49-F238E27FC236}">
                  <a16:creationId xmlns:a16="http://schemas.microsoft.com/office/drawing/2014/main" id="{941EF8BA-397F-34F9-907D-8C0B6350F48A}"/>
                </a:ext>
              </a:extLst>
            </p:cNvPr>
            <p:cNvSpPr/>
            <p:nvPr/>
          </p:nvSpPr>
          <p:spPr>
            <a:xfrm>
              <a:off x="5172224" y="2439527"/>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age</a:t>
              </a:r>
            </a:p>
          </p:txBody>
        </p:sp>
        <p:sp>
          <p:nvSpPr>
            <p:cNvPr id="30" name="Rectangle 29">
              <a:extLst>
                <a:ext uri="{FF2B5EF4-FFF2-40B4-BE49-F238E27FC236}">
                  <a16:creationId xmlns:a16="http://schemas.microsoft.com/office/drawing/2014/main" id="{CA7FA388-4F37-8C3A-22DC-28BE68D3882A}"/>
                </a:ext>
              </a:extLst>
            </p:cNvPr>
            <p:cNvSpPr/>
            <p:nvPr/>
          </p:nvSpPr>
          <p:spPr>
            <a:xfrm>
              <a:off x="4353459" y="279638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31" name="Rectangle 30">
              <a:extLst>
                <a:ext uri="{FF2B5EF4-FFF2-40B4-BE49-F238E27FC236}">
                  <a16:creationId xmlns:a16="http://schemas.microsoft.com/office/drawing/2014/main" id="{A8EC1618-F781-8C8F-72A2-ABAAD7B38CD6}"/>
                </a:ext>
              </a:extLst>
            </p:cNvPr>
            <p:cNvSpPr/>
            <p:nvPr/>
          </p:nvSpPr>
          <p:spPr>
            <a:xfrm>
              <a:off x="5172223" y="279638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email</a:t>
              </a:r>
            </a:p>
          </p:txBody>
        </p:sp>
        <p:sp>
          <p:nvSpPr>
            <p:cNvPr id="32" name="Rectangle 31">
              <a:extLst>
                <a:ext uri="{FF2B5EF4-FFF2-40B4-BE49-F238E27FC236}">
                  <a16:creationId xmlns:a16="http://schemas.microsoft.com/office/drawing/2014/main" id="{16025C5A-2BCC-0A9A-3D4B-D4883C47F20D}"/>
                </a:ext>
              </a:extLst>
            </p:cNvPr>
            <p:cNvSpPr/>
            <p:nvPr/>
          </p:nvSpPr>
          <p:spPr>
            <a:xfrm>
              <a:off x="5977691" y="279638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unique_key</a:t>
              </a:r>
              <a:endParaRPr lang="en-US" sz="1200" dirty="0">
                <a:solidFill>
                  <a:srgbClr val="0451A5"/>
                </a:solidFill>
                <a:latin typeface="Consolas" panose="020B0609020204030204" pitchFamily="49" charset="0"/>
              </a:endParaRPr>
            </a:p>
          </p:txBody>
        </p:sp>
        <p:sp>
          <p:nvSpPr>
            <p:cNvPr id="33" name="TextBox 32">
              <a:extLst>
                <a:ext uri="{FF2B5EF4-FFF2-40B4-BE49-F238E27FC236}">
                  <a16:creationId xmlns:a16="http://schemas.microsoft.com/office/drawing/2014/main" id="{40EFE471-C2CE-1476-DCF8-3D7E67E78923}"/>
                </a:ext>
              </a:extLst>
            </p:cNvPr>
            <p:cNvSpPr txBox="1"/>
            <p:nvPr/>
          </p:nvSpPr>
          <p:spPr>
            <a:xfrm>
              <a:off x="5948875" y="3367333"/>
              <a:ext cx="1034257" cy="276999"/>
            </a:xfrm>
            <a:prstGeom prst="rect">
              <a:avLst/>
            </a:prstGeom>
            <a:noFill/>
          </p:spPr>
          <p:txBody>
            <a:bodyPr wrap="none" rtlCol="0">
              <a:spAutoFit/>
            </a:bodyPr>
            <a:lstStyle/>
            <a:p>
              <a:r>
                <a:rPr lang="en-US" sz="1200" dirty="0">
                  <a:latin typeface="Consolas" panose="020B0609020204030204" pitchFamily="49" charset="0"/>
                </a:rPr>
                <a:t>Owns a car</a:t>
              </a:r>
            </a:p>
          </p:txBody>
        </p:sp>
        <p:cxnSp>
          <p:nvCxnSpPr>
            <p:cNvPr id="34" name="Straight Connector 33">
              <a:extLst>
                <a:ext uri="{FF2B5EF4-FFF2-40B4-BE49-F238E27FC236}">
                  <a16:creationId xmlns:a16="http://schemas.microsoft.com/office/drawing/2014/main" id="{DECA6DB0-1D64-8126-6A93-1AC293A336B1}"/>
                </a:ext>
              </a:extLst>
            </p:cNvPr>
            <p:cNvCxnSpPr>
              <a:cxnSpLocks/>
              <a:endCxn id="7" idx="0"/>
            </p:cNvCxnSpPr>
            <p:nvPr/>
          </p:nvCxnSpPr>
          <p:spPr>
            <a:xfrm>
              <a:off x="5892588" y="3152640"/>
              <a:ext cx="0" cy="7168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5" name="Picture 34" descr="On My Way Dude">
            <a:extLst>
              <a:ext uri="{FF2B5EF4-FFF2-40B4-BE49-F238E27FC236}">
                <a16:creationId xmlns:a16="http://schemas.microsoft.com/office/drawing/2014/main" id="{45A2570F-B40B-0D71-69AE-B9F89F8BE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0280" y="2939900"/>
            <a:ext cx="2131400" cy="2131400"/>
          </a:xfrm>
          <a:prstGeom prst="rect">
            <a:avLst/>
          </a:prstGeom>
        </p:spPr>
      </p:pic>
      <p:pic>
        <p:nvPicPr>
          <p:cNvPr id="36" name="Picture 35" descr="Hello Dude">
            <a:extLst>
              <a:ext uri="{FF2B5EF4-FFF2-40B4-BE49-F238E27FC236}">
                <a16:creationId xmlns:a16="http://schemas.microsoft.com/office/drawing/2014/main" id="{5FFB730D-2D51-908D-67D0-882ABC9850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8944" y="0"/>
            <a:ext cx="2357986" cy="2357986"/>
          </a:xfrm>
          <a:prstGeom prst="rect">
            <a:avLst/>
          </a:prstGeom>
        </p:spPr>
      </p:pic>
    </p:spTree>
    <p:extLst>
      <p:ext uri="{BB962C8B-B14F-4D97-AF65-F5344CB8AC3E}">
        <p14:creationId xmlns:p14="http://schemas.microsoft.com/office/powerpoint/2010/main" val="165444847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188C76D6-B8B8-EA06-89C8-FB6ED686300C}"/>
              </a:ext>
            </a:extLst>
          </p:cNvPr>
          <p:cNvGrpSpPr/>
          <p:nvPr/>
        </p:nvGrpSpPr>
        <p:grpSpPr>
          <a:xfrm>
            <a:off x="4353459" y="937304"/>
            <a:ext cx="2943925" cy="4789604"/>
            <a:chOff x="4353459" y="937304"/>
            <a:chExt cx="2943925" cy="4789604"/>
          </a:xfrm>
        </p:grpSpPr>
        <p:sp>
          <p:nvSpPr>
            <p:cNvPr id="4" name="Rectangle 3">
              <a:extLst>
                <a:ext uri="{FF2B5EF4-FFF2-40B4-BE49-F238E27FC236}">
                  <a16:creationId xmlns:a16="http://schemas.microsoft.com/office/drawing/2014/main" id="{15906C3F-2657-69C4-37F5-F55B45ACE94E}"/>
                </a:ext>
              </a:extLst>
            </p:cNvPr>
            <p:cNvSpPr/>
            <p:nvPr/>
          </p:nvSpPr>
          <p:spPr>
            <a:xfrm>
              <a:off x="5977692" y="2439527"/>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5" name="Rectangle 4">
              <a:extLst>
                <a:ext uri="{FF2B5EF4-FFF2-40B4-BE49-F238E27FC236}">
                  <a16:creationId xmlns:a16="http://schemas.microsoft.com/office/drawing/2014/main" id="{155D557C-D69C-8993-C280-F38B979F6C07}"/>
                </a:ext>
              </a:extLst>
            </p:cNvPr>
            <p:cNvSpPr/>
            <p:nvPr/>
          </p:nvSpPr>
          <p:spPr>
            <a:xfrm>
              <a:off x="5977692" y="2083269"/>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 name="Rectangle 5">
              <a:extLst>
                <a:ext uri="{FF2B5EF4-FFF2-40B4-BE49-F238E27FC236}">
                  <a16:creationId xmlns:a16="http://schemas.microsoft.com/office/drawing/2014/main" id="{D63D5505-1025-EC1C-13EE-D705025EE107}"/>
                </a:ext>
              </a:extLst>
            </p:cNvPr>
            <p:cNvSpPr/>
            <p:nvPr/>
          </p:nvSpPr>
          <p:spPr>
            <a:xfrm>
              <a:off x="5977692" y="172701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7" name="Rectangle 6">
              <a:extLst>
                <a:ext uri="{FF2B5EF4-FFF2-40B4-BE49-F238E27FC236}">
                  <a16:creationId xmlns:a16="http://schemas.microsoft.com/office/drawing/2014/main" id="{EF6CEBFD-A5CD-287F-DF77-292D4376EB62}"/>
                </a:ext>
              </a:extLst>
            </p:cNvPr>
            <p:cNvSpPr/>
            <p:nvPr/>
          </p:nvSpPr>
          <p:spPr>
            <a:xfrm>
              <a:off x="4487793" y="3869449"/>
              <a:ext cx="2809590"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Car</a:t>
              </a:r>
            </a:p>
          </p:txBody>
        </p:sp>
        <p:sp>
          <p:nvSpPr>
            <p:cNvPr id="8" name="Rectangle 7">
              <a:extLst>
                <a:ext uri="{FF2B5EF4-FFF2-40B4-BE49-F238E27FC236}">
                  <a16:creationId xmlns:a16="http://schemas.microsoft.com/office/drawing/2014/main" id="{78F893F8-41C5-D90D-CE72-1DA39A3EB202}"/>
                </a:ext>
              </a:extLst>
            </p:cNvPr>
            <p:cNvSpPr/>
            <p:nvPr/>
          </p:nvSpPr>
          <p:spPr>
            <a:xfrm>
              <a:off x="4487791" y="4302897"/>
              <a:ext cx="73515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9" name="Rectangle 8">
              <a:extLst>
                <a:ext uri="{FF2B5EF4-FFF2-40B4-BE49-F238E27FC236}">
                  <a16:creationId xmlns:a16="http://schemas.microsoft.com/office/drawing/2014/main" id="{743F5606-6EBF-DD1A-C13E-79036779DCE1}"/>
                </a:ext>
              </a:extLst>
            </p:cNvPr>
            <p:cNvSpPr/>
            <p:nvPr/>
          </p:nvSpPr>
          <p:spPr>
            <a:xfrm>
              <a:off x="5227678" y="4302897"/>
              <a:ext cx="924723"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10" name="Rectangle 9">
              <a:extLst>
                <a:ext uri="{FF2B5EF4-FFF2-40B4-BE49-F238E27FC236}">
                  <a16:creationId xmlns:a16="http://schemas.microsoft.com/office/drawing/2014/main" id="{CB1B0D1A-BBED-F1E3-17CB-EFB1959998AB}"/>
                </a:ext>
              </a:extLst>
            </p:cNvPr>
            <p:cNvSpPr/>
            <p:nvPr/>
          </p:nvSpPr>
          <p:spPr>
            <a:xfrm>
              <a:off x="6152364" y="4303918"/>
              <a:ext cx="114501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11" name="Rectangle 10">
              <a:extLst>
                <a:ext uri="{FF2B5EF4-FFF2-40B4-BE49-F238E27FC236}">
                  <a16:creationId xmlns:a16="http://schemas.microsoft.com/office/drawing/2014/main" id="{3AE41CC6-A802-020D-B8DE-2FBE0DC56B4B}"/>
                </a:ext>
              </a:extLst>
            </p:cNvPr>
            <p:cNvSpPr/>
            <p:nvPr/>
          </p:nvSpPr>
          <p:spPr>
            <a:xfrm>
              <a:off x="4487754" y="5013370"/>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12" name="Rectangle 11">
              <a:extLst>
                <a:ext uri="{FF2B5EF4-FFF2-40B4-BE49-F238E27FC236}">
                  <a16:creationId xmlns:a16="http://schemas.microsoft.com/office/drawing/2014/main" id="{2B96D19C-87DF-2BA9-F3ED-32EE182B1E7F}"/>
                </a:ext>
              </a:extLst>
            </p:cNvPr>
            <p:cNvSpPr/>
            <p:nvPr/>
          </p:nvSpPr>
          <p:spPr>
            <a:xfrm>
              <a:off x="5227678" y="5013370"/>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brand</a:t>
              </a:r>
            </a:p>
          </p:txBody>
        </p:sp>
        <p:sp>
          <p:nvSpPr>
            <p:cNvPr id="13" name="Rectangle 12">
              <a:extLst>
                <a:ext uri="{FF2B5EF4-FFF2-40B4-BE49-F238E27FC236}">
                  <a16:creationId xmlns:a16="http://schemas.microsoft.com/office/drawing/2014/main" id="{B38920E9-17DB-EE0B-CA71-E7B7AF371BED}"/>
                </a:ext>
              </a:extLst>
            </p:cNvPr>
            <p:cNvSpPr/>
            <p:nvPr/>
          </p:nvSpPr>
          <p:spPr>
            <a:xfrm>
              <a:off x="6152401" y="5014391"/>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14" name="Rectangle 13">
              <a:extLst>
                <a:ext uri="{FF2B5EF4-FFF2-40B4-BE49-F238E27FC236}">
                  <a16:creationId xmlns:a16="http://schemas.microsoft.com/office/drawing/2014/main" id="{E1AE5385-52BB-281E-B822-EC30EC29D6D1}"/>
                </a:ext>
              </a:extLst>
            </p:cNvPr>
            <p:cNvSpPr/>
            <p:nvPr/>
          </p:nvSpPr>
          <p:spPr>
            <a:xfrm>
              <a:off x="4487754" y="5369628"/>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15" name="Rectangle 14">
              <a:extLst>
                <a:ext uri="{FF2B5EF4-FFF2-40B4-BE49-F238E27FC236}">
                  <a16:creationId xmlns:a16="http://schemas.microsoft.com/office/drawing/2014/main" id="{4821F8D9-C962-947D-F4CC-07989393F350}"/>
                </a:ext>
              </a:extLst>
            </p:cNvPr>
            <p:cNvSpPr/>
            <p:nvPr/>
          </p:nvSpPr>
          <p:spPr>
            <a:xfrm>
              <a:off x="5227678" y="5369628"/>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price</a:t>
              </a:r>
            </a:p>
          </p:txBody>
        </p:sp>
        <p:sp>
          <p:nvSpPr>
            <p:cNvPr id="16" name="Rectangle 15">
              <a:extLst>
                <a:ext uri="{FF2B5EF4-FFF2-40B4-BE49-F238E27FC236}">
                  <a16:creationId xmlns:a16="http://schemas.microsoft.com/office/drawing/2014/main" id="{D70DB87B-E1EE-7E47-E6BF-17BA38CBABD2}"/>
                </a:ext>
              </a:extLst>
            </p:cNvPr>
            <p:cNvSpPr/>
            <p:nvPr/>
          </p:nvSpPr>
          <p:spPr>
            <a:xfrm>
              <a:off x="6152401" y="5370649"/>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17" name="Rectangle 16">
              <a:extLst>
                <a:ext uri="{FF2B5EF4-FFF2-40B4-BE49-F238E27FC236}">
                  <a16:creationId xmlns:a16="http://schemas.microsoft.com/office/drawing/2014/main" id="{A381A290-2E79-7B52-65A7-7DC5651C06FC}"/>
                </a:ext>
              </a:extLst>
            </p:cNvPr>
            <p:cNvSpPr/>
            <p:nvPr/>
          </p:nvSpPr>
          <p:spPr>
            <a:xfrm>
              <a:off x="4487754" y="4659154"/>
              <a:ext cx="73519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18" name="Rectangle 17">
              <a:extLst>
                <a:ext uri="{FF2B5EF4-FFF2-40B4-BE49-F238E27FC236}">
                  <a16:creationId xmlns:a16="http://schemas.microsoft.com/office/drawing/2014/main" id="{C24059D3-16AB-0BE9-43FD-F15C12C15E28}"/>
                </a:ext>
              </a:extLst>
            </p:cNvPr>
            <p:cNvSpPr/>
            <p:nvPr/>
          </p:nvSpPr>
          <p:spPr>
            <a:xfrm>
              <a:off x="5227678" y="4659154"/>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owned_by</a:t>
              </a:r>
              <a:r>
                <a:rPr lang="en-US" sz="1200" dirty="0">
                  <a:solidFill>
                    <a:srgbClr val="0451A5"/>
                  </a:solidFill>
                  <a:latin typeface="Consolas" panose="020B0609020204030204" pitchFamily="49" charset="0"/>
                </a:rPr>
                <a:t> </a:t>
              </a:r>
            </a:p>
          </p:txBody>
        </p:sp>
        <p:sp>
          <p:nvSpPr>
            <p:cNvPr id="19" name="Rectangle 18">
              <a:extLst>
                <a:ext uri="{FF2B5EF4-FFF2-40B4-BE49-F238E27FC236}">
                  <a16:creationId xmlns:a16="http://schemas.microsoft.com/office/drawing/2014/main" id="{06C879AC-EFDC-E089-5EB4-BD5D99D246C2}"/>
                </a:ext>
              </a:extLst>
            </p:cNvPr>
            <p:cNvSpPr/>
            <p:nvPr/>
          </p:nvSpPr>
          <p:spPr>
            <a:xfrm>
              <a:off x="6152401" y="4660175"/>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foreign_key</a:t>
              </a:r>
              <a:r>
                <a:rPr lang="en-US" sz="1200" dirty="0">
                  <a:solidFill>
                    <a:srgbClr val="0451A5"/>
                  </a:solidFill>
                  <a:latin typeface="Consolas" panose="020B0609020204030204" pitchFamily="49" charset="0"/>
                </a:rPr>
                <a:t> </a:t>
              </a:r>
            </a:p>
          </p:txBody>
        </p:sp>
        <p:sp>
          <p:nvSpPr>
            <p:cNvPr id="20" name="Rectangle 19">
              <a:extLst>
                <a:ext uri="{FF2B5EF4-FFF2-40B4-BE49-F238E27FC236}">
                  <a16:creationId xmlns:a16="http://schemas.microsoft.com/office/drawing/2014/main" id="{BD150564-3EDF-C097-B2B1-13321E543CAC}"/>
                </a:ext>
              </a:extLst>
            </p:cNvPr>
            <p:cNvSpPr/>
            <p:nvPr/>
          </p:nvSpPr>
          <p:spPr>
            <a:xfrm>
              <a:off x="4353462" y="937304"/>
              <a:ext cx="2943922"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User</a:t>
              </a:r>
            </a:p>
          </p:txBody>
        </p:sp>
        <p:sp>
          <p:nvSpPr>
            <p:cNvPr id="21" name="Rectangle 20">
              <a:extLst>
                <a:ext uri="{FF2B5EF4-FFF2-40B4-BE49-F238E27FC236}">
                  <a16:creationId xmlns:a16="http://schemas.microsoft.com/office/drawing/2014/main" id="{9F991429-D36D-8EF6-C693-F232C479D3DA}"/>
                </a:ext>
              </a:extLst>
            </p:cNvPr>
            <p:cNvSpPr/>
            <p:nvPr/>
          </p:nvSpPr>
          <p:spPr>
            <a:xfrm>
              <a:off x="4353460" y="1370752"/>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rgbClr val="A31515"/>
                  </a:solidFill>
                  <a:latin typeface="Consolas" panose="020B0609020204030204" pitchFamily="49" charset="0"/>
                </a:rPr>
                <a:t> </a:t>
              </a:r>
            </a:p>
          </p:txBody>
        </p:sp>
        <p:sp>
          <p:nvSpPr>
            <p:cNvPr id="22" name="Rectangle 21">
              <a:extLst>
                <a:ext uri="{FF2B5EF4-FFF2-40B4-BE49-F238E27FC236}">
                  <a16:creationId xmlns:a16="http://schemas.microsoft.com/office/drawing/2014/main" id="{36D1B20F-360D-5BAF-24CA-8B6E4D414709}"/>
                </a:ext>
              </a:extLst>
            </p:cNvPr>
            <p:cNvSpPr/>
            <p:nvPr/>
          </p:nvSpPr>
          <p:spPr>
            <a:xfrm>
              <a:off x="5172224" y="1370752"/>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23" name="Rectangle 22">
              <a:extLst>
                <a:ext uri="{FF2B5EF4-FFF2-40B4-BE49-F238E27FC236}">
                  <a16:creationId xmlns:a16="http://schemas.microsoft.com/office/drawing/2014/main" id="{685E3E4D-86DA-F977-76CE-A3C90D0226A4}"/>
                </a:ext>
              </a:extLst>
            </p:cNvPr>
            <p:cNvSpPr/>
            <p:nvPr/>
          </p:nvSpPr>
          <p:spPr>
            <a:xfrm>
              <a:off x="5977692" y="1370752"/>
              <a:ext cx="1319692" cy="3562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24" name="Rectangle 23">
              <a:extLst>
                <a:ext uri="{FF2B5EF4-FFF2-40B4-BE49-F238E27FC236}">
                  <a16:creationId xmlns:a16="http://schemas.microsoft.com/office/drawing/2014/main" id="{91296C0B-18FF-74B9-9243-748D8DB65B2C}"/>
                </a:ext>
              </a:extLst>
            </p:cNvPr>
            <p:cNvSpPr/>
            <p:nvPr/>
          </p:nvSpPr>
          <p:spPr>
            <a:xfrm>
              <a:off x="4353460" y="172701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25" name="Rectangle 24">
              <a:extLst>
                <a:ext uri="{FF2B5EF4-FFF2-40B4-BE49-F238E27FC236}">
                  <a16:creationId xmlns:a16="http://schemas.microsoft.com/office/drawing/2014/main" id="{5190752D-1999-A036-F489-C5256A08210B}"/>
                </a:ext>
              </a:extLst>
            </p:cNvPr>
            <p:cNvSpPr/>
            <p:nvPr/>
          </p:nvSpPr>
          <p:spPr>
            <a:xfrm>
              <a:off x="5172224" y="172701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name</a:t>
              </a:r>
            </a:p>
          </p:txBody>
        </p:sp>
        <p:sp>
          <p:nvSpPr>
            <p:cNvPr id="26" name="Rectangle 25">
              <a:extLst>
                <a:ext uri="{FF2B5EF4-FFF2-40B4-BE49-F238E27FC236}">
                  <a16:creationId xmlns:a16="http://schemas.microsoft.com/office/drawing/2014/main" id="{23F785FA-8000-C57F-99F8-ECA2177810A7}"/>
                </a:ext>
              </a:extLst>
            </p:cNvPr>
            <p:cNvSpPr/>
            <p:nvPr/>
          </p:nvSpPr>
          <p:spPr>
            <a:xfrm>
              <a:off x="4353460" y="2083269"/>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27" name="Rectangle 26">
              <a:extLst>
                <a:ext uri="{FF2B5EF4-FFF2-40B4-BE49-F238E27FC236}">
                  <a16:creationId xmlns:a16="http://schemas.microsoft.com/office/drawing/2014/main" id="{FB278BFC-6638-5ABA-6AD7-E25ECBDAD677}"/>
                </a:ext>
              </a:extLst>
            </p:cNvPr>
            <p:cNvSpPr/>
            <p:nvPr/>
          </p:nvSpPr>
          <p:spPr>
            <a:xfrm>
              <a:off x="5172224" y="2083269"/>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surname</a:t>
              </a:r>
            </a:p>
          </p:txBody>
        </p:sp>
        <p:sp>
          <p:nvSpPr>
            <p:cNvPr id="28" name="Rectangle 27">
              <a:extLst>
                <a:ext uri="{FF2B5EF4-FFF2-40B4-BE49-F238E27FC236}">
                  <a16:creationId xmlns:a16="http://schemas.microsoft.com/office/drawing/2014/main" id="{F961DE88-1207-124A-996A-D24C33949C44}"/>
                </a:ext>
              </a:extLst>
            </p:cNvPr>
            <p:cNvSpPr/>
            <p:nvPr/>
          </p:nvSpPr>
          <p:spPr>
            <a:xfrm>
              <a:off x="4353460" y="2439527"/>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29" name="Rectangle 28">
              <a:extLst>
                <a:ext uri="{FF2B5EF4-FFF2-40B4-BE49-F238E27FC236}">
                  <a16:creationId xmlns:a16="http://schemas.microsoft.com/office/drawing/2014/main" id="{941EF8BA-397F-34F9-907D-8C0B6350F48A}"/>
                </a:ext>
              </a:extLst>
            </p:cNvPr>
            <p:cNvSpPr/>
            <p:nvPr/>
          </p:nvSpPr>
          <p:spPr>
            <a:xfrm>
              <a:off x="5172224" y="2439527"/>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age</a:t>
              </a:r>
            </a:p>
          </p:txBody>
        </p:sp>
        <p:sp>
          <p:nvSpPr>
            <p:cNvPr id="30" name="Rectangle 29">
              <a:extLst>
                <a:ext uri="{FF2B5EF4-FFF2-40B4-BE49-F238E27FC236}">
                  <a16:creationId xmlns:a16="http://schemas.microsoft.com/office/drawing/2014/main" id="{CA7FA388-4F37-8C3A-22DC-28BE68D3882A}"/>
                </a:ext>
              </a:extLst>
            </p:cNvPr>
            <p:cNvSpPr/>
            <p:nvPr/>
          </p:nvSpPr>
          <p:spPr>
            <a:xfrm>
              <a:off x="4353459" y="279638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31" name="Rectangle 30">
              <a:extLst>
                <a:ext uri="{FF2B5EF4-FFF2-40B4-BE49-F238E27FC236}">
                  <a16:creationId xmlns:a16="http://schemas.microsoft.com/office/drawing/2014/main" id="{A8EC1618-F781-8C8F-72A2-ABAAD7B38CD6}"/>
                </a:ext>
              </a:extLst>
            </p:cNvPr>
            <p:cNvSpPr/>
            <p:nvPr/>
          </p:nvSpPr>
          <p:spPr>
            <a:xfrm>
              <a:off x="5172223" y="279638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email</a:t>
              </a:r>
            </a:p>
          </p:txBody>
        </p:sp>
        <p:sp>
          <p:nvSpPr>
            <p:cNvPr id="32" name="Rectangle 31">
              <a:extLst>
                <a:ext uri="{FF2B5EF4-FFF2-40B4-BE49-F238E27FC236}">
                  <a16:creationId xmlns:a16="http://schemas.microsoft.com/office/drawing/2014/main" id="{16025C5A-2BCC-0A9A-3D4B-D4883C47F20D}"/>
                </a:ext>
              </a:extLst>
            </p:cNvPr>
            <p:cNvSpPr/>
            <p:nvPr/>
          </p:nvSpPr>
          <p:spPr>
            <a:xfrm>
              <a:off x="5977691" y="279638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unique_key</a:t>
              </a:r>
              <a:endParaRPr lang="en-US" sz="1200" dirty="0">
                <a:solidFill>
                  <a:srgbClr val="0451A5"/>
                </a:solidFill>
                <a:latin typeface="Consolas" panose="020B0609020204030204" pitchFamily="49" charset="0"/>
              </a:endParaRPr>
            </a:p>
          </p:txBody>
        </p:sp>
        <p:sp>
          <p:nvSpPr>
            <p:cNvPr id="33" name="TextBox 32">
              <a:extLst>
                <a:ext uri="{FF2B5EF4-FFF2-40B4-BE49-F238E27FC236}">
                  <a16:creationId xmlns:a16="http://schemas.microsoft.com/office/drawing/2014/main" id="{40EFE471-C2CE-1476-DCF8-3D7E67E78923}"/>
                </a:ext>
              </a:extLst>
            </p:cNvPr>
            <p:cNvSpPr txBox="1"/>
            <p:nvPr/>
          </p:nvSpPr>
          <p:spPr>
            <a:xfrm>
              <a:off x="5948875" y="3367333"/>
              <a:ext cx="1034257" cy="276999"/>
            </a:xfrm>
            <a:prstGeom prst="rect">
              <a:avLst/>
            </a:prstGeom>
            <a:noFill/>
          </p:spPr>
          <p:txBody>
            <a:bodyPr wrap="none" rtlCol="0">
              <a:spAutoFit/>
            </a:bodyPr>
            <a:lstStyle/>
            <a:p>
              <a:r>
                <a:rPr lang="en-US" sz="1200" dirty="0">
                  <a:latin typeface="Consolas" panose="020B0609020204030204" pitchFamily="49" charset="0"/>
                </a:rPr>
                <a:t>Owns a car</a:t>
              </a:r>
            </a:p>
          </p:txBody>
        </p:sp>
        <p:cxnSp>
          <p:nvCxnSpPr>
            <p:cNvPr id="34" name="Straight Connector 33">
              <a:extLst>
                <a:ext uri="{FF2B5EF4-FFF2-40B4-BE49-F238E27FC236}">
                  <a16:creationId xmlns:a16="http://schemas.microsoft.com/office/drawing/2014/main" id="{DECA6DB0-1D64-8126-6A93-1AC293A336B1}"/>
                </a:ext>
              </a:extLst>
            </p:cNvPr>
            <p:cNvCxnSpPr>
              <a:cxnSpLocks/>
              <a:endCxn id="7" idx="0"/>
            </p:cNvCxnSpPr>
            <p:nvPr/>
          </p:nvCxnSpPr>
          <p:spPr>
            <a:xfrm>
              <a:off x="5892588" y="3152640"/>
              <a:ext cx="0" cy="7168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5" name="Picture 34" descr="On My Way Dude">
            <a:extLst>
              <a:ext uri="{FF2B5EF4-FFF2-40B4-BE49-F238E27FC236}">
                <a16:creationId xmlns:a16="http://schemas.microsoft.com/office/drawing/2014/main" id="{45A2570F-B40B-0D71-69AE-B9F89F8BE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0280" y="2939900"/>
            <a:ext cx="2131400" cy="2131400"/>
          </a:xfrm>
          <a:prstGeom prst="rect">
            <a:avLst/>
          </a:prstGeom>
        </p:spPr>
      </p:pic>
      <p:pic>
        <p:nvPicPr>
          <p:cNvPr id="36" name="Picture 35" descr="Hello Dude">
            <a:extLst>
              <a:ext uri="{FF2B5EF4-FFF2-40B4-BE49-F238E27FC236}">
                <a16:creationId xmlns:a16="http://schemas.microsoft.com/office/drawing/2014/main" id="{5FFB730D-2D51-908D-67D0-882ABC9850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8944" y="0"/>
            <a:ext cx="2357986" cy="2357986"/>
          </a:xfrm>
          <a:prstGeom prst="rect">
            <a:avLst/>
          </a:prstGeom>
        </p:spPr>
      </p:pic>
      <p:pic>
        <p:nvPicPr>
          <p:cNvPr id="21506" name="Picture 2" descr="Car-fuel GIFs - Get the best GIF on GIPHY">
            <a:extLst>
              <a:ext uri="{FF2B5EF4-FFF2-40B4-BE49-F238E27FC236}">
                <a16:creationId xmlns:a16="http://schemas.microsoft.com/office/drawing/2014/main" id="{F1FD9A4E-EA9B-6DF4-3832-4506403153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743" y="2083269"/>
            <a:ext cx="2540000" cy="2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5136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75FC2D-D978-E5DA-73E1-6E2A3F0079FF}"/>
              </a:ext>
            </a:extLst>
          </p:cNvPr>
          <p:cNvGrpSpPr>
            <a:grpSpLocks/>
          </p:cNvGrpSpPr>
          <p:nvPr/>
        </p:nvGrpSpPr>
        <p:grpSpPr>
          <a:xfrm>
            <a:off x="609593" y="384193"/>
            <a:ext cx="2943925" cy="4789604"/>
            <a:chOff x="4353459" y="937304"/>
            <a:chExt cx="2943925" cy="4789604"/>
          </a:xfrm>
        </p:grpSpPr>
        <p:sp>
          <p:nvSpPr>
            <p:cNvPr id="4" name="Rectangle 3">
              <a:extLst>
                <a:ext uri="{FF2B5EF4-FFF2-40B4-BE49-F238E27FC236}">
                  <a16:creationId xmlns:a16="http://schemas.microsoft.com/office/drawing/2014/main" id="{7DACA831-FCA8-0B54-1BA9-7C6FBBD23198}"/>
                </a:ext>
              </a:extLst>
            </p:cNvPr>
            <p:cNvSpPr>
              <a:spLocks/>
            </p:cNvSpPr>
            <p:nvPr/>
          </p:nvSpPr>
          <p:spPr>
            <a:xfrm>
              <a:off x="5977692" y="2439527"/>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5" name="Rectangle 4">
              <a:extLst>
                <a:ext uri="{FF2B5EF4-FFF2-40B4-BE49-F238E27FC236}">
                  <a16:creationId xmlns:a16="http://schemas.microsoft.com/office/drawing/2014/main" id="{D459F19C-5CB0-41B3-0731-6407A1225DFB}"/>
                </a:ext>
              </a:extLst>
            </p:cNvPr>
            <p:cNvSpPr>
              <a:spLocks/>
            </p:cNvSpPr>
            <p:nvPr/>
          </p:nvSpPr>
          <p:spPr>
            <a:xfrm>
              <a:off x="5977692" y="2083269"/>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 name="Rectangle 5">
              <a:extLst>
                <a:ext uri="{FF2B5EF4-FFF2-40B4-BE49-F238E27FC236}">
                  <a16:creationId xmlns:a16="http://schemas.microsoft.com/office/drawing/2014/main" id="{F162FC79-0369-5E8E-6762-E8610CF6E6A9}"/>
                </a:ext>
              </a:extLst>
            </p:cNvPr>
            <p:cNvSpPr>
              <a:spLocks/>
            </p:cNvSpPr>
            <p:nvPr/>
          </p:nvSpPr>
          <p:spPr>
            <a:xfrm>
              <a:off x="5977692" y="172701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7" name="Rectangle 6">
              <a:extLst>
                <a:ext uri="{FF2B5EF4-FFF2-40B4-BE49-F238E27FC236}">
                  <a16:creationId xmlns:a16="http://schemas.microsoft.com/office/drawing/2014/main" id="{1E874E5D-DD55-6020-F690-9C2804264AC2}"/>
                </a:ext>
              </a:extLst>
            </p:cNvPr>
            <p:cNvSpPr>
              <a:spLocks/>
            </p:cNvSpPr>
            <p:nvPr/>
          </p:nvSpPr>
          <p:spPr>
            <a:xfrm>
              <a:off x="4487793" y="3869449"/>
              <a:ext cx="2809590"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Car</a:t>
              </a:r>
            </a:p>
          </p:txBody>
        </p:sp>
        <p:sp>
          <p:nvSpPr>
            <p:cNvPr id="8" name="Rectangle 7">
              <a:extLst>
                <a:ext uri="{FF2B5EF4-FFF2-40B4-BE49-F238E27FC236}">
                  <a16:creationId xmlns:a16="http://schemas.microsoft.com/office/drawing/2014/main" id="{BC1E1960-CDDF-E33A-B8B3-B7F9C7F8ED34}"/>
                </a:ext>
              </a:extLst>
            </p:cNvPr>
            <p:cNvSpPr>
              <a:spLocks/>
            </p:cNvSpPr>
            <p:nvPr/>
          </p:nvSpPr>
          <p:spPr>
            <a:xfrm>
              <a:off x="4487791" y="4302897"/>
              <a:ext cx="73515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9" name="Rectangle 8">
              <a:extLst>
                <a:ext uri="{FF2B5EF4-FFF2-40B4-BE49-F238E27FC236}">
                  <a16:creationId xmlns:a16="http://schemas.microsoft.com/office/drawing/2014/main" id="{B7069848-D556-96D3-7F94-12CB9FD3890B}"/>
                </a:ext>
              </a:extLst>
            </p:cNvPr>
            <p:cNvSpPr>
              <a:spLocks/>
            </p:cNvSpPr>
            <p:nvPr/>
          </p:nvSpPr>
          <p:spPr>
            <a:xfrm>
              <a:off x="5227678" y="4302897"/>
              <a:ext cx="924723"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10" name="Rectangle 9">
              <a:extLst>
                <a:ext uri="{FF2B5EF4-FFF2-40B4-BE49-F238E27FC236}">
                  <a16:creationId xmlns:a16="http://schemas.microsoft.com/office/drawing/2014/main" id="{F2EFDC6D-C30E-607B-93EF-D2468409CAA4}"/>
                </a:ext>
              </a:extLst>
            </p:cNvPr>
            <p:cNvSpPr>
              <a:spLocks/>
            </p:cNvSpPr>
            <p:nvPr/>
          </p:nvSpPr>
          <p:spPr>
            <a:xfrm>
              <a:off x="6152364" y="4303918"/>
              <a:ext cx="114501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11" name="Rectangle 10">
              <a:extLst>
                <a:ext uri="{FF2B5EF4-FFF2-40B4-BE49-F238E27FC236}">
                  <a16:creationId xmlns:a16="http://schemas.microsoft.com/office/drawing/2014/main" id="{2326401F-229C-9C3F-DFB0-5D59CDC4FBF4}"/>
                </a:ext>
              </a:extLst>
            </p:cNvPr>
            <p:cNvSpPr>
              <a:spLocks/>
            </p:cNvSpPr>
            <p:nvPr/>
          </p:nvSpPr>
          <p:spPr>
            <a:xfrm>
              <a:off x="4487754" y="5013370"/>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12" name="Rectangle 11">
              <a:extLst>
                <a:ext uri="{FF2B5EF4-FFF2-40B4-BE49-F238E27FC236}">
                  <a16:creationId xmlns:a16="http://schemas.microsoft.com/office/drawing/2014/main" id="{244AA428-342B-67D1-7233-1D4303604CF3}"/>
                </a:ext>
              </a:extLst>
            </p:cNvPr>
            <p:cNvSpPr>
              <a:spLocks/>
            </p:cNvSpPr>
            <p:nvPr/>
          </p:nvSpPr>
          <p:spPr>
            <a:xfrm>
              <a:off x="5227678" y="5013370"/>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brand</a:t>
              </a:r>
            </a:p>
          </p:txBody>
        </p:sp>
        <p:sp>
          <p:nvSpPr>
            <p:cNvPr id="13" name="Rectangle 12">
              <a:extLst>
                <a:ext uri="{FF2B5EF4-FFF2-40B4-BE49-F238E27FC236}">
                  <a16:creationId xmlns:a16="http://schemas.microsoft.com/office/drawing/2014/main" id="{E439A364-3667-2FF2-DC2C-9301F5634D0B}"/>
                </a:ext>
              </a:extLst>
            </p:cNvPr>
            <p:cNvSpPr>
              <a:spLocks/>
            </p:cNvSpPr>
            <p:nvPr/>
          </p:nvSpPr>
          <p:spPr>
            <a:xfrm>
              <a:off x="6152401" y="5014391"/>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14" name="Rectangle 13">
              <a:extLst>
                <a:ext uri="{FF2B5EF4-FFF2-40B4-BE49-F238E27FC236}">
                  <a16:creationId xmlns:a16="http://schemas.microsoft.com/office/drawing/2014/main" id="{0B5CC46F-8B2A-C952-BCF8-26A501FA1831}"/>
                </a:ext>
              </a:extLst>
            </p:cNvPr>
            <p:cNvSpPr>
              <a:spLocks/>
            </p:cNvSpPr>
            <p:nvPr/>
          </p:nvSpPr>
          <p:spPr>
            <a:xfrm>
              <a:off x="4487754" y="5369628"/>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15" name="Rectangle 14">
              <a:extLst>
                <a:ext uri="{FF2B5EF4-FFF2-40B4-BE49-F238E27FC236}">
                  <a16:creationId xmlns:a16="http://schemas.microsoft.com/office/drawing/2014/main" id="{8F240613-F80E-F4CD-CC2B-1E5A20D4D319}"/>
                </a:ext>
              </a:extLst>
            </p:cNvPr>
            <p:cNvSpPr>
              <a:spLocks/>
            </p:cNvSpPr>
            <p:nvPr/>
          </p:nvSpPr>
          <p:spPr>
            <a:xfrm>
              <a:off x="5227678" y="5369628"/>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price</a:t>
              </a:r>
            </a:p>
          </p:txBody>
        </p:sp>
        <p:sp>
          <p:nvSpPr>
            <p:cNvPr id="16" name="Rectangle 15">
              <a:extLst>
                <a:ext uri="{FF2B5EF4-FFF2-40B4-BE49-F238E27FC236}">
                  <a16:creationId xmlns:a16="http://schemas.microsoft.com/office/drawing/2014/main" id="{739AE2DB-27E8-4D09-0E0B-65A40C86171F}"/>
                </a:ext>
              </a:extLst>
            </p:cNvPr>
            <p:cNvSpPr>
              <a:spLocks/>
            </p:cNvSpPr>
            <p:nvPr/>
          </p:nvSpPr>
          <p:spPr>
            <a:xfrm>
              <a:off x="6152401" y="5370649"/>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17" name="Rectangle 16">
              <a:extLst>
                <a:ext uri="{FF2B5EF4-FFF2-40B4-BE49-F238E27FC236}">
                  <a16:creationId xmlns:a16="http://schemas.microsoft.com/office/drawing/2014/main" id="{551D3E1C-C12F-7C82-4107-77F0D88FE054}"/>
                </a:ext>
              </a:extLst>
            </p:cNvPr>
            <p:cNvSpPr>
              <a:spLocks/>
            </p:cNvSpPr>
            <p:nvPr/>
          </p:nvSpPr>
          <p:spPr>
            <a:xfrm>
              <a:off x="4487754" y="4659154"/>
              <a:ext cx="73519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18" name="Rectangle 17">
              <a:extLst>
                <a:ext uri="{FF2B5EF4-FFF2-40B4-BE49-F238E27FC236}">
                  <a16:creationId xmlns:a16="http://schemas.microsoft.com/office/drawing/2014/main" id="{B4B450A9-2AB5-0332-45CB-E62B1AA687E9}"/>
                </a:ext>
              </a:extLst>
            </p:cNvPr>
            <p:cNvSpPr>
              <a:spLocks/>
            </p:cNvSpPr>
            <p:nvPr/>
          </p:nvSpPr>
          <p:spPr>
            <a:xfrm>
              <a:off x="5227678" y="4659154"/>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owned_by</a:t>
              </a:r>
              <a:r>
                <a:rPr lang="en-US" sz="1200" dirty="0">
                  <a:solidFill>
                    <a:srgbClr val="0451A5"/>
                  </a:solidFill>
                  <a:latin typeface="Consolas" panose="020B0609020204030204" pitchFamily="49" charset="0"/>
                </a:rPr>
                <a:t> </a:t>
              </a:r>
            </a:p>
          </p:txBody>
        </p:sp>
        <p:sp>
          <p:nvSpPr>
            <p:cNvPr id="19" name="Rectangle 18">
              <a:extLst>
                <a:ext uri="{FF2B5EF4-FFF2-40B4-BE49-F238E27FC236}">
                  <a16:creationId xmlns:a16="http://schemas.microsoft.com/office/drawing/2014/main" id="{05618266-A5DA-051F-1822-303E7B450586}"/>
                </a:ext>
              </a:extLst>
            </p:cNvPr>
            <p:cNvSpPr>
              <a:spLocks/>
            </p:cNvSpPr>
            <p:nvPr/>
          </p:nvSpPr>
          <p:spPr>
            <a:xfrm>
              <a:off x="6152401" y="4660175"/>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foreign_key</a:t>
              </a:r>
              <a:r>
                <a:rPr lang="en-US" sz="1200" dirty="0">
                  <a:solidFill>
                    <a:srgbClr val="0451A5"/>
                  </a:solidFill>
                  <a:latin typeface="Consolas" panose="020B0609020204030204" pitchFamily="49" charset="0"/>
                </a:rPr>
                <a:t> </a:t>
              </a:r>
            </a:p>
          </p:txBody>
        </p:sp>
        <p:sp>
          <p:nvSpPr>
            <p:cNvPr id="20" name="Rectangle 19">
              <a:extLst>
                <a:ext uri="{FF2B5EF4-FFF2-40B4-BE49-F238E27FC236}">
                  <a16:creationId xmlns:a16="http://schemas.microsoft.com/office/drawing/2014/main" id="{15A2855B-16EB-BA95-2DC1-91FA02914762}"/>
                </a:ext>
              </a:extLst>
            </p:cNvPr>
            <p:cNvSpPr>
              <a:spLocks/>
            </p:cNvSpPr>
            <p:nvPr/>
          </p:nvSpPr>
          <p:spPr>
            <a:xfrm>
              <a:off x="4353462" y="937304"/>
              <a:ext cx="2943922"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User</a:t>
              </a:r>
            </a:p>
          </p:txBody>
        </p:sp>
        <p:sp>
          <p:nvSpPr>
            <p:cNvPr id="21" name="Rectangle 20">
              <a:extLst>
                <a:ext uri="{FF2B5EF4-FFF2-40B4-BE49-F238E27FC236}">
                  <a16:creationId xmlns:a16="http://schemas.microsoft.com/office/drawing/2014/main" id="{E89E1EFF-5085-F416-E238-E0D749977AA0}"/>
                </a:ext>
              </a:extLst>
            </p:cNvPr>
            <p:cNvSpPr>
              <a:spLocks/>
            </p:cNvSpPr>
            <p:nvPr/>
          </p:nvSpPr>
          <p:spPr>
            <a:xfrm>
              <a:off x="4353460" y="1370752"/>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rgbClr val="A31515"/>
                  </a:solidFill>
                  <a:latin typeface="Consolas" panose="020B0609020204030204" pitchFamily="49" charset="0"/>
                </a:rPr>
                <a:t> </a:t>
              </a:r>
            </a:p>
          </p:txBody>
        </p:sp>
        <p:sp>
          <p:nvSpPr>
            <p:cNvPr id="22" name="Rectangle 21">
              <a:extLst>
                <a:ext uri="{FF2B5EF4-FFF2-40B4-BE49-F238E27FC236}">
                  <a16:creationId xmlns:a16="http://schemas.microsoft.com/office/drawing/2014/main" id="{8B75DED5-F723-F28F-A9FB-458DC48F2786}"/>
                </a:ext>
              </a:extLst>
            </p:cNvPr>
            <p:cNvSpPr>
              <a:spLocks/>
            </p:cNvSpPr>
            <p:nvPr/>
          </p:nvSpPr>
          <p:spPr>
            <a:xfrm>
              <a:off x="5172224" y="1370752"/>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23" name="Rectangle 22">
              <a:extLst>
                <a:ext uri="{FF2B5EF4-FFF2-40B4-BE49-F238E27FC236}">
                  <a16:creationId xmlns:a16="http://schemas.microsoft.com/office/drawing/2014/main" id="{835A15DE-12E1-1E8B-EE4A-3A51FFD19639}"/>
                </a:ext>
              </a:extLst>
            </p:cNvPr>
            <p:cNvSpPr>
              <a:spLocks/>
            </p:cNvSpPr>
            <p:nvPr/>
          </p:nvSpPr>
          <p:spPr>
            <a:xfrm>
              <a:off x="5977692" y="1370752"/>
              <a:ext cx="1319692" cy="3562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24" name="Rectangle 23">
              <a:extLst>
                <a:ext uri="{FF2B5EF4-FFF2-40B4-BE49-F238E27FC236}">
                  <a16:creationId xmlns:a16="http://schemas.microsoft.com/office/drawing/2014/main" id="{9568C18D-E104-04C9-78EB-4655807F7482}"/>
                </a:ext>
              </a:extLst>
            </p:cNvPr>
            <p:cNvSpPr>
              <a:spLocks/>
            </p:cNvSpPr>
            <p:nvPr/>
          </p:nvSpPr>
          <p:spPr>
            <a:xfrm>
              <a:off x="4353460" y="172701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25" name="Rectangle 24">
              <a:extLst>
                <a:ext uri="{FF2B5EF4-FFF2-40B4-BE49-F238E27FC236}">
                  <a16:creationId xmlns:a16="http://schemas.microsoft.com/office/drawing/2014/main" id="{5DEFB8EE-C63E-86DA-F06F-87DEFCCF49BB}"/>
                </a:ext>
              </a:extLst>
            </p:cNvPr>
            <p:cNvSpPr>
              <a:spLocks/>
            </p:cNvSpPr>
            <p:nvPr/>
          </p:nvSpPr>
          <p:spPr>
            <a:xfrm>
              <a:off x="5172224" y="172701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name</a:t>
              </a:r>
            </a:p>
          </p:txBody>
        </p:sp>
        <p:sp>
          <p:nvSpPr>
            <p:cNvPr id="26" name="Rectangle 25">
              <a:extLst>
                <a:ext uri="{FF2B5EF4-FFF2-40B4-BE49-F238E27FC236}">
                  <a16:creationId xmlns:a16="http://schemas.microsoft.com/office/drawing/2014/main" id="{08DBB855-58BB-E22F-271C-4FE204BE5330}"/>
                </a:ext>
              </a:extLst>
            </p:cNvPr>
            <p:cNvSpPr>
              <a:spLocks/>
            </p:cNvSpPr>
            <p:nvPr/>
          </p:nvSpPr>
          <p:spPr>
            <a:xfrm>
              <a:off x="4353460" y="2083269"/>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27" name="Rectangle 26">
              <a:extLst>
                <a:ext uri="{FF2B5EF4-FFF2-40B4-BE49-F238E27FC236}">
                  <a16:creationId xmlns:a16="http://schemas.microsoft.com/office/drawing/2014/main" id="{6276033E-AF37-8304-4398-98DB6F69B39A}"/>
                </a:ext>
              </a:extLst>
            </p:cNvPr>
            <p:cNvSpPr>
              <a:spLocks/>
            </p:cNvSpPr>
            <p:nvPr/>
          </p:nvSpPr>
          <p:spPr>
            <a:xfrm>
              <a:off x="5172224" y="2083269"/>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surname</a:t>
              </a:r>
            </a:p>
          </p:txBody>
        </p:sp>
        <p:sp>
          <p:nvSpPr>
            <p:cNvPr id="28" name="Rectangle 27">
              <a:extLst>
                <a:ext uri="{FF2B5EF4-FFF2-40B4-BE49-F238E27FC236}">
                  <a16:creationId xmlns:a16="http://schemas.microsoft.com/office/drawing/2014/main" id="{FB3AAF1F-E0F5-7132-B7C2-1E57B2D60F12}"/>
                </a:ext>
              </a:extLst>
            </p:cNvPr>
            <p:cNvSpPr>
              <a:spLocks/>
            </p:cNvSpPr>
            <p:nvPr/>
          </p:nvSpPr>
          <p:spPr>
            <a:xfrm>
              <a:off x="4353460" y="2439527"/>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29" name="Rectangle 28">
              <a:extLst>
                <a:ext uri="{FF2B5EF4-FFF2-40B4-BE49-F238E27FC236}">
                  <a16:creationId xmlns:a16="http://schemas.microsoft.com/office/drawing/2014/main" id="{B0E32DEC-BB74-E609-E0FD-6AD54E0569E1}"/>
                </a:ext>
              </a:extLst>
            </p:cNvPr>
            <p:cNvSpPr>
              <a:spLocks/>
            </p:cNvSpPr>
            <p:nvPr/>
          </p:nvSpPr>
          <p:spPr>
            <a:xfrm>
              <a:off x="5172224" y="2439527"/>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age</a:t>
              </a:r>
            </a:p>
          </p:txBody>
        </p:sp>
        <p:sp>
          <p:nvSpPr>
            <p:cNvPr id="30" name="Rectangle 29">
              <a:extLst>
                <a:ext uri="{FF2B5EF4-FFF2-40B4-BE49-F238E27FC236}">
                  <a16:creationId xmlns:a16="http://schemas.microsoft.com/office/drawing/2014/main" id="{A888E958-D7B5-4B51-AE4B-9DA4CDF9C352}"/>
                </a:ext>
              </a:extLst>
            </p:cNvPr>
            <p:cNvSpPr>
              <a:spLocks/>
            </p:cNvSpPr>
            <p:nvPr/>
          </p:nvSpPr>
          <p:spPr>
            <a:xfrm>
              <a:off x="4353459" y="279638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31" name="Rectangle 30">
              <a:extLst>
                <a:ext uri="{FF2B5EF4-FFF2-40B4-BE49-F238E27FC236}">
                  <a16:creationId xmlns:a16="http://schemas.microsoft.com/office/drawing/2014/main" id="{1ECD592B-B8C9-188E-51DB-059C0FF41A0E}"/>
                </a:ext>
              </a:extLst>
            </p:cNvPr>
            <p:cNvSpPr>
              <a:spLocks/>
            </p:cNvSpPr>
            <p:nvPr/>
          </p:nvSpPr>
          <p:spPr>
            <a:xfrm>
              <a:off x="5172223" y="279638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email</a:t>
              </a:r>
            </a:p>
          </p:txBody>
        </p:sp>
        <p:sp>
          <p:nvSpPr>
            <p:cNvPr id="32" name="Rectangle 31">
              <a:extLst>
                <a:ext uri="{FF2B5EF4-FFF2-40B4-BE49-F238E27FC236}">
                  <a16:creationId xmlns:a16="http://schemas.microsoft.com/office/drawing/2014/main" id="{92E282BC-6366-9982-CB4E-57A56C57E72E}"/>
                </a:ext>
              </a:extLst>
            </p:cNvPr>
            <p:cNvSpPr>
              <a:spLocks/>
            </p:cNvSpPr>
            <p:nvPr/>
          </p:nvSpPr>
          <p:spPr>
            <a:xfrm>
              <a:off x="5977691" y="279638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unique_key</a:t>
              </a:r>
              <a:endParaRPr lang="en-US" sz="1200" dirty="0">
                <a:solidFill>
                  <a:srgbClr val="0451A5"/>
                </a:solidFill>
                <a:latin typeface="Consolas" panose="020B0609020204030204" pitchFamily="49" charset="0"/>
              </a:endParaRPr>
            </a:p>
          </p:txBody>
        </p:sp>
        <p:sp>
          <p:nvSpPr>
            <p:cNvPr id="33" name="TextBox 32">
              <a:extLst>
                <a:ext uri="{FF2B5EF4-FFF2-40B4-BE49-F238E27FC236}">
                  <a16:creationId xmlns:a16="http://schemas.microsoft.com/office/drawing/2014/main" id="{5D6684C0-7363-9759-E070-3E9FAB207C6E}"/>
                </a:ext>
              </a:extLst>
            </p:cNvPr>
            <p:cNvSpPr txBox="1">
              <a:spLocks/>
            </p:cNvSpPr>
            <p:nvPr/>
          </p:nvSpPr>
          <p:spPr>
            <a:xfrm>
              <a:off x="5948875" y="3367333"/>
              <a:ext cx="1034257" cy="276999"/>
            </a:xfrm>
            <a:prstGeom prst="rect">
              <a:avLst/>
            </a:prstGeom>
            <a:noFill/>
          </p:spPr>
          <p:txBody>
            <a:bodyPr wrap="none" rtlCol="0">
              <a:spAutoFit/>
            </a:bodyPr>
            <a:lstStyle/>
            <a:p>
              <a:r>
                <a:rPr lang="en-US" sz="1200" dirty="0">
                  <a:latin typeface="Consolas" panose="020B0609020204030204" pitchFamily="49" charset="0"/>
                </a:rPr>
                <a:t>Owns a car</a:t>
              </a:r>
            </a:p>
          </p:txBody>
        </p:sp>
        <p:cxnSp>
          <p:nvCxnSpPr>
            <p:cNvPr id="34" name="Straight Connector 33">
              <a:extLst>
                <a:ext uri="{FF2B5EF4-FFF2-40B4-BE49-F238E27FC236}">
                  <a16:creationId xmlns:a16="http://schemas.microsoft.com/office/drawing/2014/main" id="{DA404105-EB20-2507-69BD-A6FD02CF0C94}"/>
                </a:ext>
              </a:extLst>
            </p:cNvPr>
            <p:cNvCxnSpPr>
              <a:cxnSpLocks/>
              <a:endCxn id="7" idx="0"/>
            </p:cNvCxnSpPr>
            <p:nvPr/>
          </p:nvCxnSpPr>
          <p:spPr>
            <a:xfrm>
              <a:off x="5892588" y="3152640"/>
              <a:ext cx="0" cy="7168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289675D8-40B5-93F4-2E07-CD038823675A}"/>
              </a:ext>
            </a:extLst>
          </p:cNvPr>
          <p:cNvSpPr txBox="1"/>
          <p:nvPr/>
        </p:nvSpPr>
        <p:spPr>
          <a:xfrm>
            <a:off x="4624251" y="5582194"/>
            <a:ext cx="184731" cy="369332"/>
          </a:xfrm>
          <a:prstGeom prst="rect">
            <a:avLst/>
          </a:prstGeom>
          <a:noFill/>
        </p:spPr>
        <p:txBody>
          <a:bodyPr wrap="none" rtlCol="0">
            <a:spAutoFit/>
          </a:bodyPr>
          <a:lstStyle/>
          <a:p>
            <a:endParaRPr lang="en-BE" dirty="0"/>
          </a:p>
        </p:txBody>
      </p:sp>
      <p:sp>
        <p:nvSpPr>
          <p:cNvPr id="103" name="TextBox 102">
            <a:extLst>
              <a:ext uri="{FF2B5EF4-FFF2-40B4-BE49-F238E27FC236}">
                <a16:creationId xmlns:a16="http://schemas.microsoft.com/office/drawing/2014/main" id="{0AF6EF95-2A2D-F9EC-D2C0-9170E3217A5D}"/>
              </a:ext>
            </a:extLst>
          </p:cNvPr>
          <p:cNvSpPr txBox="1"/>
          <p:nvPr/>
        </p:nvSpPr>
        <p:spPr>
          <a:xfrm>
            <a:off x="4958316" y="1174921"/>
            <a:ext cx="6096000" cy="2308324"/>
          </a:xfrm>
          <a:prstGeom prst="rect">
            <a:avLst/>
          </a:prstGeom>
          <a:noFill/>
          <a:ln>
            <a:solidFill>
              <a:schemeClr val="tx1"/>
            </a:solidFill>
          </a:ln>
        </p:spPr>
        <p:txBody>
          <a:bodyPr wrap="square">
            <a:spAutoFit/>
          </a:bodyPr>
          <a:lstStyle/>
          <a:p>
            <a:r>
              <a:rPr lang="en-GB" sz="1200" b="0" dirty="0" err="1">
                <a:solidFill>
                  <a:srgbClr val="800000"/>
                </a:solidFill>
                <a:effectLst/>
                <a:latin typeface="Menlo" panose="020B0609030804020204" pitchFamily="49" charset="0"/>
              </a:rPr>
              <a:t>MyService-db</a:t>
            </a:r>
            <a:r>
              <a:rPr lang="en-GB" sz="1200" b="0" dirty="0">
                <a:solidFill>
                  <a:srgbClr val="000000"/>
                </a:solidFill>
                <a:effectLst/>
                <a:latin typeface="Menlo" panose="020B0609030804020204" pitchFamily="49" charset="0"/>
              </a:rPr>
              <a:t>:</a:t>
            </a:r>
          </a:p>
          <a:p>
            <a:r>
              <a:rPr lang="en-GB" sz="1200" dirty="0">
                <a:solidFill>
                  <a:srgbClr val="800000"/>
                </a:solidFill>
                <a:latin typeface="Menlo" panose="020B0609030804020204" pitchFamily="49" charset="0"/>
              </a:rPr>
              <a:t>    </a:t>
            </a:r>
            <a:r>
              <a:rPr lang="en-GB" sz="1200" b="0" dirty="0">
                <a:solidFill>
                  <a:srgbClr val="800000"/>
                </a:solidFill>
                <a:effectLst/>
                <a:latin typeface="Menlo" panose="020B0609030804020204" pitchFamily="49" charset="0"/>
              </a:rPr>
              <a:t>image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postgres:13-alpine</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a:t>
            </a:r>
            <a:r>
              <a:rPr lang="en-GB" sz="1200" b="0" dirty="0" err="1">
                <a:solidFill>
                  <a:srgbClr val="800000"/>
                </a:solidFill>
                <a:effectLst/>
                <a:latin typeface="Menlo" panose="020B0609030804020204" pitchFamily="49" charset="0"/>
              </a:rPr>
              <a:t>container_name</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MyService-db</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restart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always</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POSTGRES_USER</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POSTGRES_PASSWORD</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ports</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5432:5432</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volumes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MyService</a:t>
            </a:r>
            <a:r>
              <a:rPr lang="en-GB" sz="1200" b="0" dirty="0">
                <a:solidFill>
                  <a:srgbClr val="A31515"/>
                </a:solidFill>
                <a:effectLst/>
                <a:latin typeface="Menlo" panose="020B0609030804020204" pitchFamily="49" charset="0"/>
              </a:rPr>
              <a:t>-data:/var/lib/</a:t>
            </a:r>
            <a:r>
              <a:rPr lang="en-GB" sz="1200" b="0" dirty="0" err="1">
                <a:solidFill>
                  <a:srgbClr val="A31515"/>
                </a:solidFill>
                <a:effectLst/>
                <a:latin typeface="Menlo" panose="020B0609030804020204" pitchFamily="49" charset="0"/>
              </a:rPr>
              <a:t>postgresql</a:t>
            </a:r>
            <a:r>
              <a:rPr lang="en-GB" sz="1200" b="0" dirty="0">
                <a:solidFill>
                  <a:srgbClr val="A31515"/>
                </a:solidFill>
                <a:effectLst/>
                <a:latin typeface="Menlo" panose="020B0609030804020204" pitchFamily="49" charset="0"/>
              </a:rPr>
              <a:t>/data"</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 </a:t>
            </a:r>
            <a:r>
              <a:rPr lang="en-GB" sz="1200" b="0" dirty="0">
                <a:solidFill>
                  <a:srgbClr val="A31515"/>
                </a:solidFill>
                <a:effectLst/>
                <a:latin typeface="Menlo" panose="020B0609030804020204" pitchFamily="49" charset="0"/>
              </a:rPr>
              <a:t>"./docker/</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/01.sql:/docker-</a:t>
            </a:r>
            <a:r>
              <a:rPr lang="en-GB" sz="1200" b="0" dirty="0" err="1">
                <a:solidFill>
                  <a:srgbClr val="A31515"/>
                </a:solidFill>
                <a:effectLst/>
                <a:latin typeface="Menlo" panose="020B0609030804020204" pitchFamily="49" charset="0"/>
              </a:rPr>
              <a:t>entrypoint</a:t>
            </a:r>
            <a:r>
              <a:rPr lang="en-GB" sz="1200" b="0" dirty="0">
                <a:solidFill>
                  <a:srgbClr val="A31515"/>
                </a:solidFill>
                <a:effectLst/>
                <a:latin typeface="Menlo" panose="020B0609030804020204" pitchFamily="49" charset="0"/>
              </a:rPr>
              <a:t>-          	  </a:t>
            </a:r>
            <a:r>
              <a:rPr lang="en-GB" sz="1200" b="0" dirty="0" err="1">
                <a:solidFill>
                  <a:srgbClr val="A31515"/>
                </a:solidFill>
                <a:effectLst/>
                <a:latin typeface="Menlo" panose="020B0609030804020204" pitchFamily="49" charset="0"/>
              </a:rPr>
              <a:t>initdb.d</a:t>
            </a:r>
            <a:r>
              <a:rPr lang="en-GB" sz="1200" b="0" dirty="0">
                <a:solidFill>
                  <a:srgbClr val="A31515"/>
                </a:solidFill>
                <a:effectLst/>
                <a:latin typeface="Menlo" panose="020B0609030804020204" pitchFamily="49" charset="0"/>
              </a:rPr>
              <a:t>/01_db.sql"</a:t>
            </a:r>
            <a:endParaRPr lang="en-GB" sz="1200"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6224252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9675D8-40B5-93F4-2E07-CD038823675A}"/>
              </a:ext>
            </a:extLst>
          </p:cNvPr>
          <p:cNvSpPr txBox="1"/>
          <p:nvPr/>
        </p:nvSpPr>
        <p:spPr>
          <a:xfrm>
            <a:off x="4624251" y="5582194"/>
            <a:ext cx="184731" cy="369332"/>
          </a:xfrm>
          <a:prstGeom prst="rect">
            <a:avLst/>
          </a:prstGeom>
          <a:noFill/>
        </p:spPr>
        <p:txBody>
          <a:bodyPr wrap="none" rtlCol="0">
            <a:spAutoFit/>
          </a:bodyPr>
          <a:lstStyle/>
          <a:p>
            <a:endParaRPr lang="en-BE" dirty="0"/>
          </a:p>
        </p:txBody>
      </p:sp>
      <p:sp>
        <p:nvSpPr>
          <p:cNvPr id="65" name="Rectangle 64">
            <a:extLst>
              <a:ext uri="{FF2B5EF4-FFF2-40B4-BE49-F238E27FC236}">
                <a16:creationId xmlns:a16="http://schemas.microsoft.com/office/drawing/2014/main" id="{46DBBAC2-38C1-8367-AEE9-F3857447F175}"/>
              </a:ext>
            </a:extLst>
          </p:cNvPr>
          <p:cNvSpPr/>
          <p:nvPr/>
        </p:nvSpPr>
        <p:spPr>
          <a:xfrm>
            <a:off x="2233830" y="1887437"/>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6" name="Rectangle 65">
            <a:extLst>
              <a:ext uri="{FF2B5EF4-FFF2-40B4-BE49-F238E27FC236}">
                <a16:creationId xmlns:a16="http://schemas.microsoft.com/office/drawing/2014/main" id="{39021F22-2DE5-907F-ECB5-BB92C7858AC5}"/>
              </a:ext>
            </a:extLst>
          </p:cNvPr>
          <p:cNvSpPr/>
          <p:nvPr/>
        </p:nvSpPr>
        <p:spPr>
          <a:xfrm>
            <a:off x="2233830" y="1531179"/>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7" name="Rectangle 66">
            <a:extLst>
              <a:ext uri="{FF2B5EF4-FFF2-40B4-BE49-F238E27FC236}">
                <a16:creationId xmlns:a16="http://schemas.microsoft.com/office/drawing/2014/main" id="{B88287D0-4309-8891-FF34-E40D60413E5C}"/>
              </a:ext>
            </a:extLst>
          </p:cNvPr>
          <p:cNvSpPr/>
          <p:nvPr/>
        </p:nvSpPr>
        <p:spPr>
          <a:xfrm>
            <a:off x="2233830" y="117492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68" name="Rectangle 67">
            <a:extLst>
              <a:ext uri="{FF2B5EF4-FFF2-40B4-BE49-F238E27FC236}">
                <a16:creationId xmlns:a16="http://schemas.microsoft.com/office/drawing/2014/main" id="{A4CBA996-60CA-2671-FE3C-D31F40175F74}"/>
              </a:ext>
            </a:extLst>
          </p:cNvPr>
          <p:cNvSpPr/>
          <p:nvPr/>
        </p:nvSpPr>
        <p:spPr>
          <a:xfrm>
            <a:off x="743931" y="3317359"/>
            <a:ext cx="2809590"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Car</a:t>
            </a:r>
          </a:p>
        </p:txBody>
      </p:sp>
      <p:sp>
        <p:nvSpPr>
          <p:cNvPr id="69" name="Rectangle 68">
            <a:extLst>
              <a:ext uri="{FF2B5EF4-FFF2-40B4-BE49-F238E27FC236}">
                <a16:creationId xmlns:a16="http://schemas.microsoft.com/office/drawing/2014/main" id="{A3322C31-8548-A6FE-2F70-462057B68C5A}"/>
              </a:ext>
            </a:extLst>
          </p:cNvPr>
          <p:cNvSpPr/>
          <p:nvPr/>
        </p:nvSpPr>
        <p:spPr>
          <a:xfrm>
            <a:off x="743929" y="3750807"/>
            <a:ext cx="73515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70" name="Rectangle 69">
            <a:extLst>
              <a:ext uri="{FF2B5EF4-FFF2-40B4-BE49-F238E27FC236}">
                <a16:creationId xmlns:a16="http://schemas.microsoft.com/office/drawing/2014/main" id="{CBE38CAC-ABC3-6D80-995A-A26DD7BF06C5}"/>
              </a:ext>
            </a:extLst>
          </p:cNvPr>
          <p:cNvSpPr/>
          <p:nvPr/>
        </p:nvSpPr>
        <p:spPr>
          <a:xfrm>
            <a:off x="1483816" y="3750807"/>
            <a:ext cx="924723"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71" name="Rectangle 70">
            <a:extLst>
              <a:ext uri="{FF2B5EF4-FFF2-40B4-BE49-F238E27FC236}">
                <a16:creationId xmlns:a16="http://schemas.microsoft.com/office/drawing/2014/main" id="{51EA5E32-AA42-5CBF-768F-1EECEB7C123D}"/>
              </a:ext>
            </a:extLst>
          </p:cNvPr>
          <p:cNvSpPr/>
          <p:nvPr/>
        </p:nvSpPr>
        <p:spPr>
          <a:xfrm>
            <a:off x="2408502" y="3751828"/>
            <a:ext cx="114501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72" name="Rectangle 71">
            <a:extLst>
              <a:ext uri="{FF2B5EF4-FFF2-40B4-BE49-F238E27FC236}">
                <a16:creationId xmlns:a16="http://schemas.microsoft.com/office/drawing/2014/main" id="{453FF5F8-DC75-1DEF-044E-711CD2BE5ADC}"/>
              </a:ext>
            </a:extLst>
          </p:cNvPr>
          <p:cNvSpPr/>
          <p:nvPr/>
        </p:nvSpPr>
        <p:spPr>
          <a:xfrm>
            <a:off x="743892" y="4461280"/>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73" name="Rectangle 72">
            <a:extLst>
              <a:ext uri="{FF2B5EF4-FFF2-40B4-BE49-F238E27FC236}">
                <a16:creationId xmlns:a16="http://schemas.microsoft.com/office/drawing/2014/main" id="{543323C6-FFB7-9D73-1A2B-921A6C3744C1}"/>
              </a:ext>
            </a:extLst>
          </p:cNvPr>
          <p:cNvSpPr/>
          <p:nvPr/>
        </p:nvSpPr>
        <p:spPr>
          <a:xfrm>
            <a:off x="1483816" y="4461280"/>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brand</a:t>
            </a:r>
          </a:p>
        </p:txBody>
      </p:sp>
      <p:sp>
        <p:nvSpPr>
          <p:cNvPr id="74" name="Rectangle 73">
            <a:extLst>
              <a:ext uri="{FF2B5EF4-FFF2-40B4-BE49-F238E27FC236}">
                <a16:creationId xmlns:a16="http://schemas.microsoft.com/office/drawing/2014/main" id="{CF640871-213A-A6B7-9B10-34BBD9AC957D}"/>
              </a:ext>
            </a:extLst>
          </p:cNvPr>
          <p:cNvSpPr/>
          <p:nvPr/>
        </p:nvSpPr>
        <p:spPr>
          <a:xfrm>
            <a:off x="2408539" y="4462301"/>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75" name="Rectangle 74">
            <a:extLst>
              <a:ext uri="{FF2B5EF4-FFF2-40B4-BE49-F238E27FC236}">
                <a16:creationId xmlns:a16="http://schemas.microsoft.com/office/drawing/2014/main" id="{00900953-F29B-ED42-CC8E-0EC98A9503CB}"/>
              </a:ext>
            </a:extLst>
          </p:cNvPr>
          <p:cNvSpPr/>
          <p:nvPr/>
        </p:nvSpPr>
        <p:spPr>
          <a:xfrm>
            <a:off x="743892" y="4817538"/>
            <a:ext cx="735200"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76" name="Rectangle 75">
            <a:extLst>
              <a:ext uri="{FF2B5EF4-FFF2-40B4-BE49-F238E27FC236}">
                <a16:creationId xmlns:a16="http://schemas.microsoft.com/office/drawing/2014/main" id="{69608F16-7A6B-90CE-F0C3-CC51FAC4233F}"/>
              </a:ext>
            </a:extLst>
          </p:cNvPr>
          <p:cNvSpPr/>
          <p:nvPr/>
        </p:nvSpPr>
        <p:spPr>
          <a:xfrm>
            <a:off x="1483816" y="4817538"/>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price</a:t>
            </a:r>
          </a:p>
        </p:txBody>
      </p:sp>
      <p:sp>
        <p:nvSpPr>
          <p:cNvPr id="77" name="Rectangle 76">
            <a:extLst>
              <a:ext uri="{FF2B5EF4-FFF2-40B4-BE49-F238E27FC236}">
                <a16:creationId xmlns:a16="http://schemas.microsoft.com/office/drawing/2014/main" id="{8BC9D6E2-7506-19BA-111C-E7818E72A45E}"/>
              </a:ext>
            </a:extLst>
          </p:cNvPr>
          <p:cNvSpPr/>
          <p:nvPr/>
        </p:nvSpPr>
        <p:spPr>
          <a:xfrm>
            <a:off x="2408539" y="4818559"/>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nsolas" panose="020B0609020204030204" pitchFamily="49" charset="0"/>
              </a:rPr>
              <a:t> </a:t>
            </a:r>
          </a:p>
        </p:txBody>
      </p:sp>
      <p:sp>
        <p:nvSpPr>
          <p:cNvPr id="78" name="Rectangle 77">
            <a:extLst>
              <a:ext uri="{FF2B5EF4-FFF2-40B4-BE49-F238E27FC236}">
                <a16:creationId xmlns:a16="http://schemas.microsoft.com/office/drawing/2014/main" id="{E6B8F9DB-86BE-5EDF-EE98-70820ABC20F4}"/>
              </a:ext>
            </a:extLst>
          </p:cNvPr>
          <p:cNvSpPr/>
          <p:nvPr/>
        </p:nvSpPr>
        <p:spPr>
          <a:xfrm>
            <a:off x="743892" y="4107064"/>
            <a:ext cx="735199"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chemeClr val="tx1"/>
                </a:solidFill>
                <a:latin typeface="Consolas" panose="020B0609020204030204" pitchFamily="49" charset="0"/>
              </a:rPr>
              <a:t> </a:t>
            </a:r>
          </a:p>
        </p:txBody>
      </p:sp>
      <p:sp>
        <p:nvSpPr>
          <p:cNvPr id="79" name="Rectangle 78">
            <a:extLst>
              <a:ext uri="{FF2B5EF4-FFF2-40B4-BE49-F238E27FC236}">
                <a16:creationId xmlns:a16="http://schemas.microsoft.com/office/drawing/2014/main" id="{FA27CAC5-7BE8-04F2-2014-250AE58ECBD5}"/>
              </a:ext>
            </a:extLst>
          </p:cNvPr>
          <p:cNvSpPr/>
          <p:nvPr/>
        </p:nvSpPr>
        <p:spPr>
          <a:xfrm>
            <a:off x="1483816" y="4107064"/>
            <a:ext cx="919996"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owned_by</a:t>
            </a:r>
            <a:r>
              <a:rPr lang="en-US" sz="1200" dirty="0">
                <a:solidFill>
                  <a:srgbClr val="0451A5"/>
                </a:solidFill>
                <a:latin typeface="Consolas" panose="020B0609020204030204" pitchFamily="49" charset="0"/>
              </a:rPr>
              <a:t> </a:t>
            </a:r>
          </a:p>
        </p:txBody>
      </p:sp>
      <p:sp>
        <p:nvSpPr>
          <p:cNvPr id="80" name="Rectangle 79">
            <a:extLst>
              <a:ext uri="{FF2B5EF4-FFF2-40B4-BE49-F238E27FC236}">
                <a16:creationId xmlns:a16="http://schemas.microsoft.com/office/drawing/2014/main" id="{613AB1DA-195F-5ED1-6B1A-FBA9DDEF48D8}"/>
              </a:ext>
            </a:extLst>
          </p:cNvPr>
          <p:cNvSpPr/>
          <p:nvPr/>
        </p:nvSpPr>
        <p:spPr>
          <a:xfrm>
            <a:off x="2408539" y="4108085"/>
            <a:ext cx="114498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foreign_key</a:t>
            </a:r>
            <a:r>
              <a:rPr lang="en-US" sz="1200" dirty="0">
                <a:solidFill>
                  <a:srgbClr val="0451A5"/>
                </a:solidFill>
                <a:latin typeface="Consolas" panose="020B0609020204030204" pitchFamily="49" charset="0"/>
              </a:rPr>
              <a:t> </a:t>
            </a:r>
          </a:p>
        </p:txBody>
      </p:sp>
      <p:sp>
        <p:nvSpPr>
          <p:cNvPr id="81" name="Rectangle 80">
            <a:extLst>
              <a:ext uri="{FF2B5EF4-FFF2-40B4-BE49-F238E27FC236}">
                <a16:creationId xmlns:a16="http://schemas.microsoft.com/office/drawing/2014/main" id="{A40E8288-60D2-4474-A71F-DEA0411A2C29}"/>
              </a:ext>
            </a:extLst>
          </p:cNvPr>
          <p:cNvSpPr/>
          <p:nvPr/>
        </p:nvSpPr>
        <p:spPr>
          <a:xfrm>
            <a:off x="609600" y="385214"/>
            <a:ext cx="2943922" cy="433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451A5"/>
                </a:solidFill>
                <a:latin typeface="Consolas" panose="020B0609020204030204" pitchFamily="49" charset="0"/>
              </a:rPr>
              <a:t>User</a:t>
            </a:r>
          </a:p>
        </p:txBody>
      </p:sp>
      <p:sp>
        <p:nvSpPr>
          <p:cNvPr id="82" name="Rectangle 81">
            <a:extLst>
              <a:ext uri="{FF2B5EF4-FFF2-40B4-BE49-F238E27FC236}">
                <a16:creationId xmlns:a16="http://schemas.microsoft.com/office/drawing/2014/main" id="{0B380B8F-3F99-FD32-C00E-AF261B23B99F}"/>
              </a:ext>
            </a:extLst>
          </p:cNvPr>
          <p:cNvSpPr/>
          <p:nvPr/>
        </p:nvSpPr>
        <p:spPr>
          <a:xfrm>
            <a:off x="609598" y="818662"/>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A31515"/>
                </a:solidFill>
                <a:latin typeface="Consolas" panose="020B0609020204030204" pitchFamily="49" charset="0"/>
              </a:rPr>
              <a:t>Uuid</a:t>
            </a:r>
            <a:r>
              <a:rPr lang="en-US" sz="1200" dirty="0">
                <a:solidFill>
                  <a:srgbClr val="A31515"/>
                </a:solidFill>
                <a:latin typeface="Consolas" panose="020B0609020204030204" pitchFamily="49" charset="0"/>
              </a:rPr>
              <a:t> </a:t>
            </a:r>
          </a:p>
        </p:txBody>
      </p:sp>
      <p:sp>
        <p:nvSpPr>
          <p:cNvPr id="83" name="Rectangle 82">
            <a:extLst>
              <a:ext uri="{FF2B5EF4-FFF2-40B4-BE49-F238E27FC236}">
                <a16:creationId xmlns:a16="http://schemas.microsoft.com/office/drawing/2014/main" id="{696D6FDB-02FE-149E-1BE8-9B57DA438A25}"/>
              </a:ext>
            </a:extLst>
          </p:cNvPr>
          <p:cNvSpPr/>
          <p:nvPr/>
        </p:nvSpPr>
        <p:spPr>
          <a:xfrm>
            <a:off x="1428362" y="818662"/>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id</a:t>
            </a:r>
            <a:r>
              <a:rPr lang="en-US" sz="1200" dirty="0">
                <a:solidFill>
                  <a:schemeClr val="tx1"/>
                </a:solidFill>
                <a:latin typeface="Consolas" panose="020B0609020204030204" pitchFamily="49" charset="0"/>
              </a:rPr>
              <a:t> </a:t>
            </a:r>
          </a:p>
        </p:txBody>
      </p:sp>
      <p:sp>
        <p:nvSpPr>
          <p:cNvPr id="84" name="Rectangle 83">
            <a:extLst>
              <a:ext uri="{FF2B5EF4-FFF2-40B4-BE49-F238E27FC236}">
                <a16:creationId xmlns:a16="http://schemas.microsoft.com/office/drawing/2014/main" id="{62F9E69F-A5BD-40D7-D718-C4A4E0614DC8}"/>
              </a:ext>
            </a:extLst>
          </p:cNvPr>
          <p:cNvSpPr/>
          <p:nvPr/>
        </p:nvSpPr>
        <p:spPr>
          <a:xfrm>
            <a:off x="2233830" y="818662"/>
            <a:ext cx="1319692" cy="3562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primary_key</a:t>
            </a:r>
            <a:r>
              <a:rPr lang="en-US" sz="1200" dirty="0">
                <a:solidFill>
                  <a:srgbClr val="0451A5"/>
                </a:solidFill>
                <a:latin typeface="Consolas" panose="020B0609020204030204" pitchFamily="49" charset="0"/>
              </a:rPr>
              <a:t> </a:t>
            </a:r>
          </a:p>
        </p:txBody>
      </p:sp>
      <p:sp>
        <p:nvSpPr>
          <p:cNvPr id="85" name="Rectangle 84">
            <a:extLst>
              <a:ext uri="{FF2B5EF4-FFF2-40B4-BE49-F238E27FC236}">
                <a16:creationId xmlns:a16="http://schemas.microsoft.com/office/drawing/2014/main" id="{15EED98C-289F-4289-D3F0-C4F2AA728ED9}"/>
              </a:ext>
            </a:extLst>
          </p:cNvPr>
          <p:cNvSpPr/>
          <p:nvPr/>
        </p:nvSpPr>
        <p:spPr>
          <a:xfrm>
            <a:off x="609598" y="117492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86" name="Rectangle 85">
            <a:extLst>
              <a:ext uri="{FF2B5EF4-FFF2-40B4-BE49-F238E27FC236}">
                <a16:creationId xmlns:a16="http://schemas.microsoft.com/office/drawing/2014/main" id="{97905A46-FA3E-65A5-33E1-84F94AEA9BED}"/>
              </a:ext>
            </a:extLst>
          </p:cNvPr>
          <p:cNvSpPr/>
          <p:nvPr/>
        </p:nvSpPr>
        <p:spPr>
          <a:xfrm>
            <a:off x="1428362" y="117492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name</a:t>
            </a:r>
          </a:p>
        </p:txBody>
      </p:sp>
      <p:sp>
        <p:nvSpPr>
          <p:cNvPr id="87" name="Rectangle 86">
            <a:extLst>
              <a:ext uri="{FF2B5EF4-FFF2-40B4-BE49-F238E27FC236}">
                <a16:creationId xmlns:a16="http://schemas.microsoft.com/office/drawing/2014/main" id="{59535D8E-70F4-B95A-8021-6E40A133845C}"/>
              </a:ext>
            </a:extLst>
          </p:cNvPr>
          <p:cNvSpPr/>
          <p:nvPr/>
        </p:nvSpPr>
        <p:spPr>
          <a:xfrm>
            <a:off x="609598" y="1531179"/>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88" name="Rectangle 87">
            <a:extLst>
              <a:ext uri="{FF2B5EF4-FFF2-40B4-BE49-F238E27FC236}">
                <a16:creationId xmlns:a16="http://schemas.microsoft.com/office/drawing/2014/main" id="{78D29AC2-F2E1-A63A-CC36-0EDD2E5597BD}"/>
              </a:ext>
            </a:extLst>
          </p:cNvPr>
          <p:cNvSpPr/>
          <p:nvPr/>
        </p:nvSpPr>
        <p:spPr>
          <a:xfrm>
            <a:off x="1428362" y="1531179"/>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surname</a:t>
            </a:r>
          </a:p>
        </p:txBody>
      </p:sp>
      <p:sp>
        <p:nvSpPr>
          <p:cNvPr id="89" name="Rectangle 88">
            <a:extLst>
              <a:ext uri="{FF2B5EF4-FFF2-40B4-BE49-F238E27FC236}">
                <a16:creationId xmlns:a16="http://schemas.microsoft.com/office/drawing/2014/main" id="{043C1EC1-6E1D-EECF-E8EE-492E538A7DD5}"/>
              </a:ext>
            </a:extLst>
          </p:cNvPr>
          <p:cNvSpPr/>
          <p:nvPr/>
        </p:nvSpPr>
        <p:spPr>
          <a:xfrm>
            <a:off x="609598" y="1887437"/>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i32</a:t>
            </a:r>
            <a:r>
              <a:rPr lang="en-US" sz="1200" dirty="0">
                <a:solidFill>
                  <a:schemeClr val="tx1"/>
                </a:solidFill>
                <a:latin typeface="Consolas" panose="020B0609020204030204" pitchFamily="49" charset="0"/>
              </a:rPr>
              <a:t> </a:t>
            </a:r>
          </a:p>
        </p:txBody>
      </p:sp>
      <p:sp>
        <p:nvSpPr>
          <p:cNvPr id="90" name="Rectangle 89">
            <a:extLst>
              <a:ext uri="{FF2B5EF4-FFF2-40B4-BE49-F238E27FC236}">
                <a16:creationId xmlns:a16="http://schemas.microsoft.com/office/drawing/2014/main" id="{EEC8788A-13F2-BFEE-7CD8-1D2221EE700A}"/>
              </a:ext>
            </a:extLst>
          </p:cNvPr>
          <p:cNvSpPr/>
          <p:nvPr/>
        </p:nvSpPr>
        <p:spPr>
          <a:xfrm>
            <a:off x="1428362" y="1887437"/>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age</a:t>
            </a:r>
          </a:p>
        </p:txBody>
      </p:sp>
      <p:sp>
        <p:nvSpPr>
          <p:cNvPr id="91" name="Rectangle 90">
            <a:extLst>
              <a:ext uri="{FF2B5EF4-FFF2-40B4-BE49-F238E27FC236}">
                <a16:creationId xmlns:a16="http://schemas.microsoft.com/office/drawing/2014/main" id="{85304D62-C8CD-1C02-212A-265579435028}"/>
              </a:ext>
            </a:extLst>
          </p:cNvPr>
          <p:cNvSpPr/>
          <p:nvPr/>
        </p:nvSpPr>
        <p:spPr>
          <a:xfrm>
            <a:off x="609597" y="2244291"/>
            <a:ext cx="818761"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31515"/>
                </a:solidFill>
                <a:latin typeface="Consolas" panose="020B0609020204030204" pitchFamily="49" charset="0"/>
              </a:rPr>
              <a:t>String</a:t>
            </a:r>
            <a:r>
              <a:rPr lang="en-US" sz="1200" dirty="0">
                <a:solidFill>
                  <a:schemeClr val="tx1"/>
                </a:solidFill>
                <a:latin typeface="Consolas" panose="020B0609020204030204" pitchFamily="49" charset="0"/>
              </a:rPr>
              <a:t> </a:t>
            </a:r>
          </a:p>
        </p:txBody>
      </p:sp>
      <p:sp>
        <p:nvSpPr>
          <p:cNvPr id="92" name="Rectangle 91">
            <a:extLst>
              <a:ext uri="{FF2B5EF4-FFF2-40B4-BE49-F238E27FC236}">
                <a16:creationId xmlns:a16="http://schemas.microsoft.com/office/drawing/2014/main" id="{9111F2A9-088D-F7E3-7DEC-DCF7B78C88FD}"/>
              </a:ext>
            </a:extLst>
          </p:cNvPr>
          <p:cNvSpPr/>
          <p:nvPr/>
        </p:nvSpPr>
        <p:spPr>
          <a:xfrm>
            <a:off x="1428361" y="2244291"/>
            <a:ext cx="805467"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451A5"/>
                </a:solidFill>
                <a:latin typeface="Consolas" panose="020B0609020204030204" pitchFamily="49" charset="0"/>
              </a:rPr>
              <a:t>email</a:t>
            </a:r>
          </a:p>
        </p:txBody>
      </p:sp>
      <p:sp>
        <p:nvSpPr>
          <p:cNvPr id="93" name="Rectangle 92">
            <a:extLst>
              <a:ext uri="{FF2B5EF4-FFF2-40B4-BE49-F238E27FC236}">
                <a16:creationId xmlns:a16="http://schemas.microsoft.com/office/drawing/2014/main" id="{039121BA-3AC3-2525-A139-AC9E1AFE7C46}"/>
              </a:ext>
            </a:extLst>
          </p:cNvPr>
          <p:cNvSpPr/>
          <p:nvPr/>
        </p:nvSpPr>
        <p:spPr>
          <a:xfrm>
            <a:off x="2233829" y="2244291"/>
            <a:ext cx="1319692" cy="356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451A5"/>
                </a:solidFill>
                <a:latin typeface="Consolas" panose="020B0609020204030204" pitchFamily="49" charset="0"/>
              </a:rPr>
              <a:t>unique_key</a:t>
            </a:r>
            <a:endParaRPr lang="en-US" sz="1200" dirty="0">
              <a:solidFill>
                <a:srgbClr val="0451A5"/>
              </a:solidFill>
              <a:latin typeface="Consolas" panose="020B0609020204030204" pitchFamily="49" charset="0"/>
            </a:endParaRPr>
          </a:p>
        </p:txBody>
      </p:sp>
      <p:sp>
        <p:nvSpPr>
          <p:cNvPr id="94" name="TextBox 93">
            <a:extLst>
              <a:ext uri="{FF2B5EF4-FFF2-40B4-BE49-F238E27FC236}">
                <a16:creationId xmlns:a16="http://schemas.microsoft.com/office/drawing/2014/main" id="{E1DADF5A-5115-1F3D-6D68-4D80B9A59162}"/>
              </a:ext>
            </a:extLst>
          </p:cNvPr>
          <p:cNvSpPr txBox="1"/>
          <p:nvPr/>
        </p:nvSpPr>
        <p:spPr>
          <a:xfrm>
            <a:off x="2205013" y="2815243"/>
            <a:ext cx="1034257" cy="276999"/>
          </a:xfrm>
          <a:prstGeom prst="rect">
            <a:avLst/>
          </a:prstGeom>
          <a:noFill/>
        </p:spPr>
        <p:txBody>
          <a:bodyPr wrap="none" rtlCol="0">
            <a:spAutoFit/>
          </a:bodyPr>
          <a:lstStyle/>
          <a:p>
            <a:r>
              <a:rPr lang="en-US" sz="1200" dirty="0">
                <a:latin typeface="Consolas" panose="020B0609020204030204" pitchFamily="49" charset="0"/>
              </a:rPr>
              <a:t>Owns a car</a:t>
            </a:r>
          </a:p>
        </p:txBody>
      </p:sp>
      <p:cxnSp>
        <p:nvCxnSpPr>
          <p:cNvPr id="95" name="Straight Connector 94">
            <a:extLst>
              <a:ext uri="{FF2B5EF4-FFF2-40B4-BE49-F238E27FC236}">
                <a16:creationId xmlns:a16="http://schemas.microsoft.com/office/drawing/2014/main" id="{C2DD66E1-412F-8154-9AB6-590C73195515}"/>
              </a:ext>
            </a:extLst>
          </p:cNvPr>
          <p:cNvCxnSpPr>
            <a:cxnSpLocks/>
            <a:endCxn id="68" idx="0"/>
          </p:cNvCxnSpPr>
          <p:nvPr/>
        </p:nvCxnSpPr>
        <p:spPr>
          <a:xfrm>
            <a:off x="2148726" y="2600550"/>
            <a:ext cx="0" cy="7168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AF6EF95-2A2D-F9EC-D2C0-9170E3217A5D}"/>
              </a:ext>
            </a:extLst>
          </p:cNvPr>
          <p:cNvSpPr txBox="1"/>
          <p:nvPr/>
        </p:nvSpPr>
        <p:spPr>
          <a:xfrm>
            <a:off x="4958316" y="1174921"/>
            <a:ext cx="6096000" cy="2308324"/>
          </a:xfrm>
          <a:prstGeom prst="rect">
            <a:avLst/>
          </a:prstGeom>
          <a:noFill/>
          <a:ln>
            <a:solidFill>
              <a:schemeClr val="tx1"/>
            </a:solidFill>
          </a:ln>
        </p:spPr>
        <p:txBody>
          <a:bodyPr wrap="square">
            <a:spAutoFit/>
          </a:bodyPr>
          <a:lstStyle/>
          <a:p>
            <a:r>
              <a:rPr lang="en-GB" sz="1200" b="0" dirty="0" err="1">
                <a:solidFill>
                  <a:srgbClr val="800000"/>
                </a:solidFill>
                <a:effectLst/>
                <a:latin typeface="Menlo" panose="020B0609030804020204" pitchFamily="49" charset="0"/>
              </a:rPr>
              <a:t>MyService-db</a:t>
            </a:r>
            <a:r>
              <a:rPr lang="en-GB" sz="1200" b="0" dirty="0">
                <a:solidFill>
                  <a:srgbClr val="000000"/>
                </a:solidFill>
                <a:effectLst/>
                <a:latin typeface="Menlo" panose="020B0609030804020204" pitchFamily="49" charset="0"/>
              </a:rPr>
              <a:t>:</a:t>
            </a:r>
          </a:p>
          <a:p>
            <a:r>
              <a:rPr lang="en-GB" sz="1200" dirty="0">
                <a:solidFill>
                  <a:srgbClr val="800000"/>
                </a:solidFill>
                <a:latin typeface="Menlo" panose="020B0609030804020204" pitchFamily="49" charset="0"/>
              </a:rPr>
              <a:t>    </a:t>
            </a:r>
            <a:r>
              <a:rPr lang="en-GB" sz="1200" b="0" dirty="0">
                <a:solidFill>
                  <a:srgbClr val="800000"/>
                </a:solidFill>
                <a:effectLst/>
                <a:latin typeface="Menlo" panose="020B0609030804020204" pitchFamily="49" charset="0"/>
              </a:rPr>
              <a:t>image</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postgres:13-alpine</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a:t>
            </a:r>
            <a:r>
              <a:rPr lang="en-GB" sz="1200" b="0" dirty="0" err="1">
                <a:solidFill>
                  <a:srgbClr val="800000"/>
                </a:solidFill>
                <a:effectLst/>
                <a:latin typeface="Menlo" panose="020B0609030804020204" pitchFamily="49" charset="0"/>
              </a:rPr>
              <a:t>container_name</a:t>
            </a:r>
            <a:r>
              <a:rPr lang="en-GB" sz="1200" b="0" dirty="0">
                <a:solidFill>
                  <a:srgbClr val="000000"/>
                </a:solidFill>
                <a:effectLst/>
                <a:latin typeface="Menlo" panose="020B0609030804020204" pitchFamily="49" charset="0"/>
              </a:rPr>
              <a:t>: </a:t>
            </a:r>
            <a:r>
              <a:rPr lang="en-GB" sz="1200" b="0" dirty="0" err="1">
                <a:solidFill>
                  <a:srgbClr val="0000FF"/>
                </a:solidFill>
                <a:effectLst/>
                <a:latin typeface="Menlo" panose="020B0609030804020204" pitchFamily="49" charset="0"/>
              </a:rPr>
              <a:t>MyService-db</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restart</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always</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POSTGRES_USER</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POSTGRES_PASSWORD</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ports</a:t>
            </a:r>
            <a:r>
              <a:rPr lang="en-GB" sz="1200" b="0" dirty="0">
                <a:solidFill>
                  <a:srgbClr val="000000"/>
                </a:solidFill>
                <a:effectLst/>
                <a:latin typeface="Menlo" panose="020B0609030804020204" pitchFamily="49" charset="0"/>
              </a:rPr>
              <a:t>:</a:t>
            </a:r>
          </a:p>
          <a:p>
            <a:r>
              <a:rPr lang="en-GB" sz="1200" dirty="0">
                <a:solidFill>
                  <a:srgbClr val="000000"/>
                </a:solidFill>
                <a:latin typeface="Menlo" panose="020B0609030804020204" pitchFamily="49" charset="0"/>
              </a:rPr>
              <a:t>        </a:t>
            </a:r>
            <a:r>
              <a:rPr lang="en-GB" sz="1200" b="0" dirty="0">
                <a:solidFill>
                  <a:srgbClr val="000000"/>
                </a:solidFill>
                <a:effectLst/>
                <a:latin typeface="Menlo" panose="020B0609030804020204" pitchFamily="49" charset="0"/>
              </a:rPr>
              <a:t>- </a:t>
            </a:r>
            <a:r>
              <a:rPr lang="en-GB" sz="1200" b="0" dirty="0">
                <a:solidFill>
                  <a:srgbClr val="0000FF"/>
                </a:solidFill>
                <a:effectLst/>
                <a:latin typeface="Menlo" panose="020B0609030804020204" pitchFamily="49" charset="0"/>
              </a:rPr>
              <a:t>5432:5432</a:t>
            </a:r>
            <a:endParaRPr lang="en-GB" sz="1200" b="0" dirty="0">
              <a:solidFill>
                <a:srgbClr val="000000"/>
              </a:solidFill>
              <a:effectLst/>
              <a:latin typeface="Menlo" panose="020B0609030804020204" pitchFamily="49" charset="0"/>
            </a:endParaRPr>
          </a:p>
          <a:p>
            <a:r>
              <a:rPr lang="en-GB" sz="1200" b="0" dirty="0">
                <a:solidFill>
                  <a:srgbClr val="800000"/>
                </a:solidFill>
                <a:effectLst/>
                <a:latin typeface="Menlo" panose="020B0609030804020204" pitchFamily="49" charset="0"/>
              </a:rPr>
              <a:t>    volumes</a:t>
            </a:r>
            <a:r>
              <a:rPr lang="en-GB" sz="1200" b="0" dirty="0">
                <a:solidFill>
                  <a:srgbClr val="000000"/>
                </a:solidFill>
                <a:effectLst/>
                <a:latin typeface="Menlo" panose="020B0609030804020204" pitchFamily="49" charset="0"/>
              </a:rPr>
              <a:t>:</a:t>
            </a:r>
          </a:p>
          <a:p>
            <a:r>
              <a:rPr lang="en-GB" sz="1200" b="0" dirty="0">
                <a:solidFill>
                  <a:srgbClr val="000000"/>
                </a:solidFill>
                <a:effectLst/>
                <a:latin typeface="Menlo" panose="020B0609030804020204" pitchFamily="49" charset="0"/>
              </a:rPr>
              <a:t>        -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MyService</a:t>
            </a:r>
            <a:r>
              <a:rPr lang="en-GB" sz="1200" b="0" dirty="0">
                <a:solidFill>
                  <a:srgbClr val="A31515"/>
                </a:solidFill>
                <a:effectLst/>
                <a:latin typeface="Menlo" panose="020B0609030804020204" pitchFamily="49" charset="0"/>
              </a:rPr>
              <a:t>-data:/var/lib/</a:t>
            </a:r>
            <a:r>
              <a:rPr lang="en-GB" sz="1200" b="0" dirty="0" err="1">
                <a:solidFill>
                  <a:srgbClr val="A31515"/>
                </a:solidFill>
                <a:effectLst/>
                <a:latin typeface="Menlo" panose="020B0609030804020204" pitchFamily="49" charset="0"/>
              </a:rPr>
              <a:t>postgresql</a:t>
            </a:r>
            <a:r>
              <a:rPr lang="en-GB" sz="1200" b="0" dirty="0">
                <a:solidFill>
                  <a:srgbClr val="A31515"/>
                </a:solidFill>
                <a:effectLst/>
                <a:latin typeface="Menlo" panose="020B0609030804020204" pitchFamily="49" charset="0"/>
              </a:rPr>
              <a:t>/data"</a:t>
            </a:r>
            <a:endParaRPr lang="en-GB" sz="1200" b="0" dirty="0">
              <a:solidFill>
                <a:srgbClr val="000000"/>
              </a:solidFill>
              <a:effectLst/>
              <a:latin typeface="Menlo" panose="020B0609030804020204" pitchFamily="49" charset="0"/>
            </a:endParaRPr>
          </a:p>
          <a:p>
            <a:r>
              <a:rPr lang="en-GB" sz="1200" b="0" dirty="0">
                <a:solidFill>
                  <a:srgbClr val="000000"/>
                </a:solidFill>
                <a:effectLst/>
                <a:latin typeface="Menlo" panose="020B0609030804020204" pitchFamily="49" charset="0"/>
              </a:rPr>
              <a:t>        - </a:t>
            </a:r>
            <a:r>
              <a:rPr lang="en-GB" sz="1200" b="0" dirty="0">
                <a:solidFill>
                  <a:srgbClr val="A31515"/>
                </a:solidFill>
                <a:effectLst/>
                <a:latin typeface="Menlo" panose="020B0609030804020204" pitchFamily="49" charset="0"/>
              </a:rPr>
              <a:t>"./docker/</a:t>
            </a:r>
            <a:r>
              <a:rPr lang="en-GB" sz="1200" b="0" dirty="0" err="1">
                <a:solidFill>
                  <a:srgbClr val="A31515"/>
                </a:solidFill>
                <a:effectLst/>
                <a:latin typeface="Menlo" panose="020B0609030804020204" pitchFamily="49" charset="0"/>
              </a:rPr>
              <a:t>postgres</a:t>
            </a:r>
            <a:r>
              <a:rPr lang="en-GB" sz="1200" b="0" dirty="0">
                <a:solidFill>
                  <a:srgbClr val="A31515"/>
                </a:solidFill>
                <a:effectLst/>
                <a:latin typeface="Menlo" panose="020B0609030804020204" pitchFamily="49" charset="0"/>
              </a:rPr>
              <a:t>/01.sql:/docker-</a:t>
            </a:r>
            <a:r>
              <a:rPr lang="en-GB" sz="1200" b="0" dirty="0" err="1">
                <a:solidFill>
                  <a:srgbClr val="A31515"/>
                </a:solidFill>
                <a:effectLst/>
                <a:latin typeface="Menlo" panose="020B0609030804020204" pitchFamily="49" charset="0"/>
              </a:rPr>
              <a:t>entrypoint</a:t>
            </a:r>
            <a:r>
              <a:rPr lang="en-GB" sz="1200" b="0" dirty="0">
                <a:solidFill>
                  <a:srgbClr val="A31515"/>
                </a:solidFill>
                <a:effectLst/>
                <a:latin typeface="Menlo" panose="020B0609030804020204" pitchFamily="49" charset="0"/>
              </a:rPr>
              <a:t>-          	  </a:t>
            </a:r>
            <a:r>
              <a:rPr lang="en-GB" sz="1200" b="0" dirty="0" err="1">
                <a:solidFill>
                  <a:srgbClr val="A31515"/>
                </a:solidFill>
                <a:effectLst/>
                <a:latin typeface="Menlo" panose="020B0609030804020204" pitchFamily="49" charset="0"/>
              </a:rPr>
              <a:t>initdb.d</a:t>
            </a:r>
            <a:r>
              <a:rPr lang="en-GB" sz="1200" b="0" dirty="0">
                <a:solidFill>
                  <a:srgbClr val="A31515"/>
                </a:solidFill>
                <a:effectLst/>
                <a:latin typeface="Menlo" panose="020B0609030804020204" pitchFamily="49" charset="0"/>
              </a:rPr>
              <a:t>/01_db.sql"</a:t>
            </a:r>
            <a:endParaRPr lang="en-GB" sz="1200" b="0" dirty="0">
              <a:solidFill>
                <a:srgbClr val="000000"/>
              </a:solidFill>
              <a:effectLst/>
              <a:latin typeface="Menlo" panose="020B0609030804020204" pitchFamily="49" charset="0"/>
            </a:endParaRPr>
          </a:p>
        </p:txBody>
      </p:sp>
      <p:sp>
        <p:nvSpPr>
          <p:cNvPr id="105" name="TextBox 104">
            <a:extLst>
              <a:ext uri="{FF2B5EF4-FFF2-40B4-BE49-F238E27FC236}">
                <a16:creationId xmlns:a16="http://schemas.microsoft.com/office/drawing/2014/main" id="{CE5BDEF8-BB7C-7273-CF1D-767535964C76}"/>
              </a:ext>
            </a:extLst>
          </p:cNvPr>
          <p:cNvSpPr txBox="1"/>
          <p:nvPr/>
        </p:nvSpPr>
        <p:spPr>
          <a:xfrm>
            <a:off x="7617905" y="2777741"/>
            <a:ext cx="3875315" cy="1015663"/>
          </a:xfrm>
          <a:prstGeom prst="rect">
            <a:avLst/>
          </a:prstGeom>
          <a:solidFill>
            <a:schemeClr val="bg1"/>
          </a:solidFill>
          <a:ln>
            <a:solidFill>
              <a:schemeClr val="tx1"/>
            </a:solidFill>
          </a:ln>
        </p:spPr>
        <p:txBody>
          <a:bodyPr wrap="square">
            <a:spAutoFit/>
          </a:bodyPr>
          <a:lstStyle/>
          <a:p>
            <a:endParaRPr lang="en-GB" sz="1200" b="0" dirty="0">
              <a:solidFill>
                <a:srgbClr val="0000FF"/>
              </a:solidFill>
              <a:effectLst/>
              <a:latin typeface="Menlo" panose="020B0609030804020204" pitchFamily="49" charset="0"/>
            </a:endParaRPr>
          </a:p>
          <a:p>
            <a:r>
              <a:rPr lang="en-GB" sz="1200" b="0" dirty="0">
                <a:solidFill>
                  <a:srgbClr val="0000FF"/>
                </a:solidFill>
                <a:effectLst/>
                <a:latin typeface="Menlo" panose="020B0609030804020204" pitchFamily="49" charset="0"/>
              </a:rPr>
              <a:t>DROP</a:t>
            </a:r>
            <a:r>
              <a:rPr lang="en-GB" sz="1200" b="0" dirty="0">
                <a:solidFill>
                  <a:srgbClr val="000000"/>
                </a:solidFill>
                <a:effectLst/>
                <a:latin typeface="Menlo" panose="020B0609030804020204" pitchFamily="49" charset="0"/>
              </a:rPr>
              <a:t> DATABASE IF </a:t>
            </a:r>
            <a:r>
              <a:rPr lang="en-GB" sz="1200" b="0" dirty="0">
                <a:solidFill>
                  <a:srgbClr val="0000FF"/>
                </a:solidFill>
                <a:effectLst/>
                <a:latin typeface="Menlo" panose="020B0609030804020204" pitchFamily="49" charset="0"/>
              </a:rPr>
              <a:t>EXISTS</a:t>
            </a:r>
            <a:r>
              <a:rPr lang="en-GB" sz="1200" b="0" dirty="0">
                <a:solidFill>
                  <a:srgbClr val="000000"/>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my_service_db</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br>
              <a:rPr lang="en-GB" sz="1200" b="0" dirty="0">
                <a:solidFill>
                  <a:srgbClr val="000000"/>
                </a:solidFill>
                <a:effectLst/>
                <a:latin typeface="Menlo" panose="020B0609030804020204" pitchFamily="49" charset="0"/>
              </a:rPr>
            </a:br>
            <a:r>
              <a:rPr lang="en-GB" sz="1200" b="0" dirty="0">
                <a:solidFill>
                  <a:srgbClr val="0000FF"/>
                </a:solidFill>
                <a:effectLst/>
                <a:latin typeface="Menlo" panose="020B0609030804020204" pitchFamily="49" charset="0"/>
              </a:rPr>
              <a:t>CREATE</a:t>
            </a:r>
            <a:r>
              <a:rPr lang="en-GB" sz="1200" b="0" dirty="0">
                <a:solidFill>
                  <a:srgbClr val="000000"/>
                </a:solidFill>
                <a:effectLst/>
                <a:latin typeface="Menlo" panose="020B0609030804020204" pitchFamily="49" charset="0"/>
              </a:rPr>
              <a:t> DATABASE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my_service_db</a:t>
            </a:r>
            <a:r>
              <a:rPr lang="en-GB" sz="1200" b="0" dirty="0">
                <a:solidFill>
                  <a:srgbClr val="A31515"/>
                </a:solidFill>
                <a:effectLst/>
                <a:latin typeface="Menlo" panose="020B0609030804020204" pitchFamily="49" charset="0"/>
              </a:rPr>
              <a:t>"</a:t>
            </a:r>
            <a:r>
              <a:rPr lang="en-GB" sz="1200" b="0" dirty="0">
                <a:solidFill>
                  <a:srgbClr val="000000"/>
                </a:solidFill>
                <a:effectLst/>
                <a:latin typeface="Menlo" panose="020B0609030804020204" pitchFamily="49" charset="0"/>
              </a:rPr>
              <a:t>;</a:t>
            </a:r>
          </a:p>
          <a:p>
            <a:endParaRPr lang="en-GB" sz="1200"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1419544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6"/>
</p:tagLst>
</file>

<file path=ppt/tags/tag2.xml><?xml version="1.0" encoding="utf-8"?>
<p:tagLst xmlns:a="http://schemas.openxmlformats.org/drawingml/2006/main" xmlns:r="http://schemas.openxmlformats.org/officeDocument/2006/relationships" xmlns:p="http://schemas.openxmlformats.org/presentationml/2006/main">
  <p:tag name="TIMING" val="|52.9"/>
</p:tagLst>
</file>

<file path=ppt/tags/tag3.xml><?xml version="1.0" encoding="utf-8"?>
<p:tagLst xmlns:a="http://schemas.openxmlformats.org/drawingml/2006/main" xmlns:r="http://schemas.openxmlformats.org/officeDocument/2006/relationships" xmlns:p="http://schemas.openxmlformats.org/presentationml/2006/main">
  <p:tag name="TIMING" val="|64.1"/>
</p:tagLst>
</file>

<file path=ppt/tags/tag4.xml><?xml version="1.0" encoding="utf-8"?>
<p:tagLst xmlns:a="http://schemas.openxmlformats.org/drawingml/2006/main" xmlns:r="http://schemas.openxmlformats.org/officeDocument/2006/relationships" xmlns:p="http://schemas.openxmlformats.org/presentationml/2006/main">
  <p:tag name="TIMING" val="|5.9"/>
</p:tagLst>
</file>

<file path=ppt/tags/tag5.xml><?xml version="1.0" encoding="utf-8"?>
<p:tagLst xmlns:a="http://schemas.openxmlformats.org/drawingml/2006/main" xmlns:r="http://schemas.openxmlformats.org/officeDocument/2006/relationships" xmlns:p="http://schemas.openxmlformats.org/presentationml/2006/main">
  <p:tag name="TIMING" val="|6.7"/>
</p:tagLst>
</file>

<file path=ppt/tags/tag6.xml><?xml version="1.0" encoding="utf-8"?>
<p:tagLst xmlns:a="http://schemas.openxmlformats.org/drawingml/2006/main" xmlns:r="http://schemas.openxmlformats.org/officeDocument/2006/relationships" xmlns:p="http://schemas.openxmlformats.org/presentationml/2006/main">
  <p:tag name="TIMING" val="|4.5|9.2|8.8"/>
</p:tagLst>
</file>

<file path=ppt/tags/tag7.xml><?xml version="1.0" encoding="utf-8"?>
<p:tagLst xmlns:a="http://schemas.openxmlformats.org/drawingml/2006/main" xmlns:r="http://schemas.openxmlformats.org/officeDocument/2006/relationships" xmlns:p="http://schemas.openxmlformats.org/presentationml/2006/main">
  <p:tag name="TIMING" val="|9.1|18.2|12.5"/>
</p:tagLst>
</file>

<file path=ppt/tags/tag8.xml><?xml version="1.0" encoding="utf-8"?>
<p:tagLst xmlns:a="http://schemas.openxmlformats.org/drawingml/2006/main" xmlns:r="http://schemas.openxmlformats.org/officeDocument/2006/relationships" xmlns:p="http://schemas.openxmlformats.org/presentationml/2006/main">
  <p:tag name="TIMING" val="|9.1|18.2|12.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3320</TotalTime>
  <Words>14733</Words>
  <Application>Microsoft Macintosh PowerPoint</Application>
  <PresentationFormat>Widescreen</PresentationFormat>
  <Paragraphs>2206</Paragraphs>
  <Slides>52</Slides>
  <Notes>52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Calibri Light</vt:lpstr>
      <vt:lpstr>Consolas</vt:lpstr>
      <vt:lpstr>Menlo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Abdullah Sabaa Allil</dc:creator>
  <cp:lastModifiedBy>Abdullah Sabaa Allil</cp:lastModifiedBy>
  <cp:revision>97</cp:revision>
  <dcterms:created xsi:type="dcterms:W3CDTF">2023-12-28T08:45:11Z</dcterms:created>
  <dcterms:modified xsi:type="dcterms:W3CDTF">2024-03-24T20:41:40Z</dcterms:modified>
</cp:coreProperties>
</file>